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3" r:id="rId6"/>
    <p:sldId id="261" r:id="rId7"/>
    <p:sldId id="264" r:id="rId8"/>
    <p:sldId id="260" r:id="rId9"/>
    <p:sldId id="265" r:id="rId10"/>
    <p:sldId id="266" r:id="rId11"/>
    <p:sldId id="262" r:id="rId12"/>
    <p:sldId id="267" r:id="rId13"/>
  </p:sldIdLst>
  <p:sldSz cx="9144000" cy="6858000" type="screen4x3"/>
  <p:notesSz cx="6858000" cy="9144000"/>
  <p:embeddedFontLst>
    <p:embeddedFont>
      <p:font typeface="Meiryo" panose="020B0604030504040204" pitchFamily="34" charset="-128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ＭＳ Ｐゴシック" panose="020B0600070205080204" pitchFamily="34" charset="-128"/>
      <p:regular r:id="rId23"/>
    </p:embeddedFont>
    <p:embeddedFont>
      <p:font typeface="FCイーマ310" panose="020B0604020202020204" charset="-128"/>
      <p:regular r:id="rId24"/>
    </p:embeddedFont>
    <p:embeddedFont>
      <p:font typeface="FC教科書体-L" panose="020B0604020202020204" charset="-128"/>
      <p:regular r:id="rId25"/>
    </p:embeddedFont>
    <p:embeddedFont>
      <p:font typeface="Cordia New" panose="020B0304020202020204" pitchFamily="34" charset="-34"/>
      <p:regular r:id="rId26"/>
      <p:bold r:id="rId27"/>
      <p:italic r:id="rId28"/>
      <p:boldItalic r:id="rId29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7C80"/>
    <a:srgbClr val="FFE5E5"/>
    <a:srgbClr val="FFABAD"/>
    <a:srgbClr val="FFCC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5B46A-440D-44C4-B1B6-97F5FA402DBA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9B7B0-6FEE-45E9-9BEF-2C9D7777A7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8394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9B7B0-6FEE-45E9-9BEF-2C9D7777A7B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2474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9B7B0-6FEE-45E9-9BEF-2C9D7777A7B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6150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2503-5B3E-45AF-89CB-364288BA6865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3225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2503-5B3E-45AF-89CB-364288BA6865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304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2503-5B3E-45AF-89CB-364288BA6865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8686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2503-5B3E-45AF-89CB-364288BA6865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190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2503-5B3E-45AF-89CB-364288BA6865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58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2503-5B3E-45AF-89CB-364288BA6865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5649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2503-5B3E-45AF-89CB-364288BA6865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6515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2503-5B3E-45AF-89CB-364288BA6865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5944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2503-5B3E-45AF-89CB-364288BA6865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75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2503-5B3E-45AF-89CB-364288BA6865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1945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2503-5B3E-45AF-89CB-364288BA6865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6578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52503-5B3E-45AF-89CB-364288BA6865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200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N:\4 JL Dept\02 JL Dept Lectures\04 Kyozai Seisaku 教材制作\Akiko Project\01改訂版server\01改訂版　new\Akiko Website\Vol.1\IMG_538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85" t="17079" b="698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二等辺三角形 4"/>
          <p:cNvSpPr/>
          <p:nvPr/>
        </p:nvSpPr>
        <p:spPr>
          <a:xfrm rot="5400000" flipV="1">
            <a:off x="3412368" y="1126368"/>
            <a:ext cx="6858000" cy="4605264"/>
          </a:xfrm>
          <a:prstGeom prst="triangle">
            <a:avLst>
              <a:gd name="adj" fmla="val 49590"/>
            </a:avLst>
          </a:prstGeom>
          <a:solidFill>
            <a:srgbClr val="FFFF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二等辺三角形 3"/>
          <p:cNvSpPr/>
          <p:nvPr/>
        </p:nvSpPr>
        <p:spPr>
          <a:xfrm rot="5400000">
            <a:off x="-1159632" y="1166132"/>
            <a:ext cx="6858000" cy="4538736"/>
          </a:xfrm>
          <a:prstGeom prst="triangle">
            <a:avLst>
              <a:gd name="adj" fmla="val 49590"/>
            </a:avLst>
          </a:prstGeom>
          <a:solidFill>
            <a:srgbClr val="FFFFCC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060848"/>
            <a:ext cx="9144000" cy="2664296"/>
          </a:xfrm>
          <a:solidFill>
            <a:srgbClr val="FF7C80"/>
          </a:solidFill>
        </p:spPr>
        <p:txBody>
          <a:bodyPr>
            <a:noAutofit/>
          </a:bodyPr>
          <a:lstStyle/>
          <a:p>
            <a:r>
              <a:rPr kumimoji="1" lang="ja-JP" altLang="en-US" sz="1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イーマ310" panose="040B0809000000000000" pitchFamily="49" charset="-128"/>
                <a:ea typeface="FCイーマ310" panose="040B0809000000000000" pitchFamily="49" charset="-128"/>
              </a:rPr>
              <a:t>だい</a:t>
            </a:r>
            <a:r>
              <a:rPr kumimoji="1" lang="en-US" altLang="ja-JP" sz="1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イーマ310" panose="040B0809000000000000" pitchFamily="49" charset="-128"/>
                <a:ea typeface="FCイーマ310" panose="040B0809000000000000" pitchFamily="49" charset="-128"/>
              </a:rPr>
              <a:t>1</a:t>
            </a:r>
            <a:r>
              <a:rPr kumimoji="1" lang="ja-JP" altLang="en-US" sz="1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イーマ310" panose="040B0809000000000000" pitchFamily="49" charset="-128"/>
                <a:ea typeface="FCイーマ310" panose="040B0809000000000000" pitchFamily="49" charset="-128"/>
              </a:rPr>
              <a:t>か</a:t>
            </a:r>
            <a:r>
              <a:rPr kumimoji="1" lang="en-US" altLang="ja-JP" sz="1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イーマ310" panose="040B0809000000000000" pitchFamily="49" charset="-128"/>
                <a:ea typeface="FCイーマ310" panose="040B0809000000000000" pitchFamily="49" charset="-128"/>
              </a:rPr>
              <a:t/>
            </a:r>
            <a:br>
              <a:rPr kumimoji="1" lang="en-US" altLang="ja-JP" sz="1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イーマ310" panose="040B0809000000000000" pitchFamily="49" charset="-128"/>
                <a:ea typeface="FCイーマ310" panose="040B0809000000000000" pitchFamily="49" charset="-128"/>
              </a:rPr>
            </a:br>
            <a:r>
              <a:rPr kumimoji="1" lang="en-US" altLang="ja-JP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イーマ310" panose="040B0809000000000000" pitchFamily="49" charset="-128"/>
                <a:ea typeface="FCイーマ310" panose="040B0809000000000000" pitchFamily="49" charset="-128"/>
              </a:rPr>
              <a:t>―</a:t>
            </a:r>
            <a:r>
              <a:rPr kumimoji="1"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イーマ310" panose="040B0809000000000000" pitchFamily="49" charset="-128"/>
                <a:ea typeface="FCイーマ310" panose="040B0809000000000000" pitchFamily="49" charset="-128"/>
              </a:rPr>
              <a:t>まとめ</a:t>
            </a:r>
            <a:r>
              <a:rPr kumimoji="1" lang="en-US" altLang="ja-JP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イーマ310" panose="040B0809000000000000" pitchFamily="49" charset="-128"/>
                <a:ea typeface="FCイーマ310" panose="040B0809000000000000" pitchFamily="49" charset="-128"/>
              </a:rPr>
              <a:t>―</a:t>
            </a:r>
            <a:endParaRPr kumimoji="1" lang="ja-JP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FCイーマ310" panose="040B0809000000000000" pitchFamily="49" charset="-128"/>
              <a:ea typeface="FCイーマ310" panose="040B08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702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4"/>
          <p:cNvSpPr/>
          <p:nvPr/>
        </p:nvSpPr>
        <p:spPr>
          <a:xfrm>
            <a:off x="219883" y="260649"/>
            <a:ext cx="2479909" cy="936104"/>
          </a:xfrm>
          <a:prstGeom prst="roundRect">
            <a:avLst/>
          </a:prstGeom>
          <a:solidFill>
            <a:srgbClr val="FF99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Q10</a:t>
            </a:r>
            <a:r>
              <a:rPr kumimoji="0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/11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FCイーマ310" panose="040B0809000000000000" pitchFamily="49" charset="-128"/>
              <a:cs typeface="Cordia New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43808" y="404664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h-TH" altLang="ja-JP" sz="5400" dirty="0" smtClean="0"/>
              <a:t>อ่านว่าอะไร?</a:t>
            </a:r>
            <a:endParaRPr kumimoji="1" lang="ja-JP" altLang="en-US" sz="5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83" y="3039813"/>
            <a:ext cx="5148064" cy="3478008"/>
          </a:xfrm>
          <a:prstGeom prst="rect">
            <a:avLst/>
          </a:prstGeom>
        </p:spPr>
      </p:pic>
      <p:sp>
        <p:nvSpPr>
          <p:cNvPr id="7" name="角丸四角形吹き出し 6"/>
          <p:cNvSpPr/>
          <p:nvPr/>
        </p:nvSpPr>
        <p:spPr>
          <a:xfrm>
            <a:off x="3779912" y="1196753"/>
            <a:ext cx="5184576" cy="1944215"/>
          </a:xfrm>
          <a:prstGeom prst="wedgeRoundRectCallout">
            <a:avLst>
              <a:gd name="adj1" fmla="val -40260"/>
              <a:gd name="adj2" fmla="val 85250"/>
              <a:gd name="adj3" fmla="val 16667"/>
            </a:avLst>
          </a:prstGeom>
          <a:solidFill>
            <a:srgbClr val="FFE5E5"/>
          </a:solidFill>
          <a:ln>
            <a:solidFill>
              <a:srgbClr val="FFE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95936" y="1268760"/>
            <a:ext cx="4968552" cy="1624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スリーラットさんは</a:t>
            </a:r>
            <a:endParaRPr kumimoji="1" lang="en-US" altLang="ja-JP" sz="3600" dirty="0" smtClean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 dirty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わたし</a:t>
            </a:r>
            <a:r>
              <a:rPr lang="ja-JP" altLang="en-US" sz="3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の　</a:t>
            </a:r>
            <a:r>
              <a:rPr lang="ja-JP" altLang="en-US" sz="3600" b="1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友だち</a:t>
            </a:r>
            <a:r>
              <a:rPr lang="ja-JP" altLang="en-US" sz="3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です。</a:t>
            </a:r>
            <a:endParaRPr kumimoji="1" lang="ja-JP" altLang="en-US" sz="36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84168" y="1908121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 smtClean="0">
                <a:solidFill>
                  <a:srgbClr val="FF0000"/>
                </a:solidFill>
              </a:rPr>
              <a:t>（</a:t>
            </a:r>
            <a:r>
              <a:rPr kumimoji="1" lang="en-US" altLang="ja-JP" sz="3200" b="1" dirty="0" smtClean="0">
                <a:solidFill>
                  <a:srgbClr val="FF0000"/>
                </a:solidFill>
              </a:rPr>
              <a:t>…</a:t>
            </a:r>
            <a:r>
              <a:rPr kumimoji="1" lang="ja-JP" altLang="en-US" sz="3200" b="1" dirty="0" smtClean="0">
                <a:solidFill>
                  <a:srgbClr val="FF0000"/>
                </a:solidFill>
              </a:rPr>
              <a:t>？</a:t>
            </a:r>
            <a:r>
              <a:rPr kumimoji="1" lang="en-US" altLang="ja-JP" sz="3200" b="1" dirty="0" smtClean="0">
                <a:solidFill>
                  <a:srgbClr val="FF0000"/>
                </a:solidFill>
              </a:rPr>
              <a:t>…</a:t>
            </a:r>
            <a:r>
              <a:rPr kumimoji="1" lang="ja-JP" altLang="en-US" sz="3200" b="1" dirty="0" smtClean="0">
                <a:solidFill>
                  <a:srgbClr val="FF0000"/>
                </a:solidFill>
              </a:rPr>
              <a:t>）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96136" y="3284984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solidFill>
                  <a:srgbClr val="FF5050"/>
                </a:solidFill>
                <a:latin typeface="+mj-lt"/>
                <a:ea typeface="FC教科書体-L" panose="02020309000000000000" pitchFamily="17" charset="-128"/>
              </a:rPr>
              <a:t>a)</a:t>
            </a:r>
            <a:r>
              <a:rPr kumimoji="1" lang="ja-JP" altLang="en-US" sz="3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たまだ</a:t>
            </a:r>
            <a:r>
              <a:rPr kumimoji="1" lang="ja-JP" altLang="en-US" sz="3600" dirty="0" err="1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ち</a:t>
            </a:r>
            <a:endParaRPr kumimoji="1" lang="en-US" altLang="ja-JP" sz="3600" dirty="0" smtClean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r>
              <a:rPr lang="en-US" altLang="ja-JP" sz="3600" dirty="0" smtClean="0">
                <a:solidFill>
                  <a:srgbClr val="FF5050"/>
                </a:solidFill>
                <a:latin typeface="+mj-lt"/>
                <a:ea typeface="FC教科書体-L" panose="02020309000000000000" pitchFamily="17" charset="-128"/>
              </a:rPr>
              <a:t>b)</a:t>
            </a:r>
            <a:r>
              <a:rPr lang="ja-JP" altLang="en-US" sz="3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ともだち</a:t>
            </a:r>
            <a:endParaRPr lang="en-US" altLang="ja-JP" sz="3600" dirty="0" smtClean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r>
              <a:rPr kumimoji="1" lang="en-US" altLang="ja-JP" sz="3600" dirty="0" smtClean="0">
                <a:solidFill>
                  <a:srgbClr val="FF5050"/>
                </a:solidFill>
                <a:latin typeface="+mj-lt"/>
                <a:ea typeface="FC教科書体-L" panose="02020309000000000000" pitchFamily="17" charset="-128"/>
              </a:rPr>
              <a:t>c)</a:t>
            </a:r>
            <a:r>
              <a:rPr lang="ja-JP" altLang="en-US" sz="3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わたし</a:t>
            </a:r>
            <a:r>
              <a:rPr kumimoji="1" lang="ja-JP" altLang="en-US" sz="3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たち</a:t>
            </a:r>
            <a:endParaRPr kumimoji="1" lang="ja-JP" altLang="en-US" sz="36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083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4"/>
          <p:cNvSpPr/>
          <p:nvPr/>
        </p:nvSpPr>
        <p:spPr>
          <a:xfrm>
            <a:off x="219883" y="260649"/>
            <a:ext cx="2623925" cy="936104"/>
          </a:xfrm>
          <a:prstGeom prst="roundRect">
            <a:avLst/>
          </a:prstGeom>
          <a:solidFill>
            <a:srgbClr val="FF99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Q11</a:t>
            </a:r>
            <a:r>
              <a:rPr kumimoji="0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/11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FCイーマ310" panose="040B0809000000000000" pitchFamily="49" charset="-128"/>
              <a:cs typeface="Cordia New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00" y="3116458"/>
            <a:ext cx="1550574" cy="200310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70" y="1388266"/>
            <a:ext cx="1468704" cy="172819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79512" y="1484784"/>
            <a:ext cx="432048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①　母</a:t>
            </a:r>
            <a:endParaRPr kumimoji="1" lang="en-US" altLang="ja-JP" sz="6600" dirty="0" smtClean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endParaRPr lang="en-US" altLang="ja-JP" sz="66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r>
              <a:rPr kumimoji="1" lang="ja-JP" altLang="en-US" sz="6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②　本</a:t>
            </a:r>
            <a:endParaRPr kumimoji="1" lang="en-US" altLang="ja-JP" sz="6600" dirty="0" smtClean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endParaRPr lang="en-US" altLang="ja-JP" sz="66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r>
              <a:rPr kumimoji="1" lang="ja-JP" altLang="en-US" sz="6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③　人</a:t>
            </a:r>
            <a:endParaRPr kumimoji="1" lang="ja-JP" altLang="en-US" sz="66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87824" y="404664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h-TH" altLang="ja-JP" sz="5400" dirty="0" smtClean="0"/>
              <a:t>จับคู่คันจิกับภาพ</a:t>
            </a:r>
            <a:endParaRPr kumimoji="1" lang="ja-JP" altLang="en-US" sz="54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00" y="5119560"/>
            <a:ext cx="1870647" cy="1670712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7452320" y="6237312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h-TH" altLang="ja-JP" sz="3200" dirty="0" smtClean="0"/>
              <a:t>ราก / ต้นตอ</a:t>
            </a:r>
            <a:endParaRPr kumimoji="1" lang="ja-JP" altLang="en-US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940152" y="2556193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5050"/>
                </a:solidFill>
              </a:rPr>
              <a:t>a)</a:t>
            </a:r>
            <a:endParaRPr kumimoji="1" lang="ja-JP" altLang="en-US" sz="3200" dirty="0">
              <a:solidFill>
                <a:srgbClr val="FF505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40152" y="4284385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5050"/>
                </a:solidFill>
              </a:rPr>
              <a:t>b</a:t>
            </a:r>
            <a:r>
              <a:rPr kumimoji="1" lang="en-US" altLang="ja-JP" sz="3200" dirty="0" smtClean="0">
                <a:solidFill>
                  <a:srgbClr val="FF5050"/>
                </a:solidFill>
              </a:rPr>
              <a:t>)</a:t>
            </a:r>
            <a:endParaRPr kumimoji="1" lang="ja-JP" altLang="en-US" sz="3200" dirty="0">
              <a:solidFill>
                <a:srgbClr val="FF505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12160" y="6012577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5050"/>
                </a:solidFill>
              </a:rPr>
              <a:t>c</a:t>
            </a:r>
            <a:r>
              <a:rPr kumimoji="1" lang="en-US" altLang="ja-JP" sz="3200" dirty="0" smtClean="0">
                <a:solidFill>
                  <a:srgbClr val="FF5050"/>
                </a:solidFill>
              </a:rPr>
              <a:t>)</a:t>
            </a:r>
            <a:endParaRPr kumimoji="1" lang="ja-JP" altLang="en-US" sz="3200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2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80707"/>
            <a:ext cx="2933550" cy="4361269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611560" y="764704"/>
            <a:ext cx="5040560" cy="3384376"/>
          </a:xfrm>
          <a:prstGeom prst="roundRect">
            <a:avLst/>
          </a:prstGeom>
          <a:noFill/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 flipV="1">
            <a:off x="1619672" y="1484784"/>
            <a:ext cx="3024336" cy="2232248"/>
          </a:xfrm>
          <a:prstGeom prst="line">
            <a:avLst/>
          </a:prstGeom>
          <a:ln w="38100">
            <a:solidFill>
              <a:srgbClr val="FF7C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3563888" y="2435404"/>
            <a:ext cx="1656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600" smtClean="0">
                <a:solidFill>
                  <a:srgbClr val="FF5050"/>
                </a:solidFill>
              </a:rPr>
              <a:t>11</a:t>
            </a:r>
            <a:endParaRPr kumimoji="1" lang="ja-JP" altLang="en-US" sz="9600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30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309932" y="2813197"/>
            <a:ext cx="1334076" cy="1263875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3309932" y="1229021"/>
            <a:ext cx="1334076" cy="1263875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角丸四角形 4"/>
          <p:cNvSpPr/>
          <p:nvPr/>
        </p:nvSpPr>
        <p:spPr>
          <a:xfrm>
            <a:off x="219883" y="260649"/>
            <a:ext cx="2047861" cy="936104"/>
          </a:xfrm>
          <a:prstGeom prst="roundRect">
            <a:avLst/>
          </a:prstGeom>
          <a:solidFill>
            <a:srgbClr val="FF99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Q1</a:t>
            </a:r>
            <a:r>
              <a:rPr kumimoji="0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/</a:t>
            </a:r>
            <a:r>
              <a:rPr kumimoji="0" lang="en-US" altLang="ja-JP" sz="3200" kern="0" noProof="0" dirty="0">
                <a:solidFill>
                  <a:prstClr val="white"/>
                </a:solidFill>
                <a:latin typeface="+mj-lt"/>
                <a:ea typeface="FCイーマ310" panose="040B0809000000000000" pitchFamily="49" charset="-128"/>
                <a:cs typeface="Cordia New"/>
              </a:rPr>
              <a:t>11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FCイーマ310" panose="040B0809000000000000" pitchFamily="49" charset="-128"/>
              <a:cs typeface="Cordia Ne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882" y="1772816"/>
            <a:ext cx="89241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latin typeface="FC教科書体-L" pitchFamily="17" charset="-128"/>
                <a:ea typeface="FC教科書体-L" pitchFamily="17" charset="-128"/>
              </a:rPr>
              <a:t>　　　わたしの　　　　は　かいしゃいんです。</a:t>
            </a:r>
            <a:endParaRPr lang="en-US" altLang="ja-JP" sz="3200" dirty="0" smtClean="0">
              <a:latin typeface="FC教科書体-L" pitchFamily="17" charset="-128"/>
              <a:ea typeface="FC教科書体-L" pitchFamily="17" charset="-128"/>
            </a:endParaRPr>
          </a:p>
          <a:p>
            <a:pPr algn="ctr"/>
            <a:endParaRPr lang="en-US" altLang="ja-JP" sz="3200" dirty="0" smtClean="0">
              <a:latin typeface="FC教科書体-L" pitchFamily="17" charset="-128"/>
              <a:ea typeface="FC教科書体-L" pitchFamily="17" charset="-128"/>
            </a:endParaRPr>
          </a:p>
          <a:p>
            <a:endParaRPr lang="en-US" altLang="ja-JP" sz="3200" dirty="0">
              <a:latin typeface="FC教科書体-L" pitchFamily="17" charset="-128"/>
              <a:ea typeface="FC教科書体-L" pitchFamily="17" charset="-128"/>
            </a:endParaRPr>
          </a:p>
          <a:p>
            <a:r>
              <a:rPr lang="ja-JP" altLang="en-US" sz="3200" dirty="0" smtClean="0">
                <a:latin typeface="FC教科書体-L" pitchFamily="17" charset="-128"/>
                <a:ea typeface="FC教科書体-L" pitchFamily="17" charset="-128"/>
              </a:rPr>
              <a:t>　　　わたしの　　　　は　せんせいです。</a:t>
            </a:r>
            <a:endParaRPr lang="en-US" altLang="ja-JP" sz="3200" dirty="0" smtClean="0">
              <a:latin typeface="FC教科書体-L" pitchFamily="17" charset="-128"/>
              <a:ea typeface="FC教科書体-L" pitchFamily="17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005064"/>
            <a:ext cx="1659223" cy="2680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83" y="1484784"/>
            <a:ext cx="1171896" cy="1175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27" y="2996952"/>
            <a:ext cx="1136352" cy="11153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6" t="14134" r="6266" b="12001"/>
          <a:stretch/>
        </p:blipFill>
        <p:spPr>
          <a:xfrm>
            <a:off x="4355976" y="4926128"/>
            <a:ext cx="1408445" cy="1296144"/>
          </a:xfrm>
          <a:prstGeom prst="rect">
            <a:avLst/>
          </a:prstGeom>
          <a:ln w="28575">
            <a:solidFill>
              <a:srgbClr val="FF7C8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14001" r="8134" b="12533"/>
          <a:stretch/>
        </p:blipFill>
        <p:spPr>
          <a:xfrm>
            <a:off x="2483768" y="4941168"/>
            <a:ext cx="1331273" cy="1296000"/>
          </a:xfrm>
          <a:prstGeom prst="rect">
            <a:avLst/>
          </a:prstGeom>
          <a:ln w="28575">
            <a:solidFill>
              <a:srgbClr val="FF7C80"/>
            </a:solidFill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2483768" y="404664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h-TH" altLang="ja-JP" sz="5400" dirty="0" smtClean="0"/>
              <a:t>ที่ถูกคือตัวไหน?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93902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4"/>
          <p:cNvSpPr/>
          <p:nvPr/>
        </p:nvSpPr>
        <p:spPr>
          <a:xfrm>
            <a:off x="219883" y="260649"/>
            <a:ext cx="2047861" cy="936104"/>
          </a:xfrm>
          <a:prstGeom prst="roundRect">
            <a:avLst/>
          </a:prstGeom>
          <a:solidFill>
            <a:srgbClr val="FF99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Q2</a:t>
            </a:r>
            <a:r>
              <a:rPr kumimoji="0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/11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FCイーマ310" panose="040B0809000000000000" pitchFamily="49" charset="-128"/>
              <a:cs typeface="Cordia Ne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41277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①　</a:t>
            </a:r>
            <a:r>
              <a:rPr lang="ja-JP" altLang="en-US" sz="8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itchFamily="17" charset="-128"/>
                <a:ea typeface="FC教科書体-L" pitchFamily="17" charset="-128"/>
              </a:rPr>
              <a:t>日</a:t>
            </a:r>
            <a:endParaRPr lang="th-TH" sz="8000" dirty="0">
              <a:solidFill>
                <a:schemeClr val="tx1">
                  <a:lumMod val="75000"/>
                  <a:lumOff val="25000"/>
                </a:schemeClr>
              </a:solidFill>
              <a:latin typeface="FC教科書体-L" pitchFamily="17" charset="-128"/>
              <a:ea typeface="FC教科書体-L" pitchFamily="17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4149080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②</a:t>
            </a:r>
            <a:r>
              <a:rPr lang="ja-JP" alt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r>
              <a:rPr lang="ja-JP" altLang="en-US" sz="8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itchFamily="17" charset="-128"/>
                <a:ea typeface="FC教科書体-L" pitchFamily="17" charset="-128"/>
              </a:rPr>
              <a:t>タイ</a:t>
            </a:r>
            <a:endParaRPr lang="th-TH" sz="8000" dirty="0">
              <a:solidFill>
                <a:schemeClr val="tx1">
                  <a:lumMod val="75000"/>
                  <a:lumOff val="25000"/>
                </a:schemeClr>
              </a:solidFill>
              <a:latin typeface="FC教科書体-L" pitchFamily="17" charset="-128"/>
              <a:ea typeface="FC教科書体-L" pitchFamily="17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15816" y="1412776"/>
            <a:ext cx="936104" cy="919848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3851920" y="4149080"/>
            <a:ext cx="1008112" cy="96398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1907704" y="2793702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FC教科書体-L" pitchFamily="17" charset="-128"/>
              </a:rPr>
              <a:t>a)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itchFamily="17" charset="-128"/>
                <a:ea typeface="FC教科書体-L" pitchFamily="17" charset="-128"/>
              </a:rPr>
              <a:t> </a:t>
            </a:r>
            <a:r>
              <a:rPr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itchFamily="17" charset="-128"/>
                <a:ea typeface="FC教科書体-L" pitchFamily="17" charset="-128"/>
              </a:rPr>
              <a:t>木  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C教科書体-L" pitchFamily="17" charset="-128"/>
              </a:rPr>
              <a:t>b)</a:t>
            </a:r>
            <a:r>
              <a:rPr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itchFamily="17" charset="-128"/>
                <a:ea typeface="FC教科書体-L" pitchFamily="17" charset="-128"/>
              </a:rPr>
              <a:t>本　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C教科書体-L" pitchFamily="17" charset="-128"/>
              </a:rPr>
              <a:t>c)</a:t>
            </a:r>
            <a:r>
              <a:rPr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itchFamily="17" charset="-128"/>
                <a:ea typeface="FC教科書体-L" pitchFamily="17" charset="-128"/>
              </a:rPr>
              <a:t>大</a:t>
            </a:r>
            <a:endParaRPr lang="th-TH" sz="5400" dirty="0">
              <a:solidFill>
                <a:schemeClr val="tx1">
                  <a:lumMod val="75000"/>
                  <a:lumOff val="25000"/>
                </a:schemeClr>
              </a:solidFill>
              <a:latin typeface="FC教科書体-L" pitchFamily="17" charset="-128"/>
              <a:ea typeface="FC教科書体-L" pitchFamily="17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7704" y="5457998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FC教科書体-L" pitchFamily="17" charset="-128"/>
              </a:rPr>
              <a:t>a)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itchFamily="17" charset="-128"/>
                <a:ea typeface="FC教科書体-L" pitchFamily="17" charset="-128"/>
              </a:rPr>
              <a:t> </a:t>
            </a:r>
            <a:r>
              <a:rPr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itchFamily="17" charset="-128"/>
                <a:ea typeface="FC教科書体-L" pitchFamily="17" charset="-128"/>
              </a:rPr>
              <a:t>入  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C教科書体-L" pitchFamily="17" charset="-128"/>
              </a:rPr>
              <a:t>b)</a:t>
            </a:r>
            <a:r>
              <a:rPr lang="ja-JP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itchFamily="17" charset="-128"/>
                <a:ea typeface="FC教科書体-L" pitchFamily="17" charset="-128"/>
              </a:rPr>
              <a:t>人</a:t>
            </a:r>
            <a:r>
              <a:rPr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itchFamily="17" charset="-128"/>
                <a:ea typeface="FC教科書体-L" pitchFamily="17" charset="-128"/>
              </a:rPr>
              <a:t>　</a:t>
            </a:r>
            <a:endParaRPr lang="th-TH" sz="5400" dirty="0">
              <a:solidFill>
                <a:schemeClr val="tx1">
                  <a:lumMod val="75000"/>
                  <a:lumOff val="25000"/>
                </a:schemeClr>
              </a:solidFill>
              <a:latin typeface="FC教科書体-L" pitchFamily="17" charset="-128"/>
              <a:ea typeface="FC教科書体-L" pitchFamily="17" charset="-12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51520" y="3861048"/>
            <a:ext cx="8640960" cy="0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2483768" y="404664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h-TH" altLang="ja-JP" sz="5400" dirty="0" smtClean="0"/>
              <a:t>ที่ถูกคือตัวไหน?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59620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4"/>
          <p:cNvSpPr/>
          <p:nvPr/>
        </p:nvSpPr>
        <p:spPr>
          <a:xfrm>
            <a:off x="219883" y="260649"/>
            <a:ext cx="2047861" cy="936104"/>
          </a:xfrm>
          <a:prstGeom prst="roundRect">
            <a:avLst/>
          </a:prstGeom>
          <a:solidFill>
            <a:srgbClr val="FF99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Q3</a:t>
            </a:r>
            <a:r>
              <a:rPr kumimoji="0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/11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FCイーマ310" panose="040B0809000000000000" pitchFamily="49" charset="-128"/>
              <a:cs typeface="Cordia Ne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4" t="18533" r="15600" b="17334"/>
          <a:stretch/>
        </p:blipFill>
        <p:spPr>
          <a:xfrm>
            <a:off x="979823" y="1787330"/>
            <a:ext cx="1672003" cy="1628003"/>
          </a:xfrm>
          <a:prstGeom prst="rect">
            <a:avLst/>
          </a:prstGeom>
          <a:ln w="38100">
            <a:solidFill>
              <a:srgbClr val="FF5050"/>
            </a:solidFill>
          </a:ln>
        </p:spPr>
      </p:pic>
      <p:sp>
        <p:nvSpPr>
          <p:cNvPr id="7" name="Isosceles Triangle 6"/>
          <p:cNvSpPr/>
          <p:nvPr/>
        </p:nvSpPr>
        <p:spPr>
          <a:xfrm rot="5400000">
            <a:off x="579711" y="2179221"/>
            <a:ext cx="1628002" cy="844223"/>
          </a:xfrm>
          <a:prstGeom prst="triangle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Isosceles Triangle 7"/>
          <p:cNvSpPr/>
          <p:nvPr/>
        </p:nvSpPr>
        <p:spPr>
          <a:xfrm>
            <a:off x="979823" y="2601332"/>
            <a:ext cx="1672003" cy="814002"/>
          </a:xfrm>
          <a:prstGeom prst="triangle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/>
          <p:cNvSpPr txBox="1"/>
          <p:nvPr/>
        </p:nvSpPr>
        <p:spPr>
          <a:xfrm>
            <a:off x="2651826" y="2147372"/>
            <a:ext cx="2664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itchFamily="17" charset="-128"/>
                <a:ea typeface="FC教科書体-L" pitchFamily="17" charset="-128"/>
              </a:rPr>
              <a:t>だち</a:t>
            </a:r>
            <a:endParaRPr lang="th-TH" sz="9600" dirty="0">
              <a:solidFill>
                <a:schemeClr val="tx1">
                  <a:lumMod val="75000"/>
                  <a:lumOff val="25000"/>
                </a:schemeClr>
              </a:solidFill>
              <a:latin typeface="FC教科書体-L" pitchFamily="17" charset="-128"/>
              <a:ea typeface="FC教科書体-L" pitchFamily="17" charset="-128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17451" r="16134" b="17599"/>
          <a:stretch/>
        </p:blipFill>
        <p:spPr>
          <a:xfrm>
            <a:off x="987903" y="4177252"/>
            <a:ext cx="1713293" cy="1649383"/>
          </a:xfrm>
          <a:prstGeom prst="rect">
            <a:avLst/>
          </a:prstGeom>
          <a:ln w="38100">
            <a:solidFill>
              <a:srgbClr val="FF5050"/>
            </a:solidFill>
          </a:ln>
        </p:spPr>
      </p:pic>
      <p:sp>
        <p:nvSpPr>
          <p:cNvPr id="18" name="Isosceles Triangle 17"/>
          <p:cNvSpPr/>
          <p:nvPr/>
        </p:nvSpPr>
        <p:spPr>
          <a:xfrm rot="10800000">
            <a:off x="1023824" y="4177252"/>
            <a:ext cx="1628002" cy="844223"/>
          </a:xfrm>
          <a:prstGeom prst="triangle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Isosceles Triangle 18"/>
          <p:cNvSpPr/>
          <p:nvPr/>
        </p:nvSpPr>
        <p:spPr>
          <a:xfrm rot="16200000">
            <a:off x="1431742" y="4606252"/>
            <a:ext cx="1672003" cy="814002"/>
          </a:xfrm>
          <a:prstGeom prst="triangle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4134" r="18933" b="17600"/>
          <a:stretch/>
        </p:blipFill>
        <p:spPr>
          <a:xfrm>
            <a:off x="3419872" y="4177251"/>
            <a:ext cx="1636498" cy="1649384"/>
          </a:xfrm>
          <a:prstGeom prst="rect">
            <a:avLst/>
          </a:prstGeom>
          <a:ln w="38100">
            <a:solidFill>
              <a:srgbClr val="FF5050"/>
            </a:solidFill>
          </a:ln>
        </p:spPr>
      </p:pic>
      <p:sp>
        <p:nvSpPr>
          <p:cNvPr id="21" name="Isosceles Triangle 20"/>
          <p:cNvSpPr/>
          <p:nvPr/>
        </p:nvSpPr>
        <p:spPr>
          <a:xfrm rot="10800000">
            <a:off x="3425135" y="4177253"/>
            <a:ext cx="1628002" cy="844223"/>
          </a:xfrm>
          <a:prstGeom prst="triangle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Isosceles Triangle 21"/>
          <p:cNvSpPr/>
          <p:nvPr/>
        </p:nvSpPr>
        <p:spPr>
          <a:xfrm rot="16200000">
            <a:off x="3833053" y="4606253"/>
            <a:ext cx="1672003" cy="814002"/>
          </a:xfrm>
          <a:prstGeom prst="triangle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4" t="18533" r="15600" b="17334"/>
          <a:stretch/>
        </p:blipFill>
        <p:spPr>
          <a:xfrm>
            <a:off x="5868144" y="4172543"/>
            <a:ext cx="1672003" cy="1628003"/>
          </a:xfrm>
          <a:prstGeom prst="rect">
            <a:avLst/>
          </a:prstGeom>
          <a:ln w="38100">
            <a:solidFill>
              <a:srgbClr val="FF5050"/>
            </a:solidFill>
          </a:ln>
        </p:spPr>
      </p:pic>
      <p:sp>
        <p:nvSpPr>
          <p:cNvPr id="24" name="Isosceles Triangle 23"/>
          <p:cNvSpPr/>
          <p:nvPr/>
        </p:nvSpPr>
        <p:spPr>
          <a:xfrm rot="10800000">
            <a:off x="5868145" y="4161855"/>
            <a:ext cx="1628002" cy="844223"/>
          </a:xfrm>
          <a:prstGeom prst="triangle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Isosceles Triangle 24"/>
          <p:cNvSpPr/>
          <p:nvPr/>
        </p:nvSpPr>
        <p:spPr>
          <a:xfrm rot="16200000">
            <a:off x="6276063" y="4590855"/>
            <a:ext cx="1672003" cy="814002"/>
          </a:xfrm>
          <a:prstGeom prst="triangle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TextBox 25"/>
          <p:cNvSpPr txBox="1"/>
          <p:nvPr/>
        </p:nvSpPr>
        <p:spPr>
          <a:xfrm>
            <a:off x="1403648" y="567402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5050"/>
                </a:solidFill>
              </a:rPr>
              <a:t>a</a:t>
            </a:r>
            <a:endParaRPr lang="th-TH" sz="5400" dirty="0">
              <a:solidFill>
                <a:srgbClr val="FF5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79912" y="567402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5050"/>
                </a:solidFill>
              </a:rPr>
              <a:t>b</a:t>
            </a:r>
            <a:endParaRPr lang="th-TH" sz="5400" dirty="0">
              <a:solidFill>
                <a:srgbClr val="FF5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28184" y="567402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5050"/>
                </a:solidFill>
              </a:rPr>
              <a:t>c</a:t>
            </a:r>
            <a:endParaRPr lang="th-TH" sz="5400" dirty="0">
              <a:solidFill>
                <a:srgbClr val="FF5050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054" y="1439848"/>
            <a:ext cx="2270322" cy="210733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483768" y="404664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h-TH" altLang="ja-JP" sz="5400" dirty="0" smtClean="0"/>
              <a:t>อันไหนคือส่วนที่หายไป?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26413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3" t="10174" r="9196" b="17966"/>
          <a:stretch/>
        </p:blipFill>
        <p:spPr>
          <a:xfrm>
            <a:off x="979822" y="1787330"/>
            <a:ext cx="1695063" cy="1628003"/>
          </a:xfrm>
          <a:prstGeom prst="rect">
            <a:avLst/>
          </a:prstGeom>
          <a:ln w="38100">
            <a:solidFill>
              <a:srgbClr val="FF5050"/>
            </a:solidFill>
          </a:ln>
        </p:spPr>
      </p:pic>
      <p:sp>
        <p:nvSpPr>
          <p:cNvPr id="4" name="角丸四角形 4"/>
          <p:cNvSpPr/>
          <p:nvPr/>
        </p:nvSpPr>
        <p:spPr>
          <a:xfrm>
            <a:off x="219883" y="260649"/>
            <a:ext cx="2047861" cy="936104"/>
          </a:xfrm>
          <a:prstGeom prst="roundRect">
            <a:avLst/>
          </a:prstGeom>
          <a:solidFill>
            <a:srgbClr val="FF99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kumimoji="0" lang="en-US" altLang="ja-JP" sz="6600" kern="0" dirty="0" smtClean="0">
                <a:solidFill>
                  <a:prstClr val="white"/>
                </a:solidFill>
                <a:ea typeface="FCイーマ310" panose="040B0809000000000000" pitchFamily="49" charset="-128"/>
                <a:cs typeface="Cordia New"/>
              </a:rPr>
              <a:t>Q4</a:t>
            </a:r>
            <a:r>
              <a:rPr kumimoji="0" lang="en-US" altLang="ja-JP" sz="3200" kern="0" dirty="0" smtClean="0">
                <a:solidFill>
                  <a:prstClr val="white"/>
                </a:solidFill>
                <a:ea typeface="FCイーマ310" panose="040B0809000000000000" pitchFamily="49" charset="-128"/>
                <a:cs typeface="Cordia New"/>
              </a:rPr>
              <a:t>/11</a:t>
            </a:r>
            <a:endParaRPr kumimoji="0" lang="ja-JP" altLang="en-US" kern="0" dirty="0">
              <a:solidFill>
                <a:prstClr val="white"/>
              </a:solidFill>
              <a:ea typeface="FCイーマ310" panose="040B0809000000000000" pitchFamily="49" charset="-128"/>
              <a:cs typeface="Cordia New"/>
            </a:endParaRPr>
          </a:p>
        </p:txBody>
      </p:sp>
      <p:sp>
        <p:nvSpPr>
          <p:cNvPr id="7" name="Isosceles Triangle 6"/>
          <p:cNvSpPr/>
          <p:nvPr/>
        </p:nvSpPr>
        <p:spPr>
          <a:xfrm rot="10800000">
            <a:off x="999782" y="1772816"/>
            <a:ext cx="1628002" cy="844223"/>
          </a:xfrm>
          <a:prstGeom prst="triangle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979823" y="2601332"/>
            <a:ext cx="1672003" cy="814002"/>
          </a:xfrm>
          <a:prstGeom prst="triangle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03648" y="567402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5050"/>
                </a:solidFill>
              </a:rPr>
              <a:t>a</a:t>
            </a:r>
            <a:endParaRPr lang="th-TH" sz="5400" dirty="0">
              <a:solidFill>
                <a:srgbClr val="FF5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79912" y="567402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5050"/>
                </a:solidFill>
              </a:rPr>
              <a:t>b</a:t>
            </a:r>
            <a:endParaRPr lang="th-TH" sz="5400" dirty="0">
              <a:solidFill>
                <a:srgbClr val="FF5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28184" y="567402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5050"/>
                </a:solidFill>
              </a:rPr>
              <a:t>c</a:t>
            </a:r>
            <a:endParaRPr lang="th-TH" sz="5400" dirty="0">
              <a:solidFill>
                <a:srgbClr val="FF5050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052736"/>
            <a:ext cx="1850554" cy="2952328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999781" y="3789040"/>
            <a:ext cx="16280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anose="02020309000000000000" pitchFamily="17" charset="-128"/>
                <a:ea typeface="FC教科書体-L" panose="02020309000000000000" pitchFamily="17" charset="-128"/>
              </a:rPr>
              <a:t>日</a:t>
            </a:r>
            <a:endParaRPr kumimoji="1" lang="ja-JP" altLang="en-US" sz="13800" dirty="0">
              <a:solidFill>
                <a:schemeClr val="tx1">
                  <a:lumMod val="75000"/>
                  <a:lumOff val="25000"/>
                </a:schemeClr>
              </a:solidFill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419872" y="3861048"/>
            <a:ext cx="16280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anose="02020309000000000000" pitchFamily="17" charset="-128"/>
                <a:ea typeface="FC教科書体-L" panose="02020309000000000000" pitchFamily="17" charset="-128"/>
              </a:rPr>
              <a:t>毎</a:t>
            </a:r>
            <a:endParaRPr kumimoji="1" lang="ja-JP" altLang="en-US" sz="13800" dirty="0">
              <a:solidFill>
                <a:schemeClr val="tx1">
                  <a:lumMod val="75000"/>
                  <a:lumOff val="25000"/>
                </a:schemeClr>
              </a:solidFill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868144" y="3861048"/>
            <a:ext cx="16280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anose="02020309000000000000" pitchFamily="17" charset="-128"/>
                <a:ea typeface="FC教科書体-L" panose="02020309000000000000" pitchFamily="17" charset="-128"/>
              </a:rPr>
              <a:t>母</a:t>
            </a:r>
            <a:endParaRPr kumimoji="1" lang="ja-JP" altLang="en-US" sz="13800" dirty="0">
              <a:solidFill>
                <a:schemeClr val="tx1">
                  <a:lumMod val="75000"/>
                  <a:lumOff val="25000"/>
                </a:schemeClr>
              </a:solidFill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483768" y="404664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h-TH" altLang="ja-JP" sz="5400" dirty="0" smtClean="0"/>
              <a:t>คือตัวไหนกันนะ?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424654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4"/>
          <p:cNvSpPr/>
          <p:nvPr/>
        </p:nvSpPr>
        <p:spPr>
          <a:xfrm>
            <a:off x="219883" y="260649"/>
            <a:ext cx="2047861" cy="936104"/>
          </a:xfrm>
          <a:prstGeom prst="roundRect">
            <a:avLst/>
          </a:prstGeom>
          <a:solidFill>
            <a:srgbClr val="FF99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Q6</a:t>
            </a:r>
            <a:r>
              <a:rPr kumimoji="0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/11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FCイーマ310" panose="040B0809000000000000" pitchFamily="49" charset="-128"/>
              <a:cs typeface="Cordia New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9883" y="1196753"/>
            <a:ext cx="5000189" cy="545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①＿＿本</a:t>
            </a:r>
            <a:r>
              <a:rPr kumimoji="1" lang="ja-JP" altLang="en-US" sz="4800" dirty="0" err="1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ご</a:t>
            </a:r>
            <a:endParaRPr kumimoji="1" lang="en-US" altLang="ja-JP" sz="4800" dirty="0" smtClean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48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②お＿＿さん</a:t>
            </a:r>
            <a:endParaRPr kumimoji="1" lang="en-US" altLang="ja-JP" sz="4800" dirty="0" smtClean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48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③＿＿だち</a:t>
            </a:r>
            <a:endParaRPr kumimoji="1" lang="ja-JP" altLang="en-US" sz="48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052736"/>
            <a:ext cx="1208977" cy="128537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12195"/>
            <a:ext cx="1224136" cy="12283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5502549"/>
            <a:ext cx="1547664" cy="1045594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732240" y="2916695"/>
            <a:ext cx="100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父</a:t>
            </a:r>
            <a:endParaRPr kumimoji="1" lang="ja-JP" altLang="en-US" sz="54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84168" y="4159679"/>
            <a:ext cx="100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dirty="0">
                <a:latin typeface="FC教科書体-L" panose="02020309000000000000" pitchFamily="17" charset="-128"/>
                <a:ea typeface="FC教科書体-L" panose="02020309000000000000" pitchFamily="17" charset="-128"/>
              </a:rPr>
              <a:t>日</a:t>
            </a:r>
            <a:endParaRPr kumimoji="1" lang="ja-JP" altLang="en-US" sz="54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80312" y="4159680"/>
            <a:ext cx="100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友</a:t>
            </a:r>
            <a:endParaRPr kumimoji="1" lang="ja-JP" altLang="en-US" sz="54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868144" y="1988840"/>
            <a:ext cx="2880320" cy="3816424"/>
          </a:xfrm>
          <a:prstGeom prst="rect">
            <a:avLst/>
          </a:prstGeom>
          <a:noFill/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83768" y="404664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h-TH" altLang="ja-JP" sz="5400" dirty="0" smtClean="0"/>
              <a:t>เติมคันจิในช่องว่าง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0953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55210" b="34154"/>
          <a:stretch/>
        </p:blipFill>
        <p:spPr>
          <a:xfrm>
            <a:off x="3879275" y="4267479"/>
            <a:ext cx="1638886" cy="2257865"/>
          </a:xfrm>
          <a:prstGeom prst="rect">
            <a:avLst/>
          </a:prstGeom>
        </p:spPr>
      </p:pic>
      <p:sp>
        <p:nvSpPr>
          <p:cNvPr id="9" name="雲形吹き出し 8"/>
          <p:cNvSpPr/>
          <p:nvPr/>
        </p:nvSpPr>
        <p:spPr>
          <a:xfrm>
            <a:off x="3059832" y="4227124"/>
            <a:ext cx="3528392" cy="2514244"/>
          </a:xfrm>
          <a:prstGeom prst="cloudCallout">
            <a:avLst>
              <a:gd name="adj1" fmla="val -80895"/>
              <a:gd name="adj2" fmla="val 9343"/>
            </a:avLst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角丸四角形 4"/>
          <p:cNvSpPr/>
          <p:nvPr/>
        </p:nvSpPr>
        <p:spPr>
          <a:xfrm>
            <a:off x="219883" y="260649"/>
            <a:ext cx="2047861" cy="936104"/>
          </a:xfrm>
          <a:prstGeom prst="roundRect">
            <a:avLst/>
          </a:prstGeom>
          <a:solidFill>
            <a:srgbClr val="FF99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Q7</a:t>
            </a:r>
            <a:r>
              <a:rPr kumimoji="0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/11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FCイーマ310" panose="040B0809000000000000" pitchFamily="49" charset="-128"/>
              <a:cs typeface="Cordia New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771800" y="332656"/>
            <a:ext cx="576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h-TH" altLang="ja-JP" sz="5400" dirty="0" smtClean="0"/>
              <a:t>อ่านว่าอะไร?</a:t>
            </a:r>
            <a:endParaRPr kumimoji="1" lang="ja-JP" altLang="en-US" sz="5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867084"/>
            <a:ext cx="1878433" cy="283412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4" y="3709532"/>
            <a:ext cx="1848256" cy="2985643"/>
          </a:xfrm>
          <a:prstGeom prst="rect">
            <a:avLst/>
          </a:prstGeom>
        </p:spPr>
      </p:pic>
      <p:sp>
        <p:nvSpPr>
          <p:cNvPr id="10" name="角丸四角形吹き出し 9"/>
          <p:cNvSpPr/>
          <p:nvPr/>
        </p:nvSpPr>
        <p:spPr>
          <a:xfrm>
            <a:off x="1169272" y="1484784"/>
            <a:ext cx="7003128" cy="1512168"/>
          </a:xfrm>
          <a:prstGeom prst="wedgeRoundRectCallout">
            <a:avLst>
              <a:gd name="adj1" fmla="val -36255"/>
              <a:gd name="adj2" fmla="val 62500"/>
              <a:gd name="adj3" fmla="val 16667"/>
            </a:avLst>
          </a:prstGeom>
          <a:solidFill>
            <a:srgbClr val="FFE5E5"/>
          </a:solidFill>
          <a:ln>
            <a:solidFill>
              <a:srgbClr val="FFE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384717" y="1886925"/>
            <a:ext cx="6643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ケンさんは　</a:t>
            </a:r>
            <a:r>
              <a:rPr lang="ja-JP" altLang="en-US" sz="4000" b="1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日本人</a:t>
            </a:r>
            <a:r>
              <a:rPr lang="ja-JP" altLang="en-US" sz="40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ですか。</a:t>
            </a:r>
            <a:endParaRPr kumimoji="1" lang="ja-JP" altLang="en-US" sz="40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211960" y="148478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 smtClean="0">
                <a:solidFill>
                  <a:srgbClr val="FF0000"/>
                </a:solidFill>
              </a:rPr>
              <a:t>（</a:t>
            </a:r>
            <a:r>
              <a:rPr kumimoji="1" lang="en-US" altLang="ja-JP" sz="3600" b="1" dirty="0" smtClean="0">
                <a:solidFill>
                  <a:srgbClr val="FF0000"/>
                </a:solidFill>
              </a:rPr>
              <a:t>…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？</a:t>
            </a:r>
            <a:r>
              <a:rPr kumimoji="1" lang="en-US" altLang="ja-JP" sz="3600" b="1" dirty="0" smtClean="0">
                <a:solidFill>
                  <a:srgbClr val="FF0000"/>
                </a:solidFill>
              </a:rPr>
              <a:t>…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）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43608" y="3284984"/>
            <a:ext cx="7830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5050"/>
                </a:solidFill>
              </a:rPr>
              <a:t>a)</a:t>
            </a:r>
            <a:r>
              <a:rPr kumimoji="1" lang="en-US" altLang="ja-JP" sz="2800" dirty="0" smtClean="0"/>
              <a:t> </a:t>
            </a:r>
            <a:r>
              <a:rPr kumimoji="1" lang="ja-JP" altLang="en-US" sz="28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にほんひと</a:t>
            </a:r>
            <a:r>
              <a:rPr kumimoji="1" lang="ja-JP" altLang="en-US" sz="2800" dirty="0" smtClean="0"/>
              <a:t>　　</a:t>
            </a:r>
            <a:r>
              <a:rPr kumimoji="1" lang="en-US" altLang="ja-JP" sz="2800" b="1" dirty="0" smtClean="0">
                <a:solidFill>
                  <a:srgbClr val="FF5050"/>
                </a:solidFill>
              </a:rPr>
              <a:t>b)</a:t>
            </a:r>
            <a:r>
              <a:rPr kumimoji="1" lang="en-US" altLang="ja-JP" sz="2800" dirty="0" smtClean="0"/>
              <a:t> </a:t>
            </a:r>
            <a:r>
              <a:rPr lang="ja-JP" altLang="en-US" sz="28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にはんじん</a:t>
            </a:r>
            <a:r>
              <a:rPr lang="ja-JP" altLang="en-US" sz="2800" dirty="0" smtClean="0"/>
              <a:t>　　</a:t>
            </a:r>
            <a:r>
              <a:rPr lang="en-US" altLang="ja-JP" sz="2800" b="1" dirty="0" smtClean="0">
                <a:solidFill>
                  <a:srgbClr val="FF5050"/>
                </a:solidFill>
              </a:rPr>
              <a:t>c) </a:t>
            </a:r>
            <a:r>
              <a:rPr lang="ja-JP" altLang="en-US" sz="28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にほんじん</a:t>
            </a:r>
            <a:r>
              <a:rPr lang="en-US" altLang="ja-JP" sz="28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  </a:t>
            </a:r>
            <a:endParaRPr kumimoji="1" lang="ja-JP" altLang="en-US" sz="28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643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4"/>
          <p:cNvSpPr/>
          <p:nvPr/>
        </p:nvSpPr>
        <p:spPr>
          <a:xfrm>
            <a:off x="219883" y="260649"/>
            <a:ext cx="2047861" cy="936104"/>
          </a:xfrm>
          <a:prstGeom prst="roundRect">
            <a:avLst/>
          </a:prstGeom>
          <a:solidFill>
            <a:srgbClr val="FF99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Q8</a:t>
            </a:r>
            <a:r>
              <a:rPr kumimoji="0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/11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FCイーマ310" panose="040B0809000000000000" pitchFamily="49" charset="-128"/>
              <a:cs typeface="Cordia New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2459" y="1329328"/>
            <a:ext cx="8672597" cy="51845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5"/>
          <a:stretch/>
        </p:blipFill>
        <p:spPr>
          <a:xfrm>
            <a:off x="467544" y="1988840"/>
            <a:ext cx="1483294" cy="13681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2339752" y="2204864"/>
            <a:ext cx="6048672" cy="936104"/>
          </a:xfrm>
          <a:prstGeom prst="wedgeRoundRectCallout">
            <a:avLst>
              <a:gd name="adj1" fmla="val -56460"/>
              <a:gd name="adj2" fmla="val 23427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ysClr val="windowText" lastClr="000000"/>
                </a:solidFill>
                <a:latin typeface="Meiryo" pitchFamily="34" charset="-128"/>
                <a:ea typeface="Meiryo" pitchFamily="34" charset="-128"/>
              </a:rPr>
              <a:t>ナッターさんの　</a:t>
            </a:r>
            <a:r>
              <a:rPr lang="ja-JP" altLang="en-US" sz="2800" b="1" u="sng" dirty="0" smtClean="0">
                <a:solidFill>
                  <a:sysClr val="windowText" lastClr="000000"/>
                </a:solidFill>
                <a:latin typeface="Meiryo" pitchFamily="34" charset="-128"/>
                <a:ea typeface="Meiryo" pitchFamily="34" charset="-128"/>
              </a:rPr>
              <a:t>お母さん</a:t>
            </a:r>
            <a:r>
              <a:rPr lang="ja-JP" altLang="en-US" sz="2800" dirty="0" smtClean="0">
                <a:solidFill>
                  <a:sysClr val="windowText" lastClr="000000"/>
                </a:solidFill>
                <a:latin typeface="Meiryo" pitchFamily="34" charset="-128"/>
                <a:ea typeface="Meiryo" pitchFamily="34" charset="-128"/>
              </a:rPr>
              <a:t>ですか。</a:t>
            </a:r>
            <a:endParaRPr lang="th-TH" sz="2800" dirty="0">
              <a:solidFill>
                <a:sysClr val="windowText" lastClr="000000"/>
              </a:solidFill>
              <a:latin typeface="Meiryo" pitchFamily="34" charset="-128"/>
              <a:ea typeface="Meiryo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80"/>
          <a:stretch/>
        </p:blipFill>
        <p:spPr>
          <a:xfrm>
            <a:off x="7071054" y="4149080"/>
            <a:ext cx="1533394" cy="136800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67544" y="4365104"/>
            <a:ext cx="6048672" cy="936104"/>
          </a:xfrm>
          <a:prstGeom prst="wedgeRoundRectCallout">
            <a:avLst>
              <a:gd name="adj1" fmla="val 56618"/>
              <a:gd name="adj2" fmla="val 17566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ysClr val="windowText" lastClr="000000"/>
                </a:solidFill>
                <a:latin typeface="Meiryo" pitchFamily="34" charset="-128"/>
                <a:ea typeface="Meiryo" pitchFamily="34" charset="-128"/>
              </a:rPr>
              <a:t>はい</a:t>
            </a:r>
            <a:r>
              <a:rPr lang="ja-JP" altLang="en-US" sz="2800" dirty="0" smtClean="0">
                <a:solidFill>
                  <a:sysClr val="windowText" lastClr="000000"/>
                </a:solidFill>
                <a:latin typeface="Meiryo" pitchFamily="34" charset="-128"/>
                <a:ea typeface="Meiryo" pitchFamily="34" charset="-128"/>
              </a:rPr>
              <a:t>。</a:t>
            </a:r>
            <a:r>
              <a:rPr lang="ja-JP" altLang="en-US" sz="2800" b="1" u="sng" dirty="0" smtClean="0">
                <a:solidFill>
                  <a:sysClr val="windowText" lastClr="000000"/>
                </a:solidFill>
                <a:latin typeface="Meiryo" pitchFamily="34" charset="-128"/>
                <a:ea typeface="Meiryo" pitchFamily="34" charset="-128"/>
              </a:rPr>
              <a:t>母</a:t>
            </a:r>
            <a:r>
              <a:rPr lang="ja-JP" altLang="en-US" sz="2800" dirty="0" smtClean="0">
                <a:solidFill>
                  <a:sysClr val="windowText" lastClr="000000"/>
                </a:solidFill>
                <a:latin typeface="Meiryo" pitchFamily="34" charset="-128"/>
                <a:ea typeface="Meiryo" pitchFamily="34" charset="-128"/>
              </a:rPr>
              <a:t>の　ニパーです。</a:t>
            </a:r>
            <a:endParaRPr lang="th-TH" sz="2800" dirty="0">
              <a:solidFill>
                <a:sysClr val="windowText" lastClr="000000"/>
              </a:solidFill>
              <a:latin typeface="Meiryo" pitchFamily="34" charset="-128"/>
              <a:ea typeface="Meiryo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4048" y="2164794"/>
            <a:ext cx="46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/>
              <a:t>①</a:t>
            </a:r>
            <a:endParaRPr lang="th-TH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051720" y="4325034"/>
            <a:ext cx="46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/>
              <a:t>②</a:t>
            </a:r>
            <a:endParaRPr lang="th-TH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267744" y="3429000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Meiryo" pitchFamily="34" charset="-128"/>
                <a:ea typeface="Meiryo" pitchFamily="34" charset="-128"/>
              </a:rPr>
              <a:t>a) </a:t>
            </a:r>
            <a:r>
              <a:rPr lang="ja-JP" altLang="en-US" sz="2000" dirty="0" smtClean="0">
                <a:latin typeface="Meiryo" pitchFamily="34" charset="-128"/>
                <a:ea typeface="Meiryo" pitchFamily="34" charset="-128"/>
              </a:rPr>
              <a:t>おとうさん　　</a:t>
            </a:r>
            <a:r>
              <a:rPr lang="en-US" altLang="ja-JP" sz="2000" dirty="0" smtClean="0">
                <a:latin typeface="Meiryo" pitchFamily="34" charset="-128"/>
                <a:ea typeface="Meiryo" pitchFamily="34" charset="-128"/>
              </a:rPr>
              <a:t>b) </a:t>
            </a:r>
            <a:r>
              <a:rPr lang="ja-JP" altLang="en-US" sz="2000" dirty="0" smtClean="0">
                <a:latin typeface="Meiryo" pitchFamily="34" charset="-128"/>
                <a:ea typeface="Meiryo" pitchFamily="34" charset="-128"/>
              </a:rPr>
              <a:t>おははさん</a:t>
            </a:r>
            <a:r>
              <a:rPr lang="ja-JP" altLang="en-US" sz="2000" dirty="0">
                <a:latin typeface="Meiryo" pitchFamily="34" charset="-128"/>
                <a:ea typeface="Meiryo" pitchFamily="34" charset="-128"/>
              </a:rPr>
              <a:t>　</a:t>
            </a:r>
            <a:r>
              <a:rPr lang="ja-JP" altLang="en-US" sz="2000" dirty="0" smtClean="0">
                <a:latin typeface="Meiryo" pitchFamily="34" charset="-128"/>
                <a:ea typeface="Meiryo" pitchFamily="34" charset="-128"/>
              </a:rPr>
              <a:t>　</a:t>
            </a:r>
            <a:r>
              <a:rPr lang="en-US" altLang="ja-JP" sz="2000" dirty="0" smtClean="0">
                <a:latin typeface="Meiryo" pitchFamily="34" charset="-128"/>
                <a:ea typeface="Meiryo" pitchFamily="34" charset="-128"/>
              </a:rPr>
              <a:t>c) </a:t>
            </a:r>
            <a:r>
              <a:rPr lang="ja-JP" altLang="en-US" sz="2000" dirty="0" smtClean="0">
                <a:latin typeface="Meiryo" pitchFamily="34" charset="-128"/>
                <a:ea typeface="Meiryo" pitchFamily="34" charset="-128"/>
              </a:rPr>
              <a:t>おかあさん</a:t>
            </a:r>
            <a:endParaRPr lang="th-TH" sz="2000" dirty="0">
              <a:latin typeface="Meiryo" pitchFamily="34" charset="-128"/>
              <a:ea typeface="Meiryo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5477162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/>
            </a:pPr>
            <a:r>
              <a:rPr lang="ja-JP" altLang="en-US" sz="2000" dirty="0" smtClean="0">
                <a:latin typeface="Meiryo" pitchFamily="34" charset="-128"/>
                <a:ea typeface="Meiryo" pitchFamily="34" charset="-128"/>
              </a:rPr>
              <a:t>は</a:t>
            </a:r>
            <a:r>
              <a:rPr lang="ja-JP" altLang="en-US" sz="2000" dirty="0">
                <a:latin typeface="Meiryo" pitchFamily="34" charset="-128"/>
                <a:ea typeface="Meiryo" pitchFamily="34" charset="-128"/>
              </a:rPr>
              <a:t>は</a:t>
            </a:r>
            <a:r>
              <a:rPr lang="ja-JP" altLang="en-US" sz="2000" dirty="0" smtClean="0">
                <a:latin typeface="Meiryo" pitchFamily="34" charset="-128"/>
                <a:ea typeface="Meiryo" pitchFamily="34" charset="-128"/>
              </a:rPr>
              <a:t>　　</a:t>
            </a:r>
            <a:r>
              <a:rPr lang="en-US" altLang="ja-JP" sz="2000" dirty="0" smtClean="0">
                <a:latin typeface="Meiryo" pitchFamily="34" charset="-128"/>
                <a:ea typeface="Meiryo" pitchFamily="34" charset="-128"/>
              </a:rPr>
              <a:t>b) </a:t>
            </a:r>
            <a:r>
              <a:rPr lang="ja-JP" altLang="en-US" sz="2000" dirty="0">
                <a:latin typeface="Meiryo" pitchFamily="34" charset="-128"/>
                <a:ea typeface="Meiryo" pitchFamily="34" charset="-128"/>
              </a:rPr>
              <a:t>ちち　</a:t>
            </a:r>
            <a:r>
              <a:rPr lang="ja-JP" altLang="en-US" sz="2000" dirty="0" smtClean="0">
                <a:latin typeface="Meiryo" pitchFamily="34" charset="-128"/>
                <a:ea typeface="Meiryo" pitchFamily="34" charset="-128"/>
              </a:rPr>
              <a:t>　</a:t>
            </a:r>
            <a:r>
              <a:rPr lang="en-US" altLang="ja-JP" sz="2000" dirty="0" smtClean="0">
                <a:latin typeface="Meiryo" pitchFamily="34" charset="-128"/>
                <a:ea typeface="Meiryo" pitchFamily="34" charset="-128"/>
              </a:rPr>
              <a:t>c) </a:t>
            </a:r>
            <a:r>
              <a:rPr lang="ja-JP" altLang="en-US" sz="2000" dirty="0" smtClean="0">
                <a:latin typeface="Meiryo" pitchFamily="34" charset="-128"/>
                <a:ea typeface="Meiryo" pitchFamily="34" charset="-128"/>
              </a:rPr>
              <a:t>かあ</a:t>
            </a:r>
            <a:endParaRPr lang="en-US" altLang="ja-JP" sz="2000" dirty="0" smtClean="0">
              <a:latin typeface="Meiryo" pitchFamily="34" charset="-128"/>
              <a:ea typeface="Meiryo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20272" y="180475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9.05 AM</a:t>
            </a:r>
            <a:endParaRPr lang="th-TH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67544" y="3944707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9.07 AM</a:t>
            </a:r>
            <a:endParaRPr lang="th-TH" sz="2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483768" y="404664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h-TH" altLang="ja-JP" sz="5400" dirty="0" smtClean="0"/>
              <a:t>อ่านว่าอะไร?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0845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4"/>
          <p:cNvSpPr/>
          <p:nvPr/>
        </p:nvSpPr>
        <p:spPr>
          <a:xfrm>
            <a:off x="219883" y="260649"/>
            <a:ext cx="2047861" cy="936104"/>
          </a:xfrm>
          <a:prstGeom prst="roundRect">
            <a:avLst/>
          </a:prstGeom>
          <a:solidFill>
            <a:srgbClr val="FF99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Q9</a:t>
            </a:r>
            <a:r>
              <a:rPr kumimoji="0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/11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FCイーマ310" panose="040B0809000000000000" pitchFamily="49" charset="-128"/>
              <a:cs typeface="Cordia New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83768" y="404664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h-TH" altLang="ja-JP" sz="5400" dirty="0" smtClean="0"/>
              <a:t>อ่านว่าอะไร?</a:t>
            </a:r>
            <a:endParaRPr kumimoji="1" lang="ja-JP" altLang="en-US" sz="5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780928"/>
            <a:ext cx="1890617" cy="393305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024" y="1306112"/>
            <a:ext cx="2267744" cy="2335242"/>
          </a:xfrm>
          <a:prstGeom prst="rect">
            <a:avLst/>
          </a:prstGeom>
        </p:spPr>
      </p:pic>
      <p:sp>
        <p:nvSpPr>
          <p:cNvPr id="8" name="角丸四角形吹き出し 7"/>
          <p:cNvSpPr/>
          <p:nvPr/>
        </p:nvSpPr>
        <p:spPr>
          <a:xfrm>
            <a:off x="3131840" y="1196753"/>
            <a:ext cx="6012160" cy="1368151"/>
          </a:xfrm>
          <a:prstGeom prst="wedgeRoundRectCallout">
            <a:avLst>
              <a:gd name="adj1" fmla="val -62171"/>
              <a:gd name="adj2" fmla="val 37509"/>
              <a:gd name="adj3" fmla="val 16667"/>
            </a:avLst>
          </a:prstGeom>
          <a:solidFill>
            <a:srgbClr val="FFE5E5"/>
          </a:solidFill>
          <a:ln>
            <a:solidFill>
              <a:srgbClr val="FFE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75856" y="1556792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お父さん</a:t>
            </a:r>
            <a:r>
              <a:rPr kumimoji="1" lang="ja-JP" altLang="en-US" sz="3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は　いしゃですか。</a:t>
            </a:r>
            <a:endParaRPr kumimoji="1" lang="ja-JP" altLang="en-US" sz="36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87824" y="112474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 smtClean="0">
                <a:solidFill>
                  <a:srgbClr val="FF0000"/>
                </a:solidFill>
              </a:rPr>
              <a:t>（</a:t>
            </a:r>
            <a:r>
              <a:rPr kumimoji="1" lang="en-US" altLang="ja-JP" sz="3600" b="1" dirty="0" smtClean="0">
                <a:solidFill>
                  <a:srgbClr val="FF0000"/>
                </a:solidFill>
              </a:rPr>
              <a:t>…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？</a:t>
            </a:r>
            <a:r>
              <a:rPr kumimoji="1" lang="en-US" altLang="ja-JP" sz="3600" b="1" dirty="0" smtClean="0">
                <a:solidFill>
                  <a:srgbClr val="FF0000"/>
                </a:solidFill>
              </a:rPr>
              <a:t>…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）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角丸四角形吹き出し 10"/>
          <p:cNvSpPr/>
          <p:nvPr/>
        </p:nvSpPr>
        <p:spPr>
          <a:xfrm>
            <a:off x="219883" y="3861048"/>
            <a:ext cx="5648261" cy="1872208"/>
          </a:xfrm>
          <a:prstGeom prst="wedgeRoundRectCallout">
            <a:avLst>
              <a:gd name="adj1" fmla="val 62739"/>
              <a:gd name="adj2" fmla="val -34551"/>
              <a:gd name="adj3" fmla="val 16667"/>
            </a:avLst>
          </a:prstGeom>
          <a:solidFill>
            <a:srgbClr val="FFE5E5"/>
          </a:solidFill>
          <a:ln>
            <a:solidFill>
              <a:srgbClr val="FFE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5576" y="3861048"/>
            <a:ext cx="6480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いいえ、</a:t>
            </a:r>
            <a:endParaRPr kumimoji="1" lang="en-US" altLang="ja-JP" sz="3600" dirty="0" smtClean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 b="1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父</a:t>
            </a:r>
            <a:r>
              <a:rPr lang="ja-JP" altLang="en-US" sz="3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は　はい</a:t>
            </a:r>
            <a:r>
              <a:rPr lang="ja-JP" altLang="en-US" sz="3600" dirty="0" err="1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ゆ</a:t>
            </a:r>
            <a:r>
              <a:rPr lang="ja-JP" altLang="en-US" sz="3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うです。</a:t>
            </a:r>
            <a:endParaRPr kumimoji="1" lang="ja-JP" altLang="en-US" sz="36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9512" y="4438853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 smtClean="0">
                <a:solidFill>
                  <a:srgbClr val="FF0000"/>
                </a:solidFill>
              </a:rPr>
              <a:t>（</a:t>
            </a:r>
            <a:r>
              <a:rPr kumimoji="1" lang="en-US" altLang="ja-JP" sz="3600" b="1" dirty="0" smtClean="0">
                <a:solidFill>
                  <a:srgbClr val="FF0000"/>
                </a:solidFill>
              </a:rPr>
              <a:t>…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？</a:t>
            </a:r>
            <a:r>
              <a:rPr kumimoji="1" lang="en-US" altLang="ja-JP" sz="3600" b="1" dirty="0" smtClean="0">
                <a:solidFill>
                  <a:srgbClr val="FF0000"/>
                </a:solidFill>
              </a:rPr>
              <a:t>…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）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14600" y="2476053"/>
            <a:ext cx="7794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5050"/>
                </a:solidFill>
                <a:latin typeface="+mj-lt"/>
                <a:ea typeface="FC教科書体-L" panose="02020309000000000000" pitchFamily="17" charset="-128"/>
              </a:rPr>
              <a:t>a) </a:t>
            </a:r>
            <a:r>
              <a:rPr kumimoji="1" lang="ja-JP" altLang="en-US" sz="28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おとうさん</a:t>
            </a:r>
            <a:r>
              <a:rPr lang="ja-JP" altLang="en-US" sz="2800" dirty="0"/>
              <a:t>　</a:t>
            </a:r>
            <a:r>
              <a:rPr lang="ja-JP" altLang="en-US" sz="2800" dirty="0" smtClean="0"/>
              <a:t>　</a:t>
            </a:r>
            <a:endParaRPr lang="en-US" altLang="ja-JP" sz="2800" dirty="0" smtClean="0"/>
          </a:p>
          <a:p>
            <a:r>
              <a:rPr lang="en-US" altLang="ja-JP" sz="2800" dirty="0" smtClean="0">
                <a:solidFill>
                  <a:srgbClr val="FF5050"/>
                </a:solidFill>
              </a:rPr>
              <a:t>b)</a:t>
            </a:r>
            <a:r>
              <a:rPr lang="en-US" altLang="ja-JP" sz="2800" dirty="0" smtClean="0"/>
              <a:t> </a:t>
            </a:r>
            <a:r>
              <a:rPr lang="ja-JP" altLang="en-US" sz="28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おちいさん</a:t>
            </a:r>
            <a:r>
              <a:rPr lang="ja-JP" altLang="en-US" sz="2800" dirty="0"/>
              <a:t>　</a:t>
            </a:r>
            <a:r>
              <a:rPr lang="ja-JP" altLang="en-US" sz="2800" dirty="0" smtClean="0"/>
              <a:t>　</a:t>
            </a:r>
            <a:endParaRPr lang="en-US" altLang="ja-JP" sz="2800" dirty="0" smtClean="0"/>
          </a:p>
          <a:p>
            <a:r>
              <a:rPr lang="en-US" altLang="ja-JP" sz="2800" dirty="0" smtClean="0">
                <a:solidFill>
                  <a:srgbClr val="FF5050"/>
                </a:solidFill>
              </a:rPr>
              <a:t>c)</a:t>
            </a:r>
            <a:r>
              <a:rPr lang="en-US" altLang="ja-JP" sz="2800" dirty="0" smtClean="0"/>
              <a:t> </a:t>
            </a:r>
            <a:r>
              <a:rPr lang="ja-JP" altLang="en-US" sz="28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おちちさん</a:t>
            </a:r>
            <a:endParaRPr kumimoji="1" lang="ja-JP" altLang="en-US" sz="28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89415" y="6002124"/>
            <a:ext cx="7794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5050"/>
                </a:solidFill>
                <a:latin typeface="+mj-lt"/>
                <a:ea typeface="FC教科書体-L" panose="02020309000000000000" pitchFamily="17" charset="-128"/>
              </a:rPr>
              <a:t>a) </a:t>
            </a:r>
            <a:r>
              <a:rPr lang="ja-JP" altLang="en-US" sz="2800" dirty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とう</a:t>
            </a:r>
            <a:r>
              <a:rPr lang="ja-JP" altLang="en-US" sz="2800" dirty="0"/>
              <a:t>　</a:t>
            </a:r>
            <a:r>
              <a:rPr lang="ja-JP" altLang="en-US" sz="2800" dirty="0" smtClean="0"/>
              <a:t>　</a:t>
            </a:r>
            <a:r>
              <a:rPr lang="en-US" altLang="ja-JP" sz="2800" dirty="0" smtClean="0">
                <a:solidFill>
                  <a:srgbClr val="FF5050"/>
                </a:solidFill>
              </a:rPr>
              <a:t>b)</a:t>
            </a:r>
            <a:r>
              <a:rPr lang="en-US" altLang="ja-JP" sz="2800" dirty="0" smtClean="0"/>
              <a:t> </a:t>
            </a:r>
            <a:r>
              <a:rPr lang="ja-JP" altLang="en-US" sz="2800" dirty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ちい</a:t>
            </a:r>
            <a:r>
              <a:rPr lang="ja-JP" altLang="en-US" sz="2800" dirty="0"/>
              <a:t>　</a:t>
            </a:r>
            <a:r>
              <a:rPr lang="ja-JP" altLang="en-US" sz="2800" dirty="0" smtClean="0"/>
              <a:t>　</a:t>
            </a:r>
            <a:r>
              <a:rPr lang="en-US" altLang="ja-JP" sz="2800" dirty="0" smtClean="0">
                <a:solidFill>
                  <a:srgbClr val="FF5050"/>
                </a:solidFill>
              </a:rPr>
              <a:t>c)</a:t>
            </a:r>
            <a:r>
              <a:rPr lang="en-US" altLang="ja-JP" sz="2800" dirty="0" smtClean="0"/>
              <a:t> </a:t>
            </a:r>
            <a:r>
              <a:rPr lang="ja-JP" altLang="en-US" sz="28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ちち</a:t>
            </a:r>
            <a:endParaRPr kumimoji="1" lang="ja-JP" altLang="en-US" sz="28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410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185</Words>
  <Application>Microsoft Office PowerPoint</Application>
  <PresentationFormat>画面に合わせる (4:3)</PresentationFormat>
  <Paragraphs>85</Paragraphs>
  <Slides>12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0" baseType="lpstr">
      <vt:lpstr>Arial</vt:lpstr>
      <vt:lpstr>Meiryo</vt:lpstr>
      <vt:lpstr>Calibri</vt:lpstr>
      <vt:lpstr>ＭＳ Ｐゴシック</vt:lpstr>
      <vt:lpstr>FCイーマ310</vt:lpstr>
      <vt:lpstr>FC教科書体-L</vt:lpstr>
      <vt:lpstr>Cordia New</vt:lpstr>
      <vt:lpstr>Office ​​テーマ</vt:lpstr>
      <vt:lpstr>だい1か ―まとめ―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だい1か ―まとめ―</dc:title>
  <dc:creator>Parida Jirawuttinun</dc:creator>
  <cp:lastModifiedBy>Parida Jirawuttinun</cp:lastModifiedBy>
  <cp:revision>29</cp:revision>
  <dcterms:created xsi:type="dcterms:W3CDTF">2019-04-25T09:56:22Z</dcterms:created>
  <dcterms:modified xsi:type="dcterms:W3CDTF">2019-12-04T08:29:31Z</dcterms:modified>
</cp:coreProperties>
</file>