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292" r:id="rId3"/>
    <p:sldId id="283" r:id="rId4"/>
    <p:sldId id="279" r:id="rId5"/>
    <p:sldId id="280" r:id="rId6"/>
    <p:sldId id="278" r:id="rId7"/>
    <p:sldId id="261" r:id="rId8"/>
    <p:sldId id="284" r:id="rId9"/>
    <p:sldId id="267" r:id="rId10"/>
    <p:sldId id="268" r:id="rId11"/>
    <p:sldId id="269" r:id="rId12"/>
    <p:sldId id="271" r:id="rId13"/>
    <p:sldId id="288" r:id="rId14"/>
    <p:sldId id="272" r:id="rId15"/>
    <p:sldId id="289" r:id="rId16"/>
    <p:sldId id="290" r:id="rId17"/>
    <p:sldId id="291" r:id="rId18"/>
    <p:sldId id="29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Cイーマ310" panose="040B0809000000000000" pitchFamily="49" charset="-128"/>
      <p:regular r:id="rId25"/>
    </p:embeddedFont>
    <p:embeddedFont>
      <p:font typeface="FC教科書体-M" panose="02020509000000000000" pitchFamily="17" charset="-128"/>
      <p:regular r:id="rId26"/>
    </p:embeddedFont>
    <p:embeddedFont>
      <p:font typeface="Cordia New" panose="020B0304020202020204" pitchFamily="34" charset="-34"/>
      <p:regular r:id="rId27"/>
      <p:bold r:id="rId28"/>
      <p:italic r:id="rId29"/>
      <p:boldItalic r:id="rId3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6" autoAdjust="0"/>
    <p:restoredTop sz="94660"/>
  </p:normalViewPr>
  <p:slideViewPr>
    <p:cSldViewPr>
      <p:cViewPr varScale="1">
        <p:scale>
          <a:sx n="65" d="100"/>
          <a:sy n="65" d="100"/>
        </p:scale>
        <p:origin x="10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60376-D9B7-44CD-8840-AF59183FD936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4E705-AA59-49D1-892F-657169129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4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38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99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74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9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6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5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6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9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49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85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449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7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0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1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39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9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47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08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04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1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65FBE-CE99-4655-A47C-5E6C3BE76B9C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77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4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4 JL Dept\02 JL Dept Lectures\04 Kyozai Seisaku 教材制作\Akiko Project\01改訂版server\01改訂版　new\Akiko Website\Vol.1\IMG_53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85" t="17079" b="69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二等辺三角形 4"/>
          <p:cNvSpPr/>
          <p:nvPr/>
        </p:nvSpPr>
        <p:spPr>
          <a:xfrm rot="5400000" flipV="1">
            <a:off x="3412368" y="1126368"/>
            <a:ext cx="6858000" cy="4605264"/>
          </a:xfrm>
          <a:prstGeom prst="triangle">
            <a:avLst>
              <a:gd name="adj" fmla="val 49590"/>
            </a:avLst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二等辺三角形 3"/>
          <p:cNvSpPr/>
          <p:nvPr/>
        </p:nvSpPr>
        <p:spPr>
          <a:xfrm rot="5400000">
            <a:off x="-1159632" y="1166132"/>
            <a:ext cx="6858000" cy="4538736"/>
          </a:xfrm>
          <a:prstGeom prst="triangle">
            <a:avLst>
              <a:gd name="adj" fmla="val 49590"/>
            </a:avLst>
          </a:prstGeom>
          <a:solidFill>
            <a:srgbClr val="FFFFC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2664296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kumimoji="1" lang="ja-JP" altLang="en-US" sz="1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だい</a:t>
            </a:r>
            <a:r>
              <a:rPr lang="en-US" altLang="ja-JP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2</a:t>
            </a:r>
            <a:r>
              <a:rPr kumimoji="1" lang="ja-JP" altLang="en-US" sz="1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か</a:t>
            </a:r>
            <a:r>
              <a:rPr kumimoji="1" lang="en-US" altLang="ja-JP" sz="1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/>
            </a:r>
            <a:br>
              <a:rPr kumimoji="1" lang="en-US" altLang="ja-JP" sz="1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</a:br>
            <a:r>
              <a:rPr kumimoji="1" lang="en-US" altLang="ja-JP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―</a:t>
            </a:r>
            <a:r>
              <a:rPr kumimoji="1" lang="ja-JP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まとめ</a:t>
            </a:r>
            <a:r>
              <a:rPr kumimoji="1" lang="en-US" altLang="ja-JP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―</a:t>
            </a:r>
            <a:endParaRPr kumimoji="1" lang="ja-JP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FCイーマ310" panose="040B0809000000000000" pitchFamily="49" charset="-128"/>
              <a:ea typeface="FCイーマ310" panose="040B08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6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483768" y="1628800"/>
            <a:ext cx="734133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119869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Q9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019463" y="4131455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② </a:t>
            </a:r>
            <a:r>
              <a:rPr lang="ja-JP" altLang="en-US" sz="3200" b="1" dirty="0">
                <a:solidFill>
                  <a:schemeClr val="tx1"/>
                </a:solidFill>
              </a:rPr>
              <a:t>した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4131454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うえ</a:t>
            </a:r>
            <a:endParaRPr kumimoji="1" lang="ja-JP" altLang="en-US" sz="32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111746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なか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いすの　下に　ねこが　います。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อ่านว่าอย่างไร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06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177892" y="1916832"/>
            <a:ext cx="1690252" cy="76447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916" y="1917512"/>
            <a:ext cx="866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きょうしつに　女の子が　います。</a:t>
            </a:r>
            <a:endParaRPr kumimoji="1" lang="ja-JP" altLang="en-US" sz="4400" b="1" dirty="0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479909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Q10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117751" y="5656168"/>
            <a:ext cx="2819552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③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>
                <a:solidFill>
                  <a:schemeClr val="tx1"/>
                </a:solidFill>
              </a:rPr>
              <a:t>ผู้ใหญ่</a:t>
            </a:r>
            <a:endParaRPr lang="th-TH" altLang="ja-JP" sz="5400" dirty="0" smtClean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73419" y="3284984"/>
            <a:ext cx="283042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th-TH" altLang="ja-JP" sz="5400" dirty="0" smtClean="0">
                <a:solidFill>
                  <a:schemeClr val="tx1"/>
                </a:solidFill>
                <a:latin typeface="+mj-lt"/>
              </a:rPr>
              <a:t>เด็กผู้หญิง</a:t>
            </a:r>
            <a:endParaRPr kumimoji="1" lang="ja-JP" altLang="en-US" sz="20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129821" y="4437112"/>
            <a:ext cx="2736304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เด็กผู้ชาย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0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89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19883" y="260649"/>
            <a:ext cx="2479909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Q11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655745" y="4614848"/>
            <a:ext cx="2819552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เด็กผู้ชาย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5117083" y="5733256"/>
            <a:ext cx="283042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③</a:t>
            </a:r>
            <a:r>
              <a:rPr lang="th-TH" altLang="ja-JP" sz="5400" dirty="0" smtClean="0">
                <a:solidFill>
                  <a:schemeClr val="tx1"/>
                </a:solidFill>
                <a:latin typeface="+mj-lt"/>
              </a:rPr>
              <a:t>ผู้ใหญ่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95536" y="3477763"/>
            <a:ext cx="2736304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①</a:t>
            </a:r>
            <a:r>
              <a:rPr lang="th-TH" altLang="ja-JP" sz="5400" dirty="0" smtClean="0">
                <a:solidFill>
                  <a:schemeClr val="tx1"/>
                </a:solidFill>
              </a:rPr>
              <a:t>เด็กผู้หญิง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956472" y="1905729"/>
            <a:ext cx="1679424" cy="76447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6917" y="1939479"/>
            <a:ext cx="866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/>
              <a:t>男の子も　います。</a:t>
            </a:r>
            <a:endParaRPr kumimoji="1" lang="ja-JP" altLang="en-US" sz="4400" b="1" dirty="0"/>
          </a:p>
        </p:txBody>
      </p:sp>
      <p:sp>
        <p:nvSpPr>
          <p:cNvPr id="12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494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6444208" y="1628800"/>
            <a:ext cx="701007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40790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Q12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97795" y="4319351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①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>
                <a:solidFill>
                  <a:schemeClr val="tx1"/>
                </a:solidFill>
              </a:rPr>
              <a:t>ต้นไม้</a:t>
            </a:r>
            <a:endParaRPr lang="th-TH" altLang="ja-JP" sz="5400" dirty="0" smtClean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85464" y="4323613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  <a:latin typeface="+mj-lt"/>
              </a:rPr>
              <a:t>ป่า</a:t>
            </a:r>
            <a:endParaRPr kumimoji="1" lang="ja-JP" altLang="en-US" sz="20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337625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r>
              <a:rPr lang="th-TH" altLang="ja-JP" sz="5400" dirty="0">
                <a:solidFill>
                  <a:schemeClr val="tx1"/>
                </a:solidFill>
              </a:rPr>
              <a:t>ดงไม้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たてものの　まわりに</a:t>
            </a:r>
            <a:r>
              <a:rPr lang="ja-JP" altLang="en-US" sz="4400" b="1" dirty="0"/>
              <a:t>　</a:t>
            </a:r>
            <a:r>
              <a:rPr lang="ja-JP" altLang="en-US" sz="4400" b="1" dirty="0" smtClean="0"/>
              <a:t>木が</a:t>
            </a:r>
            <a:endParaRPr lang="en-US" altLang="ja-JP" sz="4400" b="1" dirty="0" smtClean="0"/>
          </a:p>
          <a:p>
            <a:r>
              <a:rPr lang="ja-JP" altLang="en-US" sz="4400" b="1" dirty="0" smtClean="0"/>
              <a:t>たくさん　あります。</a:t>
            </a:r>
            <a:endParaRPr lang="en-US" altLang="ja-JP" sz="4400" b="1" dirty="0" smtClean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38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854860" y="1662757"/>
            <a:ext cx="734133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439540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Q13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019463" y="4419487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② </a:t>
            </a:r>
            <a:r>
              <a:rPr lang="th-TH" altLang="ja-JP" sz="5400" dirty="0" smtClean="0">
                <a:solidFill>
                  <a:schemeClr val="tx1"/>
                </a:solidFill>
              </a:rPr>
              <a:t>บน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4419486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th-TH" altLang="ja-JP" sz="5400" dirty="0" smtClean="0">
                <a:solidFill>
                  <a:schemeClr val="tx1"/>
                </a:solidFill>
                <a:latin typeface="+mj-lt"/>
              </a:rPr>
              <a:t>ใต้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399778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r>
              <a:rPr lang="th-TH" altLang="ja-JP" sz="5400" dirty="0" smtClean="0">
                <a:solidFill>
                  <a:schemeClr val="tx1"/>
                </a:solidFill>
              </a:rPr>
              <a:t>ข้างๆ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せんせい</a:t>
            </a:r>
            <a:r>
              <a:rPr lang="ja-JP" altLang="en-US" sz="4400" b="1" dirty="0" smtClean="0"/>
              <a:t>の　いすの　上に</a:t>
            </a:r>
            <a:endParaRPr lang="en-US" altLang="ja-JP" sz="4400" b="1" dirty="0" smtClean="0"/>
          </a:p>
          <a:p>
            <a:r>
              <a:rPr lang="ja-JP" altLang="en-US" sz="4400" b="1" dirty="0"/>
              <a:t>なに</a:t>
            </a:r>
            <a:r>
              <a:rPr lang="ja-JP" altLang="en-US" sz="4400" b="1" dirty="0" smtClean="0"/>
              <a:t>が　ありますか。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642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019463" y="1651447"/>
            <a:ext cx="760449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263885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Q14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つくえの　下に　いぬが</a:t>
            </a:r>
            <a:endParaRPr kumimoji="1" lang="en-US" altLang="ja-JP" sz="4400" b="1" dirty="0" smtClean="0"/>
          </a:p>
          <a:p>
            <a:r>
              <a:rPr lang="ja-JP" altLang="en-US" sz="4400" b="1" dirty="0"/>
              <a:t>　</a:t>
            </a:r>
            <a:r>
              <a:rPr lang="ja-JP" altLang="en-US" sz="4400" b="1" dirty="0" smtClean="0"/>
              <a:t>　　　　　　　　　います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9" name="角丸四角形 8"/>
          <p:cNvSpPr/>
          <p:nvPr/>
        </p:nvSpPr>
        <p:spPr>
          <a:xfrm>
            <a:off x="179520" y="4347479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①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ใต้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85464" y="4325135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บน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221927" y="4305427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r>
              <a:rPr lang="th-TH" altLang="ja-JP" sz="5400" dirty="0" smtClean="0">
                <a:solidFill>
                  <a:schemeClr val="tx1"/>
                </a:solidFill>
              </a:rPr>
              <a:t>ข้างๆ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2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191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915816" y="1628800"/>
            <a:ext cx="864096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263885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Q15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6122750" y="4445410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③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ข้าง</a:t>
            </a:r>
            <a:r>
              <a:rPr lang="th-TH" altLang="ja-JP" sz="5400" dirty="0">
                <a:solidFill>
                  <a:schemeClr val="tx1"/>
                </a:solidFill>
              </a:rPr>
              <a:t>ใน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4425701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th-TH" altLang="ja-JP" sz="5400" dirty="0" smtClean="0">
                <a:solidFill>
                  <a:schemeClr val="tx1"/>
                </a:solidFill>
                <a:latin typeface="+mj-lt"/>
              </a:rPr>
              <a:t>ข้างๆ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055880" y="4425701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ข้างบน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本</a:t>
            </a:r>
            <a:r>
              <a:rPr lang="ja-JP" altLang="en-US" sz="4400" b="1" dirty="0" err="1" smtClean="0"/>
              <a:t>だな</a:t>
            </a:r>
            <a:r>
              <a:rPr kumimoji="1" lang="ja-JP" altLang="en-US" sz="4400" b="1" dirty="0" err="1" smtClean="0"/>
              <a:t>の</a:t>
            </a:r>
            <a:r>
              <a:rPr kumimoji="1" lang="ja-JP" altLang="en-US" sz="4400" b="1" dirty="0" smtClean="0"/>
              <a:t>　中に　</a:t>
            </a:r>
            <a:r>
              <a:rPr lang="ja-JP" altLang="en-US" sz="4400" b="1" dirty="0"/>
              <a:t>じしょ</a:t>
            </a:r>
            <a:r>
              <a:rPr kumimoji="1" lang="ja-JP" altLang="en-US" sz="4400" b="1" dirty="0" smtClean="0"/>
              <a:t>が</a:t>
            </a:r>
            <a:endParaRPr kumimoji="1" lang="en-US" altLang="ja-JP" sz="4400" b="1" dirty="0" smtClean="0"/>
          </a:p>
          <a:p>
            <a:r>
              <a:rPr lang="ja-JP" altLang="en-US" sz="4400" b="1" dirty="0"/>
              <a:t>　</a:t>
            </a:r>
            <a:r>
              <a:rPr lang="ja-JP" altLang="en-US" sz="4400" b="1" dirty="0" smtClean="0"/>
              <a:t>　　　　　　　　　あります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796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80707"/>
            <a:ext cx="2933550" cy="4361269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11560" y="764704"/>
            <a:ext cx="5040560" cy="3384376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1619672" y="1484784"/>
            <a:ext cx="3024336" cy="2232248"/>
          </a:xfrm>
          <a:prstGeom prst="line">
            <a:avLst/>
          </a:prstGeom>
          <a:ln w="381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563888" y="2435404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 smtClean="0">
                <a:solidFill>
                  <a:srgbClr val="FF5050"/>
                </a:solidFill>
              </a:rPr>
              <a:t>15</a:t>
            </a:r>
            <a:endParaRPr kumimoji="1" lang="ja-JP" altLang="en-US" sz="96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</a:t>
            </a:r>
            <a:r>
              <a:rPr kumimoji="1"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5" name="テキスト ボックス 2"/>
          <p:cNvSpPr txBox="1"/>
          <p:nvPr/>
        </p:nvSpPr>
        <p:spPr>
          <a:xfrm>
            <a:off x="2483768" y="11663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คันจิในกรอบด้านบน และกรอบด้านล่าง เป็นรูปแบบไหน จับคู่ให้ถูกต้อง</a:t>
            </a:r>
            <a:endParaRPr kumimoji="1" lang="ja-JP" alt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83957" y="1143031"/>
            <a:ext cx="1622815" cy="2276822"/>
            <a:chOff x="5796136" y="1268760"/>
            <a:chExt cx="1622815" cy="2276822"/>
          </a:xfrm>
        </p:grpSpPr>
        <p:grpSp>
          <p:nvGrpSpPr>
            <p:cNvPr id="6" name="グループ化 3"/>
            <p:cNvGrpSpPr/>
            <p:nvPr/>
          </p:nvGrpSpPr>
          <p:grpSpPr>
            <a:xfrm>
              <a:off x="5798771" y="2103616"/>
              <a:ext cx="1620180" cy="1441966"/>
              <a:chOff x="935596" y="3356992"/>
              <a:chExt cx="1080120" cy="1152128"/>
            </a:xfrm>
          </p:grpSpPr>
          <p:sp>
            <p:nvSpPr>
              <p:cNvPr id="7" name="正方形/長方形 4"/>
              <p:cNvSpPr/>
              <p:nvPr/>
            </p:nvSpPr>
            <p:spPr>
              <a:xfrm>
                <a:off x="935596" y="3356992"/>
                <a:ext cx="1080120" cy="11521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" name="正方形/長方形 5"/>
              <p:cNvSpPr/>
              <p:nvPr/>
            </p:nvSpPr>
            <p:spPr>
              <a:xfrm>
                <a:off x="935596" y="3356992"/>
                <a:ext cx="540060" cy="115212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テキスト ボックス 14"/>
            <p:cNvSpPr txBox="1"/>
            <p:nvPr/>
          </p:nvSpPr>
          <p:spPr>
            <a:xfrm>
              <a:off x="5796136" y="1268760"/>
              <a:ext cx="1622813" cy="76944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kumimoji="1" lang="en-US" altLang="ja-JP" sz="4400" dirty="0" smtClean="0">
                  <a:latin typeface="Calibri" panose="020F0502020204030204" pitchFamily="34" charset="0"/>
                </a:rPr>
                <a:t>a</a:t>
              </a:r>
              <a:endParaRPr kumimoji="1" lang="ja-JP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0030" y="4077072"/>
            <a:ext cx="1646740" cy="2330185"/>
            <a:chOff x="2448179" y="1052737"/>
            <a:chExt cx="1646740" cy="2330185"/>
          </a:xfrm>
        </p:grpSpPr>
        <p:grpSp>
          <p:nvGrpSpPr>
            <p:cNvPr id="12" name="グループ化 6"/>
            <p:cNvGrpSpPr/>
            <p:nvPr/>
          </p:nvGrpSpPr>
          <p:grpSpPr>
            <a:xfrm>
              <a:off x="2448179" y="1844825"/>
              <a:ext cx="1646740" cy="1538097"/>
              <a:chOff x="935596" y="4725144"/>
              <a:chExt cx="1080120" cy="1152128"/>
            </a:xfrm>
          </p:grpSpPr>
          <p:sp>
            <p:nvSpPr>
              <p:cNvPr id="13" name="正方形/長方形 7"/>
              <p:cNvSpPr/>
              <p:nvPr/>
            </p:nvSpPr>
            <p:spPr>
              <a:xfrm>
                <a:off x="935596" y="4725144"/>
                <a:ext cx="1080120" cy="11521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正方形/長方形 8"/>
              <p:cNvSpPr/>
              <p:nvPr/>
            </p:nvSpPr>
            <p:spPr>
              <a:xfrm rot="5400000">
                <a:off x="1205626" y="4455114"/>
                <a:ext cx="540060" cy="10801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テキスト ボックス 15"/>
            <p:cNvSpPr txBox="1"/>
            <p:nvPr/>
          </p:nvSpPr>
          <p:spPr>
            <a:xfrm>
              <a:off x="2448179" y="1052737"/>
              <a:ext cx="16228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4400" dirty="0" smtClean="0">
                  <a:latin typeface="Calibri" panose="020F0502020204030204" pitchFamily="34" charset="0"/>
                </a:rPr>
                <a:t>c</a:t>
              </a:r>
              <a:endParaRPr kumimoji="1" lang="ja-JP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30913" y="2317779"/>
            <a:ext cx="1674186" cy="2204147"/>
            <a:chOff x="4720765" y="1082644"/>
            <a:chExt cx="1674186" cy="2204147"/>
          </a:xfrm>
        </p:grpSpPr>
        <p:sp>
          <p:nvSpPr>
            <p:cNvPr id="20" name="正方形/長方形 10"/>
            <p:cNvSpPr/>
            <p:nvPr/>
          </p:nvSpPr>
          <p:spPr>
            <a:xfrm>
              <a:off x="4720765" y="1773502"/>
              <a:ext cx="1620180" cy="1513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6"/>
            <p:cNvSpPr txBox="1"/>
            <p:nvPr/>
          </p:nvSpPr>
          <p:spPr>
            <a:xfrm>
              <a:off x="4772138" y="1082644"/>
              <a:ext cx="1622813" cy="76944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ja-JP" sz="4400" dirty="0" smtClean="0">
                  <a:latin typeface="Calibri" panose="020F0502020204030204" pitchFamily="34" charset="0"/>
                </a:rPr>
                <a:t>b</a:t>
              </a:r>
              <a:endParaRPr kumimoji="1" lang="ja-JP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94682" y="1268760"/>
            <a:ext cx="3816424" cy="2631504"/>
          </a:xfrm>
          <a:prstGeom prst="round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正方形/長方形 26"/>
          <p:cNvSpPr/>
          <p:nvPr/>
        </p:nvSpPr>
        <p:spPr>
          <a:xfrm>
            <a:off x="1454648" y="169113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男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3834" y="4086380"/>
            <a:ext cx="3816424" cy="2631504"/>
          </a:xfrm>
          <a:prstGeom prst="round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正方形/長方形 18"/>
          <p:cNvSpPr/>
          <p:nvPr/>
        </p:nvSpPr>
        <p:spPr>
          <a:xfrm>
            <a:off x="295822" y="3981581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上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4" name="正方形/長方形 19"/>
          <p:cNvSpPr/>
          <p:nvPr/>
        </p:nvSpPr>
        <p:spPr>
          <a:xfrm>
            <a:off x="1555962" y="4056801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下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5" name="正方形/長方形 21"/>
          <p:cNvSpPr/>
          <p:nvPr/>
        </p:nvSpPr>
        <p:spPr>
          <a:xfrm>
            <a:off x="1551979" y="5061700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中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6" name="正方形/長方形 24"/>
          <p:cNvSpPr/>
          <p:nvPr/>
        </p:nvSpPr>
        <p:spPr>
          <a:xfrm>
            <a:off x="2697545" y="399162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女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7" name="正方形/長方形 26"/>
          <p:cNvSpPr/>
          <p:nvPr/>
        </p:nvSpPr>
        <p:spPr>
          <a:xfrm>
            <a:off x="367649" y="4989692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solidFill>
                  <a:schemeClr val="tx1"/>
                </a:solidFill>
              </a:rPr>
              <a:t>子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8" name="正方形/長方形 27"/>
          <p:cNvSpPr/>
          <p:nvPr/>
        </p:nvSpPr>
        <p:spPr>
          <a:xfrm flipH="1">
            <a:off x="2926243" y="5374543"/>
            <a:ext cx="1318895" cy="994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木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00521 -0.426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24843 0.280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Q2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684584" y="2011487"/>
            <a:ext cx="9900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　りょうに　　　</a:t>
            </a:r>
            <a:r>
              <a:rPr lang="ja-JP" altLang="en-US" sz="4400" b="1" dirty="0"/>
              <a:t>　　</a:t>
            </a:r>
            <a:r>
              <a:rPr lang="ja-JP" altLang="en-US" sz="4400" b="1" dirty="0" smtClean="0"/>
              <a:t>のこが　います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49667" y="1348396"/>
            <a:ext cx="1954381" cy="22159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13800" dirty="0"/>
              <a:t>男</a:t>
            </a:r>
            <a:endParaRPr kumimoji="1" lang="ja-JP" altLang="en-US" sz="13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407371" y="1437959"/>
            <a:ext cx="1213694" cy="8389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79922" y="4437113"/>
            <a:ext cx="2047861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① </a:t>
            </a:r>
            <a:endParaRPr lang="th-TH" altLang="ja-JP" sz="5400" dirty="0" smtClean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03848" y="4413096"/>
            <a:ext cx="1944216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② </a:t>
            </a:r>
            <a:endParaRPr kumimoji="1" lang="ja-JP" altLang="en-US" sz="20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868144" y="4365103"/>
            <a:ext cx="2016224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3227" y="4783504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8000" dirty="0" smtClean="0"/>
              <a:t>田</a:t>
            </a:r>
            <a:endParaRPr kumimoji="1" lang="ja-JP" altLang="en-US" sz="8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23335" y="4802978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8000" dirty="0"/>
              <a:t>口</a:t>
            </a:r>
            <a:endParaRPr kumimoji="1" lang="ja-JP" altLang="en-US" sz="8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36021" y="4731654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8000" dirty="0" smtClean="0"/>
              <a:t>日</a:t>
            </a:r>
            <a:endParaRPr kumimoji="1" lang="ja-JP" altLang="en-US" sz="8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67981" y="899942"/>
            <a:ext cx="171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おと</a:t>
            </a:r>
            <a:r>
              <a:rPr lang="ja-JP" altLang="en-US" sz="2800" dirty="0"/>
              <a:t>こ</a:t>
            </a:r>
            <a:endParaRPr kumimoji="1" lang="ja-JP" altLang="en-US" sz="2800" dirty="0"/>
          </a:p>
        </p:txBody>
      </p:sp>
      <p:sp>
        <p:nvSpPr>
          <p:cNvPr id="18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ส่วนที่หายไปคือข้อใด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405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Q3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226465" y="2389426"/>
            <a:ext cx="983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り</a:t>
            </a:r>
            <a:r>
              <a:rPr lang="ja-JP" altLang="en-US" sz="4800" b="1" dirty="0" smtClean="0"/>
              <a:t>ょうに 　　　　のこも います。</a:t>
            </a:r>
            <a:endParaRPr kumimoji="1" lang="ja-JP" altLang="en-US" sz="4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43808" y="1645057"/>
            <a:ext cx="1954381" cy="22159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13800" dirty="0"/>
              <a:t>女</a:t>
            </a:r>
            <a:endParaRPr kumimoji="1" lang="ja-JP" altLang="en-US" sz="13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383108" y="1868206"/>
            <a:ext cx="792088" cy="176969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690091" y="4413096"/>
            <a:ext cx="2047861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③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endParaRPr lang="th-TH" altLang="ja-JP" sz="5400" dirty="0" smtClean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03848" y="4413096"/>
            <a:ext cx="1944216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② </a:t>
            </a:r>
            <a:endParaRPr kumimoji="1" lang="ja-JP" altLang="en-US" sz="20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18606" y="4413096"/>
            <a:ext cx="2016224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①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62122" y="1175037"/>
            <a:ext cx="171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おん</a:t>
            </a:r>
            <a:r>
              <a:rPr lang="ja-JP" altLang="en-US" sz="2800" dirty="0"/>
              <a:t>な</a:t>
            </a:r>
            <a:endParaRPr kumimoji="1" lang="ja-JP" altLang="en-US" sz="2800" dirty="0"/>
          </a:p>
        </p:txBody>
      </p:sp>
      <p:sp>
        <p:nvSpPr>
          <p:cNvPr id="16" name="テキスト ボックス 13"/>
          <p:cNvSpPr txBox="1"/>
          <p:nvPr/>
        </p:nvSpPr>
        <p:spPr>
          <a:xfrm>
            <a:off x="6363399" y="4759487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kumimoji="1" lang="ja-JP" altLang="en-US" sz="8000" dirty="0" smtClean="0"/>
              <a:t>女</a:t>
            </a:r>
            <a:endParaRPr kumimoji="1" lang="ja-JP" altLang="en-US" sz="8000" dirty="0"/>
          </a:p>
        </p:txBody>
      </p:sp>
      <p:sp>
        <p:nvSpPr>
          <p:cNvPr id="17" name="テキスト ボックス 13"/>
          <p:cNvSpPr txBox="1"/>
          <p:nvPr/>
        </p:nvSpPr>
        <p:spPr>
          <a:xfrm>
            <a:off x="3828956" y="4804484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kumimoji="1" lang="ja-JP" altLang="en-US" sz="8000" dirty="0" smtClean="0"/>
              <a:t>文</a:t>
            </a:r>
            <a:endParaRPr kumimoji="1" lang="ja-JP" altLang="en-US" sz="8000" dirty="0"/>
          </a:p>
        </p:txBody>
      </p:sp>
      <p:sp>
        <p:nvSpPr>
          <p:cNvPr id="18" name="テキスト ボックス 13"/>
          <p:cNvSpPr txBox="1"/>
          <p:nvPr/>
        </p:nvSpPr>
        <p:spPr>
          <a:xfrm>
            <a:off x="1273228" y="4804484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8000" dirty="0" smtClean="0"/>
              <a:t>又</a:t>
            </a:r>
            <a:endParaRPr kumimoji="1" lang="ja-JP" altLang="en-US" sz="8000" dirty="0"/>
          </a:p>
        </p:txBody>
      </p:sp>
      <p:sp>
        <p:nvSpPr>
          <p:cNvPr id="1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ส่วนที่หายไปคือข้อใด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3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Q4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289225"/>
            <a:ext cx="9308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　　　　の</a:t>
            </a:r>
            <a:r>
              <a:rPr lang="ja-JP" altLang="en-US" sz="4800" b="1" dirty="0" smtClean="0"/>
              <a:t>　下に</a:t>
            </a:r>
            <a:endParaRPr lang="en-US" altLang="ja-JP" sz="4800" b="1" dirty="0" smtClean="0"/>
          </a:p>
          <a:p>
            <a:r>
              <a:rPr lang="ja-JP" altLang="en-US" sz="4800" b="1" dirty="0"/>
              <a:t>　</a:t>
            </a:r>
            <a:r>
              <a:rPr lang="ja-JP" altLang="en-US" sz="4800" b="1" dirty="0" smtClean="0"/>
              <a:t>　　　　ねこが　います</a:t>
            </a:r>
            <a:r>
              <a:rPr kumimoji="1" lang="ja-JP" altLang="en-US" sz="4800" b="1" dirty="0" smtClean="0"/>
              <a:t>。</a:t>
            </a:r>
            <a:endParaRPr kumimoji="1" lang="ja-JP" altLang="en-US" sz="4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1354" y="1933089"/>
            <a:ext cx="1954382" cy="22159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13800" dirty="0"/>
              <a:t>木</a:t>
            </a:r>
            <a:endParaRPr kumimoji="1" lang="ja-JP" altLang="en-US" sz="13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010468" y="2052470"/>
            <a:ext cx="792088" cy="168081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091471" y="4365103"/>
            <a:ext cx="2288819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② </a:t>
            </a:r>
            <a:endParaRPr lang="th-TH" altLang="ja-JP" sz="5400" dirty="0" smtClean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1354" y="4365103"/>
            <a:ext cx="2216429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endParaRPr kumimoji="1" lang="ja-JP" altLang="en-US" sz="20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868144" y="4365103"/>
            <a:ext cx="2232248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3608" y="4588384"/>
            <a:ext cx="1368153" cy="156966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ja-JP" altLang="en-US" sz="9600" dirty="0"/>
              <a:t>ホ</a:t>
            </a:r>
            <a:endParaRPr kumimoji="1" lang="ja-JP" altLang="en-US" sz="9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4588384"/>
            <a:ext cx="1368153" cy="156966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ja-JP" altLang="en-US" sz="9600" dirty="0" smtClean="0"/>
              <a:t>本</a:t>
            </a:r>
            <a:endParaRPr kumimoji="1" lang="ja-JP" altLang="en-US" sz="9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354" y="1469560"/>
            <a:ext cx="19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き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63888" y="1897668"/>
            <a:ext cx="171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した</a:t>
            </a:r>
            <a:endParaRPr kumimoji="1" lang="ja-JP" altLang="en-US" sz="2800" dirty="0"/>
          </a:p>
        </p:txBody>
      </p:sp>
      <p:sp>
        <p:nvSpPr>
          <p:cNvPr id="21" name="テキスト ボックス 16"/>
          <p:cNvSpPr txBox="1"/>
          <p:nvPr/>
        </p:nvSpPr>
        <p:spPr>
          <a:xfrm>
            <a:off x="3745618" y="4562470"/>
            <a:ext cx="1368153" cy="156966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ja-JP" altLang="en-US" sz="9600" dirty="0" smtClean="0"/>
              <a:t>木</a:t>
            </a:r>
            <a:endParaRPr kumimoji="1" lang="ja-JP" altLang="en-US" sz="9600" dirty="0"/>
          </a:p>
        </p:txBody>
      </p:sp>
      <p:sp>
        <p:nvSpPr>
          <p:cNvPr id="1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ส่วนที่หายไปคือข้อใด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991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419872" y="2211081"/>
            <a:ext cx="864096" cy="86427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Q5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019463" y="4203463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② </a:t>
            </a:r>
            <a:r>
              <a:rPr lang="ja-JP" altLang="en-US" sz="3200" b="1" dirty="0">
                <a:solidFill>
                  <a:schemeClr val="tx1"/>
                </a:solidFill>
              </a:rPr>
              <a:t>おとこ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4203462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おんな</a:t>
            </a:r>
            <a:endParaRPr kumimoji="1" lang="ja-JP" altLang="en-US" sz="32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183754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おとに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628800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やまかわせんせいは</a:t>
            </a:r>
            <a:endParaRPr lang="en-US" altLang="ja-JP" sz="4400" b="1" dirty="0" smtClean="0"/>
          </a:p>
          <a:p>
            <a:r>
              <a:rPr kumimoji="1" lang="ja-JP" altLang="en-US" sz="4400" b="1" dirty="0" smtClean="0"/>
              <a:t>　　　　　　男の　せんせいです。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อ่านว่าอย่างไร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79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43704" y="2420889"/>
            <a:ext cx="812272" cy="8704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Q6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75105" y="4202719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① </a:t>
            </a:r>
            <a:r>
              <a:rPr lang="ja-JP" altLang="en-US" sz="3200" b="1" dirty="0">
                <a:solidFill>
                  <a:schemeClr val="tx1"/>
                </a:solidFill>
              </a:rPr>
              <a:t>おんな</a:t>
            </a:r>
            <a:endParaRPr lang="th-TH" altLang="ja-JP" sz="3200" b="1" dirty="0" smtClean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03848" y="4183010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n-ea"/>
              </a:rPr>
              <a:t>②</a:t>
            </a:r>
            <a:r>
              <a:rPr lang="ja-JP" altLang="en-US" sz="3200" b="1" dirty="0">
                <a:solidFill>
                  <a:schemeClr val="tx1"/>
                </a:solidFill>
                <a:latin typeface="+mn-ea"/>
              </a:rPr>
              <a:t>おとこ</a:t>
            </a:r>
            <a:endParaRPr kumimoji="1" lang="ja-JP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183010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n-ea"/>
              </a:rPr>
              <a:t>③おとな</a:t>
            </a:r>
            <a:endParaRPr kumimoji="1" lang="ja-JP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パッチャニーせんせいは</a:t>
            </a:r>
            <a:endParaRPr kumimoji="1" lang="en-US" altLang="ja-JP" sz="4400" b="1" dirty="0" smtClean="0"/>
          </a:p>
          <a:p>
            <a:r>
              <a:rPr lang="ja-JP" altLang="en-US" sz="4400" b="1" dirty="0" smtClean="0"/>
              <a:t>　　　　　　女の　せんせいです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11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อ่านว่าอย่างไร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833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019463" y="1651447"/>
            <a:ext cx="760449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Q7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16308" y="4213318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①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ja-JP" altLang="en-US" sz="3200" b="1" dirty="0">
                <a:solidFill>
                  <a:schemeClr val="tx1"/>
                </a:solidFill>
              </a:rPr>
              <a:t>うえ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85464" y="4213318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した</a:t>
            </a:r>
            <a:endParaRPr kumimoji="1" lang="ja-JP" altLang="en-US" sz="32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193609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r>
              <a:rPr lang="ja-JP" altLang="en-US" sz="3200" b="1" dirty="0">
                <a:solidFill>
                  <a:schemeClr val="tx1"/>
                </a:solidFill>
              </a:rPr>
              <a:t>なか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つくえの　上に　かばんが</a:t>
            </a:r>
            <a:endParaRPr kumimoji="1" lang="en-US" altLang="ja-JP" sz="4400" b="1" dirty="0" smtClean="0"/>
          </a:p>
          <a:p>
            <a:r>
              <a:rPr lang="ja-JP" altLang="en-US" sz="4400" b="1" dirty="0"/>
              <a:t>　</a:t>
            </a:r>
            <a:r>
              <a:rPr lang="ja-JP" altLang="en-US" sz="4400" b="1" dirty="0" smtClean="0"/>
              <a:t>　　　　　　　　　あります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อ่านว่าอย่างไร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675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915816" y="1628800"/>
            <a:ext cx="864096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Q8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6122750" y="4404543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③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ja-JP" altLang="en-US" sz="3200" b="1" dirty="0">
                <a:solidFill>
                  <a:schemeClr val="tx1"/>
                </a:solidFill>
              </a:rPr>
              <a:t>なか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4384834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うえ</a:t>
            </a:r>
            <a:endParaRPr kumimoji="1" lang="ja-JP" altLang="en-US" sz="32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055880" y="4384834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した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かばんの　中に　</a:t>
            </a:r>
            <a:r>
              <a:rPr lang="ja-JP" altLang="en-US" sz="4400" b="1" dirty="0"/>
              <a:t>ノート</a:t>
            </a:r>
            <a:r>
              <a:rPr kumimoji="1" lang="ja-JP" altLang="en-US" sz="4400" b="1" dirty="0" smtClean="0"/>
              <a:t>が</a:t>
            </a:r>
            <a:endParaRPr kumimoji="1" lang="en-US" altLang="ja-JP" sz="4400" b="1" dirty="0" smtClean="0"/>
          </a:p>
          <a:p>
            <a:r>
              <a:rPr lang="ja-JP" altLang="en-US" sz="4400" b="1" dirty="0"/>
              <a:t>　</a:t>
            </a:r>
            <a:r>
              <a:rPr lang="ja-JP" altLang="en-US" sz="4400" b="1" dirty="0" smtClean="0"/>
              <a:t>　　　　　　　　　あります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อ่านว่าอย่างไร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358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あきこ漢字">
      <a:dk1>
        <a:srgbClr val="3F3F3F"/>
      </a:dk1>
      <a:lt1>
        <a:sysClr val="window" lastClr="FFFFFF"/>
      </a:lt1>
      <a:dk2>
        <a:srgbClr val="1F497D"/>
      </a:dk2>
      <a:lt2>
        <a:srgbClr val="FFFFFF"/>
      </a:lt2>
      <a:accent1>
        <a:srgbClr val="FF9999"/>
      </a:accent1>
      <a:accent2>
        <a:srgbClr val="66CCFF"/>
      </a:accent2>
      <a:accent3>
        <a:srgbClr val="FFFF99"/>
      </a:accent3>
      <a:accent4>
        <a:srgbClr val="33CC3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あきこ漢字">
      <a:majorFont>
        <a:latin typeface="Cordia New"/>
        <a:ea typeface="FC教科書体-M"/>
        <a:cs typeface="Cordia New"/>
      </a:majorFont>
      <a:minorFont>
        <a:latin typeface="Cordia New"/>
        <a:ea typeface="FC教科書体-M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215</Words>
  <Application>Microsoft Office PowerPoint</Application>
  <PresentationFormat>画面に合わせる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Calibri</vt:lpstr>
      <vt:lpstr>Arial</vt:lpstr>
      <vt:lpstr>ＭＳ Ｐゴシック</vt:lpstr>
      <vt:lpstr>FCイーマ310</vt:lpstr>
      <vt:lpstr>FC教科書体-M</vt:lpstr>
      <vt:lpstr>Cordia New</vt:lpstr>
      <vt:lpstr>Office ​​テーマ</vt:lpstr>
      <vt:lpstr>1_Office ​​テーマ</vt:lpstr>
      <vt:lpstr>だい2か ―まとめ―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だい４か　まとめ</dc:title>
  <dc:creator>Ueda</dc:creator>
  <cp:lastModifiedBy>Ueda</cp:lastModifiedBy>
  <cp:revision>46</cp:revision>
  <dcterms:created xsi:type="dcterms:W3CDTF">2019-03-26T06:43:58Z</dcterms:created>
  <dcterms:modified xsi:type="dcterms:W3CDTF">2019-11-29T07:00:35Z</dcterms:modified>
</cp:coreProperties>
</file>