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274" r:id="rId2"/>
    <p:sldId id="261" r:id="rId3"/>
    <p:sldId id="320" r:id="rId4"/>
    <p:sldId id="262" r:id="rId5"/>
    <p:sldId id="319" r:id="rId6"/>
    <p:sldId id="323" r:id="rId7"/>
    <p:sldId id="324" r:id="rId8"/>
    <p:sldId id="325" r:id="rId9"/>
    <p:sldId id="336" r:id="rId10"/>
    <p:sldId id="326" r:id="rId11"/>
    <p:sldId id="390" r:id="rId12"/>
    <p:sldId id="391" r:id="rId13"/>
    <p:sldId id="392" r:id="rId14"/>
    <p:sldId id="393" r:id="rId15"/>
    <p:sldId id="394" r:id="rId16"/>
    <p:sldId id="266" r:id="rId17"/>
    <p:sldId id="373" r:id="rId18"/>
    <p:sldId id="264" r:id="rId19"/>
    <p:sldId id="267" r:id="rId20"/>
    <p:sldId id="268" r:id="rId21"/>
    <p:sldId id="338" r:id="rId22"/>
    <p:sldId id="270" r:id="rId23"/>
    <p:sldId id="389" r:id="rId24"/>
    <p:sldId id="395" r:id="rId25"/>
    <p:sldId id="396" r:id="rId26"/>
    <p:sldId id="397" r:id="rId27"/>
    <p:sldId id="398" r:id="rId28"/>
    <p:sldId id="353" r:id="rId29"/>
    <p:sldId id="352" r:id="rId30"/>
    <p:sldId id="339" r:id="rId31"/>
    <p:sldId id="377" r:id="rId32"/>
    <p:sldId id="375" r:id="rId33"/>
    <p:sldId id="374" r:id="rId34"/>
    <p:sldId id="355" r:id="rId35"/>
    <p:sldId id="272" r:id="rId36"/>
    <p:sldId id="273" r:id="rId37"/>
    <p:sldId id="276" r:id="rId38"/>
    <p:sldId id="281" r:id="rId39"/>
    <p:sldId id="287" r:id="rId40"/>
    <p:sldId id="387" r:id="rId41"/>
    <p:sldId id="278" r:id="rId42"/>
    <p:sldId id="368" r:id="rId43"/>
    <p:sldId id="357" r:id="rId44"/>
    <p:sldId id="285" r:id="rId45"/>
    <p:sldId id="340" r:id="rId46"/>
    <p:sldId id="369" r:id="rId47"/>
    <p:sldId id="371" r:id="rId48"/>
    <p:sldId id="372" r:id="rId49"/>
    <p:sldId id="341" r:id="rId50"/>
    <p:sldId id="378" r:id="rId51"/>
    <p:sldId id="388" r:id="rId52"/>
    <p:sldId id="292" r:id="rId53"/>
    <p:sldId id="379" r:id="rId54"/>
    <p:sldId id="399" r:id="rId55"/>
    <p:sldId id="400" r:id="rId56"/>
    <p:sldId id="380" r:id="rId57"/>
    <p:sldId id="381" r:id="rId58"/>
    <p:sldId id="382" r:id="rId59"/>
    <p:sldId id="383" r:id="rId60"/>
    <p:sldId id="401" r:id="rId61"/>
    <p:sldId id="402" r:id="rId62"/>
    <p:sldId id="384" r:id="rId63"/>
    <p:sldId id="385" r:id="rId64"/>
    <p:sldId id="386" r:id="rId65"/>
    <p:sldId id="346" r:id="rId66"/>
    <p:sldId id="294" r:id="rId67"/>
    <p:sldId id="291" r:id="rId68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6" autoAdjust="0"/>
    <p:restoredTop sz="96767" autoAdjust="0"/>
  </p:normalViewPr>
  <p:slideViewPr>
    <p:cSldViewPr>
      <p:cViewPr>
        <p:scale>
          <a:sx n="50" d="100"/>
          <a:sy n="50" d="100"/>
        </p:scale>
        <p:origin x="-1068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ED007-3943-4C91-9C16-B2710AC3E5AD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050C7-1336-4739-90A1-B30087E50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608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8A44F-C366-4579-B5BC-9E4F76CB68A4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673E1-6DE4-4C56-988A-22C00D080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711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342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日本語のチェック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例を聞いてもらう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例を聞いてもらう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例を聞いてもらう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例を聞いてもらう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例を聞いてもらう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mtClean="0"/>
              <a:t>例を聞いてもらう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照会するとき、何と言えばいいでしょうか・・・。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634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2731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273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56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63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64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02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まず、いい発表とは、どんな発表ですか。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442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まず、いい発表とは、どんな発表ですか。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442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発表するつもりで言う。</a:t>
            </a:r>
            <a:endParaRPr kumimoji="1" lang="en-US" altLang="ja-JP" dirty="0" smtClean="0"/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みなさん、こんにちは。わたしはスリーラットです。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これから、「</a:t>
            </a:r>
            <a:r>
              <a:rPr kumimoji="1" lang="ja-JP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お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年寄り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としより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に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便利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べんり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なもの」について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発表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はっぴょう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します。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これはシルバーカーです。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買い物をしているおばあさんが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持(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も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って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いました。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この中にものを入れて、運びます。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これを押して、歩きます。</a:t>
            </a:r>
          </a:p>
          <a:p>
            <a:r>
              <a:rPr kumimoji="1" lang="ja-JP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そして、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この上にすわることもできます。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お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年寄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としよ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りは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あまり力がないので、にもつが多いとき、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便利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べんり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です。</a:t>
            </a:r>
          </a:p>
          <a:p>
            <a:r>
              <a:rPr kumimoji="1" lang="ja-JP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それに、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つかれたとき、いつでも、どこでもすわることができます。</a:t>
            </a:r>
          </a:p>
          <a:p>
            <a:r>
              <a:rPr kumimoji="1" lang="ja-JP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ですから、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買い物に行くとき、これがあると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便利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べんり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です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これでおわります。ありがとうございました。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410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発表するつもりで言う。</a:t>
            </a:r>
            <a:endParaRPr kumimoji="1" lang="en-US" altLang="ja-JP" dirty="0" smtClean="0"/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みなさん、こんにちは。わたしはスリーラットです。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これから、「</a:t>
            </a:r>
            <a:r>
              <a:rPr kumimoji="1" lang="ja-JP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お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年寄り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としより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に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便利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べんり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なもの」について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発表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はっぴょう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します。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これはシルバーカーです。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買い物をしているおばあさんが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持(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も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って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いました。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この中にものを入れて、運びます。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これを押して、歩きます。</a:t>
            </a:r>
          </a:p>
          <a:p>
            <a:r>
              <a:rPr kumimoji="1" lang="ja-JP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そして、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この上にすわることもできます。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お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年寄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としよ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りは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あまり力がないので、にもつが多いとき、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便利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べんり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です。</a:t>
            </a:r>
          </a:p>
          <a:p>
            <a:r>
              <a:rPr kumimoji="1" lang="ja-JP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それに、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つかれたとき、いつでも、どこでもすわることができます。</a:t>
            </a:r>
          </a:p>
          <a:p>
            <a:r>
              <a:rPr kumimoji="1" lang="ja-JP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ですから、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買い物に行くとき、これがあると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便利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べんり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です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これでおわります。ありがとうございました。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410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例を聞いてもらう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日本語のチェック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例を聞いてもらう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5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721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76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9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93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11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37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3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10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49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41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66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6524A-D92F-4CF3-B6A3-9206AF048EC6}" type="datetimeFigureOut">
              <a:rPr kumimoji="1" lang="ja-JP" altLang="en-US" smtClean="0"/>
              <a:t>2019/4/11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E9B08-0E6E-416D-9BBB-F5AB9B3B6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7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：</a:t>
            </a:r>
            <a:r>
              <a:rPr lang="en-US" altLang="ja-JP" dirty="0" smtClean="0"/>
              <a:t>50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13:40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タイ国際日本語キャンプ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日目</a:t>
            </a:r>
            <a:endParaRPr kumimoji="1" lang="ja-JP" altLang="en-US" dirty="0"/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6672"/>
            <a:ext cx="2448272" cy="2088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468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935088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ja-JP" altLang="en-US" dirty="0" smtClean="0"/>
              <a:t>「おとしよりに</a:t>
            </a:r>
            <a:r>
              <a:rPr lang="ja-JP" altLang="en-US" dirty="0"/>
              <a:t>便利な</a:t>
            </a:r>
            <a:r>
              <a:rPr lang="ja-JP" altLang="en-US" dirty="0" smtClean="0"/>
              <a:t>もの」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についての発表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16016" y="4046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べんり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57101" y="164499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はっぴょう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4083192" y="3789040"/>
            <a:ext cx="4017199" cy="2016224"/>
          </a:xfrm>
          <a:prstGeom prst="ellips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chemeClr val="tx1"/>
                </a:solidFill>
              </a:rPr>
              <a:t>やってみよう！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pic>
        <p:nvPicPr>
          <p:cNvPr id="7" name="図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2136244" cy="2579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173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やって</a:t>
            </a:r>
            <a:r>
              <a:rPr lang="ja-JP" altLang="en-US" dirty="0" smtClean="0"/>
              <a:t>みよう①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b="1" dirty="0"/>
              <a:t>みな</a:t>
            </a:r>
            <a:r>
              <a:rPr lang="ja-JP" altLang="en-US" b="1" dirty="0" smtClean="0"/>
              <a:t>さん、こんにちは。私（たち）は</a:t>
            </a:r>
            <a:r>
              <a:rPr lang="ja-JP" altLang="en-US" b="1" dirty="0" smtClean="0">
                <a:solidFill>
                  <a:srgbClr val="FF0000"/>
                </a:solidFill>
              </a:rPr>
              <a:t>●●</a:t>
            </a:r>
            <a:r>
              <a:rPr lang="ja-JP" altLang="en-US" b="1" dirty="0" smtClean="0"/>
              <a:t>です。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b="1" dirty="0"/>
              <a:t>今日</a:t>
            </a:r>
            <a:r>
              <a:rPr lang="ja-JP" altLang="en-US" b="1" dirty="0" smtClean="0"/>
              <a:t>は、「おとしよりに便利なもの」に</a:t>
            </a:r>
            <a:r>
              <a:rPr lang="ja-JP" altLang="en-US" b="1" dirty="0"/>
              <a:t>ついて</a:t>
            </a:r>
            <a:r>
              <a:rPr lang="ja-JP" altLang="en-US" b="1" dirty="0" smtClean="0"/>
              <a:t>発表します。どうぞよろしくおねがいします。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/>
              <a:t>これ</a:t>
            </a:r>
            <a:r>
              <a:rPr lang="ja-JP" altLang="en-US" b="1" dirty="0" smtClean="0"/>
              <a:t>は</a:t>
            </a:r>
            <a:r>
              <a:rPr lang="ja-JP" altLang="en-US" b="1" dirty="0" smtClean="0">
                <a:solidFill>
                  <a:srgbClr val="FF0000"/>
                </a:solidFill>
              </a:rPr>
              <a:t>○○</a:t>
            </a:r>
            <a:r>
              <a:rPr lang="ja-JP" altLang="en-US" b="1" dirty="0" smtClean="0"/>
              <a:t>です。</a:t>
            </a:r>
            <a:r>
              <a:rPr lang="ja-JP" altLang="en-US" b="1" dirty="0" smtClean="0">
                <a:solidFill>
                  <a:srgbClr val="FF0000"/>
                </a:solidFill>
              </a:rPr>
              <a:t>△△</a:t>
            </a:r>
            <a:r>
              <a:rPr lang="ja-JP" altLang="en-US" b="1" dirty="0" smtClean="0"/>
              <a:t>にありました。・・・・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b="1" dirty="0"/>
              <a:t>これでおわります</a:t>
            </a:r>
            <a:r>
              <a:rPr lang="ja-JP" altLang="en-US" b="1" dirty="0" smtClean="0"/>
              <a:t>。ありがとうございました。</a:t>
            </a:r>
            <a:endParaRPr lang="en-US" altLang="ja-JP" b="1" dirty="0" smtClean="0"/>
          </a:p>
          <a:p>
            <a:endParaRPr lang="en-US" altLang="ja-JP" b="1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9552" y="1278212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39552" y="4190020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ないよう</a:t>
            </a:r>
            <a:endParaRPr lang="th-TH" sz="2400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539552" y="544522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2373934"/>
            <a:ext cx="522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きょう　　　　　　　　　　　　　　　　　　べんり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2523" y="323716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はっぴょう</a:t>
            </a:r>
            <a:endParaRPr kumimoji="1" lang="ja-JP" altLang="en-US" sz="20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67358" y="2421595"/>
            <a:ext cx="7848872" cy="1631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/>
              <a:t>　　　　　　　　　　　　　　　　　　　も</a:t>
            </a:r>
            <a:r>
              <a:rPr lang="ja-JP" altLang="en-US" dirty="0" err="1" smtClean="0"/>
              <a:t>くて</a:t>
            </a:r>
            <a:r>
              <a:rPr lang="ja-JP" altLang="en-US" dirty="0" smtClean="0"/>
              <a:t>き　　</a:t>
            </a:r>
            <a:endParaRPr lang="en-US" altLang="ja-JP" dirty="0" smtClean="0"/>
          </a:p>
          <a:p>
            <a:pPr algn="ctr"/>
            <a:r>
              <a:rPr lang="ja-JP" altLang="en-US" sz="2400" dirty="0" smtClean="0"/>
              <a:t>目的（テーマ）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205591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やって</a:t>
            </a:r>
            <a:r>
              <a:rPr lang="ja-JP" altLang="en-US" dirty="0" smtClean="0"/>
              <a:t>みよう②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b="1" dirty="0"/>
              <a:t>みな</a:t>
            </a:r>
            <a:r>
              <a:rPr lang="ja-JP" altLang="en-US" b="1" dirty="0" smtClean="0"/>
              <a:t>さん、こんにちは。私（たち）は</a:t>
            </a:r>
            <a:r>
              <a:rPr lang="ja-JP" altLang="en-US" b="1" dirty="0" smtClean="0">
                <a:solidFill>
                  <a:srgbClr val="FF0000"/>
                </a:solidFill>
              </a:rPr>
              <a:t>●●</a:t>
            </a:r>
            <a:r>
              <a:rPr lang="ja-JP" altLang="en-US" b="1" dirty="0" smtClean="0"/>
              <a:t>です。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b="1" dirty="0"/>
              <a:t>今日</a:t>
            </a:r>
            <a:r>
              <a:rPr lang="ja-JP" altLang="en-US" b="1" dirty="0" smtClean="0"/>
              <a:t>は、「おとしよりに便利なもの」に</a:t>
            </a:r>
            <a:r>
              <a:rPr lang="ja-JP" altLang="en-US" b="1" dirty="0"/>
              <a:t>ついて</a:t>
            </a:r>
            <a:r>
              <a:rPr lang="ja-JP" altLang="en-US" b="1" dirty="0" smtClean="0"/>
              <a:t>発表します。どうぞよろしくおねがいします。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/>
              <a:t>これ</a:t>
            </a:r>
            <a:r>
              <a:rPr lang="ja-JP" altLang="en-US" b="1" dirty="0" smtClean="0"/>
              <a:t>は</a:t>
            </a:r>
            <a:r>
              <a:rPr lang="ja-JP" altLang="en-US" b="1" dirty="0" smtClean="0">
                <a:solidFill>
                  <a:srgbClr val="FF0000"/>
                </a:solidFill>
              </a:rPr>
              <a:t>○○</a:t>
            </a:r>
            <a:r>
              <a:rPr lang="ja-JP" altLang="en-US" b="1" dirty="0" smtClean="0"/>
              <a:t>です。</a:t>
            </a:r>
            <a:r>
              <a:rPr lang="ja-JP" altLang="en-US" b="1" dirty="0" smtClean="0">
                <a:solidFill>
                  <a:srgbClr val="FF0000"/>
                </a:solidFill>
              </a:rPr>
              <a:t>△△</a:t>
            </a:r>
            <a:r>
              <a:rPr lang="ja-JP" altLang="en-US" b="1" dirty="0" smtClean="0"/>
              <a:t>にありました。・・・・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b="1" dirty="0"/>
              <a:t>これでおわります</a:t>
            </a:r>
            <a:r>
              <a:rPr lang="ja-JP" altLang="en-US" b="1" dirty="0" smtClean="0"/>
              <a:t>。ありがとうございました。</a:t>
            </a:r>
            <a:endParaRPr lang="en-US" altLang="ja-JP" b="1" dirty="0" smtClean="0"/>
          </a:p>
          <a:p>
            <a:endParaRPr lang="en-US" altLang="ja-JP" b="1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9552" y="129381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39552" y="4190020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ないよう</a:t>
            </a:r>
            <a:endParaRPr lang="th-TH" sz="2400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539552" y="544522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2373934"/>
            <a:ext cx="522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きょう　　　　　　　　　　　　　　　　　　べんり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2523" y="323716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はっぴょう</a:t>
            </a:r>
            <a:endParaRPr kumimoji="1" lang="ja-JP" altLang="en-US" sz="20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39552" y="2373934"/>
            <a:ext cx="7848872" cy="1631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/>
              <a:t>　　　　　　　　　　　　　　　　　　　も</a:t>
            </a:r>
            <a:r>
              <a:rPr lang="ja-JP" altLang="en-US" dirty="0" err="1" smtClean="0"/>
              <a:t>くて</a:t>
            </a:r>
            <a:r>
              <a:rPr lang="ja-JP" altLang="en-US" dirty="0" smtClean="0"/>
              <a:t>き　　</a:t>
            </a:r>
            <a:endParaRPr lang="en-US" altLang="ja-JP" dirty="0" smtClean="0"/>
          </a:p>
          <a:p>
            <a:pPr algn="ctr"/>
            <a:r>
              <a:rPr lang="ja-JP" altLang="en-US" sz="2400" dirty="0" smtClean="0"/>
              <a:t>目的（テーマ）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2068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やって</a:t>
            </a:r>
            <a:r>
              <a:rPr lang="ja-JP" altLang="en-US" dirty="0" smtClean="0"/>
              <a:t>みよう③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b="1" dirty="0"/>
              <a:t>みな</a:t>
            </a:r>
            <a:r>
              <a:rPr lang="ja-JP" altLang="en-US" b="1" dirty="0" smtClean="0"/>
              <a:t>さん、こんにちは。私（たち）は</a:t>
            </a:r>
            <a:r>
              <a:rPr lang="ja-JP" altLang="en-US" b="1" dirty="0" smtClean="0">
                <a:solidFill>
                  <a:srgbClr val="FF0000"/>
                </a:solidFill>
              </a:rPr>
              <a:t>●●</a:t>
            </a:r>
            <a:r>
              <a:rPr lang="ja-JP" altLang="en-US" b="1" dirty="0" smtClean="0"/>
              <a:t>です。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b="1" dirty="0"/>
              <a:t>今日</a:t>
            </a:r>
            <a:r>
              <a:rPr lang="ja-JP" altLang="en-US" b="1" dirty="0" smtClean="0"/>
              <a:t>は、「おとしよりに便利なもの」に</a:t>
            </a:r>
            <a:r>
              <a:rPr lang="ja-JP" altLang="en-US" b="1" dirty="0"/>
              <a:t>ついて</a:t>
            </a:r>
            <a:r>
              <a:rPr lang="ja-JP" altLang="en-US" b="1" dirty="0" smtClean="0"/>
              <a:t>発表します。どうぞよろしくおねがいします。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/>
              <a:t>これ</a:t>
            </a:r>
            <a:r>
              <a:rPr lang="ja-JP" altLang="en-US" b="1" dirty="0" smtClean="0"/>
              <a:t>は</a:t>
            </a:r>
            <a:r>
              <a:rPr lang="ja-JP" altLang="en-US" b="1" dirty="0" smtClean="0">
                <a:solidFill>
                  <a:srgbClr val="FF0000"/>
                </a:solidFill>
              </a:rPr>
              <a:t>○○</a:t>
            </a:r>
            <a:r>
              <a:rPr lang="ja-JP" altLang="en-US" b="1" dirty="0" smtClean="0"/>
              <a:t>です。</a:t>
            </a:r>
            <a:r>
              <a:rPr lang="ja-JP" altLang="en-US" b="1" dirty="0" smtClean="0">
                <a:solidFill>
                  <a:srgbClr val="FF0000"/>
                </a:solidFill>
              </a:rPr>
              <a:t>△△</a:t>
            </a:r>
            <a:r>
              <a:rPr lang="ja-JP" altLang="en-US" b="1" dirty="0" smtClean="0"/>
              <a:t>にありました。・・・・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b="1" dirty="0"/>
              <a:t>これでおわります</a:t>
            </a:r>
            <a:r>
              <a:rPr lang="ja-JP" altLang="en-US" b="1" dirty="0" smtClean="0"/>
              <a:t>。ありがとうございました。</a:t>
            </a:r>
            <a:endParaRPr lang="en-US" altLang="ja-JP" b="1" dirty="0" smtClean="0"/>
          </a:p>
          <a:p>
            <a:endParaRPr lang="en-US" altLang="ja-JP" b="1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9552" y="1278212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39552" y="4190020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ないよう</a:t>
            </a:r>
            <a:endParaRPr lang="th-TH" sz="2400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539552" y="544522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2373934"/>
            <a:ext cx="522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きょう　　　　　　　　　　　　　　　　　　べんり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2523" y="323716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はっぴょう</a:t>
            </a:r>
            <a:endParaRPr kumimoji="1" lang="ja-JP" altLang="en-US" sz="20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67358" y="2421595"/>
            <a:ext cx="7848872" cy="1631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/>
              <a:t>　　　　　　　　　　　　　　　　　　　も</a:t>
            </a:r>
            <a:r>
              <a:rPr lang="ja-JP" altLang="en-US" dirty="0" err="1" smtClean="0"/>
              <a:t>くて</a:t>
            </a:r>
            <a:r>
              <a:rPr lang="ja-JP" altLang="en-US" dirty="0" smtClean="0"/>
              <a:t>き　　</a:t>
            </a:r>
            <a:endParaRPr lang="en-US" altLang="ja-JP" dirty="0" smtClean="0"/>
          </a:p>
          <a:p>
            <a:pPr algn="ctr"/>
            <a:r>
              <a:rPr lang="ja-JP" altLang="en-US" sz="2400" dirty="0" smtClean="0"/>
              <a:t>目的（テーマ）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114679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やって</a:t>
            </a:r>
            <a:r>
              <a:rPr lang="ja-JP" altLang="en-US" dirty="0" smtClean="0"/>
              <a:t>みよう④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b="1" dirty="0"/>
              <a:t>みな</a:t>
            </a:r>
            <a:r>
              <a:rPr lang="ja-JP" altLang="en-US" b="1" dirty="0" smtClean="0"/>
              <a:t>さん、こんにちは。私（たち）は</a:t>
            </a:r>
            <a:r>
              <a:rPr lang="ja-JP" altLang="en-US" b="1" dirty="0" smtClean="0">
                <a:solidFill>
                  <a:srgbClr val="FF0000"/>
                </a:solidFill>
              </a:rPr>
              <a:t>●●</a:t>
            </a:r>
            <a:r>
              <a:rPr lang="ja-JP" altLang="en-US" b="1" dirty="0" smtClean="0"/>
              <a:t>です。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b="1" dirty="0"/>
              <a:t>今日</a:t>
            </a:r>
            <a:r>
              <a:rPr lang="ja-JP" altLang="en-US" b="1" dirty="0" smtClean="0"/>
              <a:t>は、「おとしよりに便利なもの」に</a:t>
            </a:r>
            <a:r>
              <a:rPr lang="ja-JP" altLang="en-US" b="1" dirty="0"/>
              <a:t>ついて</a:t>
            </a:r>
            <a:r>
              <a:rPr lang="ja-JP" altLang="en-US" b="1" dirty="0" smtClean="0"/>
              <a:t>発表します。どうぞよろしくおねがいします。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/>
              <a:t>これ</a:t>
            </a:r>
            <a:r>
              <a:rPr lang="ja-JP" altLang="en-US" b="1" dirty="0" smtClean="0"/>
              <a:t>は</a:t>
            </a:r>
            <a:r>
              <a:rPr lang="ja-JP" altLang="en-US" b="1" dirty="0" smtClean="0">
                <a:solidFill>
                  <a:srgbClr val="FF0000"/>
                </a:solidFill>
              </a:rPr>
              <a:t>○○</a:t>
            </a:r>
            <a:r>
              <a:rPr lang="ja-JP" altLang="en-US" b="1" dirty="0" smtClean="0"/>
              <a:t>です。</a:t>
            </a:r>
            <a:r>
              <a:rPr lang="ja-JP" altLang="en-US" b="1" dirty="0" smtClean="0">
                <a:solidFill>
                  <a:srgbClr val="FF0000"/>
                </a:solidFill>
              </a:rPr>
              <a:t>△△</a:t>
            </a:r>
            <a:r>
              <a:rPr lang="ja-JP" altLang="en-US" b="1" dirty="0" smtClean="0"/>
              <a:t>にありました。・・・・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b="1" dirty="0"/>
              <a:t>これでおわります</a:t>
            </a:r>
            <a:r>
              <a:rPr lang="ja-JP" altLang="en-US" b="1" dirty="0" smtClean="0"/>
              <a:t>。ありがとうございました。</a:t>
            </a:r>
            <a:endParaRPr lang="en-US" altLang="ja-JP" b="1" dirty="0" smtClean="0"/>
          </a:p>
          <a:p>
            <a:endParaRPr lang="en-US" altLang="ja-JP" b="1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9552" y="129381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39552" y="4190020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ないよう</a:t>
            </a:r>
            <a:endParaRPr lang="th-TH" sz="2400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539552" y="544522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2373934"/>
            <a:ext cx="522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きょう　　　　　　　　　　　　　　　　　　べんり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2523" y="323716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はっぴょう</a:t>
            </a:r>
            <a:endParaRPr kumimoji="1" lang="ja-JP" altLang="en-US" sz="20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39552" y="2373934"/>
            <a:ext cx="7848872" cy="1631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/>
              <a:t>　　　　　　　　　　　　　　　　　　　も</a:t>
            </a:r>
            <a:r>
              <a:rPr lang="ja-JP" altLang="en-US" dirty="0" err="1" smtClean="0"/>
              <a:t>くて</a:t>
            </a:r>
            <a:r>
              <a:rPr lang="ja-JP" altLang="en-US" dirty="0" smtClean="0"/>
              <a:t>き　　</a:t>
            </a:r>
            <a:endParaRPr lang="en-US" altLang="ja-JP" dirty="0" smtClean="0"/>
          </a:p>
          <a:p>
            <a:pPr algn="ctr"/>
            <a:r>
              <a:rPr lang="ja-JP" altLang="en-US" sz="2400" dirty="0" smtClean="0"/>
              <a:t>目的（テーマ）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246365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やって</a:t>
            </a:r>
            <a:r>
              <a:rPr lang="ja-JP" altLang="en-US" dirty="0" smtClean="0"/>
              <a:t>みよう⑤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b="1" dirty="0"/>
              <a:t>みな</a:t>
            </a:r>
            <a:r>
              <a:rPr lang="ja-JP" altLang="en-US" b="1" dirty="0" smtClean="0"/>
              <a:t>さん、こんにちは。私（たち）は</a:t>
            </a:r>
            <a:r>
              <a:rPr lang="ja-JP" altLang="en-US" b="1" dirty="0" smtClean="0">
                <a:solidFill>
                  <a:srgbClr val="FF0000"/>
                </a:solidFill>
              </a:rPr>
              <a:t>●●</a:t>
            </a:r>
            <a:r>
              <a:rPr lang="ja-JP" altLang="en-US" b="1" dirty="0" smtClean="0"/>
              <a:t>です。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b="1" dirty="0"/>
              <a:t>今日</a:t>
            </a:r>
            <a:r>
              <a:rPr lang="ja-JP" altLang="en-US" b="1" dirty="0" smtClean="0"/>
              <a:t>は、「おとしよりに便利なもの」に</a:t>
            </a:r>
            <a:r>
              <a:rPr lang="ja-JP" altLang="en-US" b="1" dirty="0"/>
              <a:t>ついて</a:t>
            </a:r>
            <a:r>
              <a:rPr lang="ja-JP" altLang="en-US" b="1" dirty="0" smtClean="0"/>
              <a:t>発表します。どうぞよろしくおねがいします。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/>
              <a:t>これ</a:t>
            </a:r>
            <a:r>
              <a:rPr lang="ja-JP" altLang="en-US" b="1" dirty="0" smtClean="0"/>
              <a:t>は</a:t>
            </a:r>
            <a:r>
              <a:rPr lang="ja-JP" altLang="en-US" b="1" dirty="0" smtClean="0">
                <a:solidFill>
                  <a:srgbClr val="FF0000"/>
                </a:solidFill>
              </a:rPr>
              <a:t>○○</a:t>
            </a:r>
            <a:r>
              <a:rPr lang="ja-JP" altLang="en-US" b="1" dirty="0" smtClean="0"/>
              <a:t>です。</a:t>
            </a:r>
            <a:r>
              <a:rPr lang="ja-JP" altLang="en-US" b="1" dirty="0" smtClean="0">
                <a:solidFill>
                  <a:srgbClr val="FF0000"/>
                </a:solidFill>
              </a:rPr>
              <a:t>△△</a:t>
            </a:r>
            <a:r>
              <a:rPr lang="ja-JP" altLang="en-US" b="1" dirty="0" smtClean="0"/>
              <a:t>にありました。・・・・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b="1" dirty="0"/>
              <a:t>これでおわります</a:t>
            </a:r>
            <a:r>
              <a:rPr lang="ja-JP" altLang="en-US" b="1" dirty="0" smtClean="0"/>
              <a:t>。ありがとうございました。</a:t>
            </a:r>
            <a:endParaRPr lang="en-US" altLang="ja-JP" b="1" dirty="0" smtClean="0"/>
          </a:p>
          <a:p>
            <a:endParaRPr lang="en-US" altLang="ja-JP" b="1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9552" y="129381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39552" y="4190020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ないよう</a:t>
            </a:r>
            <a:endParaRPr lang="th-TH" sz="2400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539552" y="544522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2373934"/>
            <a:ext cx="522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きょう　　　　　　　　　　　　　　　　　　べんり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2523" y="323716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はっぴょう</a:t>
            </a:r>
            <a:endParaRPr kumimoji="1" lang="ja-JP" altLang="en-US" sz="20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39552" y="2373934"/>
            <a:ext cx="7848872" cy="1631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/>
              <a:t>　　　　　　　　　　　　　　　　　　　も</a:t>
            </a:r>
            <a:r>
              <a:rPr lang="ja-JP" altLang="en-US" dirty="0" err="1" smtClean="0"/>
              <a:t>くて</a:t>
            </a:r>
            <a:r>
              <a:rPr lang="ja-JP" altLang="en-US" dirty="0" smtClean="0"/>
              <a:t>き　　</a:t>
            </a:r>
            <a:endParaRPr lang="en-US" altLang="ja-JP" dirty="0" smtClean="0"/>
          </a:p>
          <a:p>
            <a:pPr algn="ctr"/>
            <a:r>
              <a:rPr lang="ja-JP" altLang="en-US" sz="2400" dirty="0" smtClean="0"/>
              <a:t>目的（テーマ）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261291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sz="3100" dirty="0" err="1" smtClean="0"/>
              <a:t>はっぴょ</a:t>
            </a:r>
            <a:r>
              <a:rPr kumimoji="1" lang="ja-JP" altLang="en-US" sz="3100" dirty="0" smtClean="0"/>
              <a:t>うれい</a:t>
            </a:r>
            <a:r>
              <a:rPr kumimoji="1" lang="en-US" altLang="ja-JP" sz="3100" dirty="0" smtClean="0"/>
              <a:t/>
            </a:r>
            <a:br>
              <a:rPr kumimoji="1" lang="en-US" altLang="ja-JP" sz="3100" dirty="0" smtClean="0"/>
            </a:br>
            <a:r>
              <a:rPr kumimoji="1" lang="ja-JP" altLang="en-US" dirty="0" smtClean="0"/>
              <a:t>発表例</a:t>
            </a:r>
            <a:endParaRPr kumimoji="1" lang="ja-JP" altLang="en-US" dirty="0"/>
          </a:p>
        </p:txBody>
      </p:sp>
      <p:sp>
        <p:nvSpPr>
          <p:cNvPr id="5" name="右矢印 4"/>
          <p:cNvSpPr/>
          <p:nvPr/>
        </p:nvSpPr>
        <p:spPr>
          <a:xfrm>
            <a:off x="4138115" y="3789040"/>
            <a:ext cx="122413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Rounded Rectangle 2"/>
          <p:cNvSpPr/>
          <p:nvPr/>
        </p:nvSpPr>
        <p:spPr>
          <a:xfrm>
            <a:off x="1115616" y="2996952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516216" y="2996952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sz="3100" dirty="0" err="1" smtClean="0"/>
              <a:t>はっぴょ</a:t>
            </a:r>
            <a:r>
              <a:rPr kumimoji="1" lang="ja-JP" altLang="en-US" sz="3100" dirty="0" smtClean="0"/>
              <a:t>うれい</a:t>
            </a:r>
            <a:r>
              <a:rPr kumimoji="1" lang="en-US" altLang="ja-JP" sz="3100" dirty="0" smtClean="0"/>
              <a:t/>
            </a:r>
            <a:br>
              <a:rPr kumimoji="1" lang="en-US" altLang="ja-JP" sz="3100" dirty="0" smtClean="0"/>
            </a:br>
            <a:r>
              <a:rPr kumimoji="1" lang="ja-JP" altLang="en-US" dirty="0" smtClean="0"/>
              <a:t>発表例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78274"/>
              </p:ext>
            </p:extLst>
          </p:nvPr>
        </p:nvGraphicFramePr>
        <p:xfrm>
          <a:off x="467544" y="2708920"/>
          <a:ext cx="8280919" cy="3849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42774"/>
                <a:gridCol w="4338145"/>
              </a:tblGrid>
              <a:tr h="1049058"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②何ですか</a:t>
                      </a:r>
                      <a:endParaRPr kumimoji="1" lang="ja-JP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シルバーカー</a:t>
                      </a:r>
                      <a:endParaRPr kumimoji="1" lang="ja-JP" altLang="en-US" sz="3200" dirty="0"/>
                    </a:p>
                  </a:txBody>
                  <a:tcPr/>
                </a:tc>
              </a:tr>
              <a:tr h="1049058"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③どこにありますか</a:t>
                      </a:r>
                      <a:endParaRPr kumimoji="1" lang="en-US" altLang="ja-JP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スーパー</a:t>
                      </a:r>
                      <a:endParaRPr kumimoji="1" lang="ja-JP" altLang="en-US" sz="3200" dirty="0"/>
                    </a:p>
                  </a:txBody>
                  <a:tcPr/>
                </a:tc>
              </a:tr>
              <a:tr h="1751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dirty="0" smtClean="0"/>
                        <a:t>④どうして便利ですか。</a:t>
                      </a:r>
                    </a:p>
                    <a:p>
                      <a:endParaRPr kumimoji="1" lang="ja-JP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つかれたとき、</a:t>
                      </a:r>
                      <a:endParaRPr kumimoji="1" lang="en-US" altLang="ja-JP" sz="3200" dirty="0" smtClean="0"/>
                    </a:p>
                    <a:p>
                      <a:r>
                        <a:rPr kumimoji="1" lang="ja-JP" altLang="en-US" sz="3200" dirty="0" smtClean="0"/>
                        <a:t>上にすわることができます。</a:t>
                      </a:r>
                      <a:endParaRPr kumimoji="1" lang="en-US" altLang="ja-JP" sz="3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438722" y="692696"/>
            <a:ext cx="1275792" cy="151216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発表の日本語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79912" y="1556792"/>
            <a:ext cx="4752528" cy="452746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①何ですか。</a:t>
            </a:r>
            <a:endParaRPr kumimoji="1"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②どこにありましたか。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b="1" dirty="0"/>
              <a:t> </a:t>
            </a:r>
            <a:r>
              <a:rPr lang="en-US" altLang="ja-JP" b="1" dirty="0" smtClean="0"/>
              <a:t> OR</a:t>
            </a:r>
            <a:r>
              <a:rPr lang="ja-JP" altLang="en-US" b="1" dirty="0" smtClean="0"/>
              <a:t>　どこで見ましたか。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③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どうやって使いますか。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④</a:t>
            </a:r>
            <a:r>
              <a:rPr lang="ja-JP" altLang="en-US" b="1" dirty="0"/>
              <a:t>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96136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べんり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2160" y="31409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み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56176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つか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73860" y="15567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なん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15816" y="18864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はっぴょう　　　　　にほんご</a:t>
            </a:r>
            <a:endParaRPr kumimoji="1" lang="ja-JP" alt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83568" y="2214156"/>
            <a:ext cx="2232248" cy="283967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5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74059" cy="99610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marL="0" indent="0">
              <a:lnSpc>
                <a:spcPct val="200000"/>
              </a:lnSpc>
            </a:pPr>
            <a:r>
              <a:rPr lang="ja-JP" altLang="en-US" b="1" dirty="0"/>
              <a:t>①何です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99992" y="3140968"/>
            <a:ext cx="3672408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シルバーカー</a:t>
            </a:r>
            <a:endParaRPr kumimoji="1" lang="ja-JP" alt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1475656" y="2214156"/>
            <a:ext cx="2232248" cy="283967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6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4104456" cy="72007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2800" dirty="0" smtClean="0"/>
              <a:t>グループで話しましょう②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07904" y="0"/>
            <a:ext cx="6400800" cy="1198984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 smtClean="0"/>
              <a:t>　　　</a:t>
            </a:r>
            <a:r>
              <a:rPr lang="ja-JP" altLang="en-US" dirty="0"/>
              <a:t>　</a:t>
            </a:r>
            <a:r>
              <a:rPr lang="ja-JP" altLang="en-US" sz="2800" b="1" dirty="0" err="1" smtClean="0">
                <a:solidFill>
                  <a:schemeClr val="tx1"/>
                </a:solidFill>
              </a:rPr>
              <a:t>じぜんか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だい　</a:t>
            </a:r>
            <a:r>
              <a:rPr lang="ja-JP" altLang="en-US" b="1" dirty="0" smtClean="0">
                <a:solidFill>
                  <a:schemeClr val="tx1"/>
                </a:solidFill>
              </a:rPr>
              <a:t>　　　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r>
              <a:rPr lang="ja-JP" altLang="en-US" b="1" dirty="0" smtClean="0">
                <a:solidFill>
                  <a:schemeClr val="tx1"/>
                </a:solidFill>
              </a:rPr>
              <a:t>事前</a:t>
            </a:r>
            <a:r>
              <a:rPr lang="ja-JP" altLang="en-US" b="1" dirty="0">
                <a:solidFill>
                  <a:schemeClr val="tx1"/>
                </a:solidFill>
              </a:rPr>
              <a:t>課題（</a:t>
            </a:r>
            <a:r>
              <a:rPr lang="en-US" altLang="ja-JP" b="1" dirty="0">
                <a:solidFill>
                  <a:schemeClr val="tx1"/>
                </a:solidFill>
              </a:rPr>
              <a:t>Pre-Task</a:t>
            </a:r>
            <a:r>
              <a:rPr lang="ja-JP" altLang="en-US" b="1" dirty="0" smtClean="0">
                <a:solidFill>
                  <a:schemeClr val="tx1"/>
                </a:solidFill>
              </a:rPr>
              <a:t>）</a:t>
            </a:r>
            <a:r>
              <a:rPr lang="en-US" altLang="ja-JP" b="1" dirty="0" smtClean="0">
                <a:solidFill>
                  <a:schemeClr val="tx1"/>
                </a:solidFill>
              </a:rPr>
              <a:t>Ⅱ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85800" y="1772816"/>
            <a:ext cx="7772400" cy="1909747"/>
          </a:xfrm>
          <a:prstGeom prst="rect">
            <a:avLst/>
          </a:prstGeom>
          <a:solidFill>
            <a:srgbClr val="FF99FF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dirty="0" smtClean="0"/>
              <a:t>町の中でみつけた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dirty="0"/>
              <a:t>おとしより</a:t>
            </a:r>
            <a:r>
              <a:rPr lang="ja-JP" altLang="en-US" dirty="0" smtClean="0"/>
              <a:t>に便利なものやサービス</a:t>
            </a:r>
            <a:endParaRPr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3"/>
            <a:ext cx="2954778" cy="262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411760" y="17728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まち　　　　　なか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91880" y="254302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べんり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840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734481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b="1" dirty="0"/>
              <a:t>②どこに</a:t>
            </a:r>
            <a:r>
              <a:rPr lang="ja-JP" altLang="en-US" b="1" dirty="0" smtClean="0"/>
              <a:t>ありましたか</a:t>
            </a:r>
            <a:r>
              <a:rPr lang="ja-JP" altLang="en-US" b="1" dirty="0"/>
              <a:t>。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ja-JP" altLang="en-US" b="1" dirty="0"/>
              <a:t>　</a:t>
            </a:r>
            <a:r>
              <a:rPr lang="ja-JP" altLang="en-US" b="1" dirty="0" smtClean="0"/>
              <a:t>　　　　</a:t>
            </a:r>
            <a:r>
              <a:rPr lang="en-US" altLang="ja-JP" b="1" dirty="0" smtClean="0"/>
              <a:t>OR</a:t>
            </a:r>
            <a:r>
              <a:rPr lang="ja-JP" altLang="en-US" b="1" dirty="0"/>
              <a:t>　どこで見ました</a:t>
            </a:r>
            <a:r>
              <a:rPr lang="ja-JP" altLang="en-US" b="1" dirty="0" smtClean="0"/>
              <a:t>か</a:t>
            </a:r>
            <a:r>
              <a:rPr lang="ja-JP" altLang="en-US" dirty="0" smtClean="0"/>
              <a:t>。</a:t>
            </a:r>
            <a:endParaRPr kumimoji="1" lang="ja-JP" alt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ounded Rectangle 6"/>
          <p:cNvSpPr/>
          <p:nvPr/>
        </p:nvSpPr>
        <p:spPr>
          <a:xfrm>
            <a:off x="2267744" y="2132856"/>
            <a:ext cx="4844888" cy="374441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5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89398" y="0"/>
            <a:ext cx="734481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kumimoji="1" lang="ja-JP" altLang="en-US" dirty="0" smtClean="0"/>
              <a:t>③どうやって使いますか。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4788024" y="1402110"/>
            <a:ext cx="0" cy="51952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右矢印 15"/>
          <p:cNvSpPr/>
          <p:nvPr/>
        </p:nvSpPr>
        <p:spPr>
          <a:xfrm>
            <a:off x="4427984" y="4098005"/>
            <a:ext cx="720080" cy="60714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Rounded Rectangle 10"/>
          <p:cNvSpPr/>
          <p:nvPr/>
        </p:nvSpPr>
        <p:spPr>
          <a:xfrm>
            <a:off x="534921" y="321990"/>
            <a:ext cx="850434" cy="108012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385355" y="3017885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228184" y="3017885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4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89398" y="0"/>
            <a:ext cx="734481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ja-JP" altLang="en-US" dirty="0"/>
              <a:t>④</a:t>
            </a:r>
            <a:r>
              <a:rPr kumimoji="1" lang="ja-JP" altLang="en-US" dirty="0" smtClean="0"/>
              <a:t>どうして便利ですか。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52" y="2107974"/>
            <a:ext cx="3240360" cy="3448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矢印 2"/>
          <p:cNvSpPr/>
          <p:nvPr/>
        </p:nvSpPr>
        <p:spPr>
          <a:xfrm>
            <a:off x="4099012" y="3184351"/>
            <a:ext cx="2016224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ounded Rectangle 7"/>
          <p:cNvSpPr/>
          <p:nvPr/>
        </p:nvSpPr>
        <p:spPr>
          <a:xfrm>
            <a:off x="6372200" y="2924944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51520" y="0"/>
            <a:ext cx="1584176" cy="105273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4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発表の日本語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51920" y="1628800"/>
            <a:ext cx="4752528" cy="452746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①何ですか。</a:t>
            </a:r>
            <a:endParaRPr kumimoji="1"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②どこにありましたか。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b="1" dirty="0"/>
              <a:t> </a:t>
            </a:r>
            <a:r>
              <a:rPr lang="en-US" altLang="ja-JP" b="1" dirty="0" smtClean="0"/>
              <a:t> OR</a:t>
            </a:r>
            <a:r>
              <a:rPr lang="ja-JP" altLang="en-US" b="1" dirty="0" smtClean="0"/>
              <a:t>　どこで見ましたか。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③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どうやって使いますか。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④</a:t>
            </a:r>
            <a:r>
              <a:rPr lang="ja-JP" altLang="en-US" b="1" dirty="0"/>
              <a:t>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96136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べんり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2160" y="31409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み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56176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つか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73860" y="15567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なん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15816" y="18864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はっぴょう　　　　　にほんご</a:t>
            </a:r>
            <a:endParaRPr kumimoji="1" lang="ja-JP" alt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827584" y="2708920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4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74059" cy="99610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marL="0" indent="0">
              <a:lnSpc>
                <a:spcPct val="200000"/>
              </a:lnSpc>
            </a:pPr>
            <a:r>
              <a:rPr lang="ja-JP" altLang="en-US" b="1" dirty="0"/>
              <a:t>①何です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99992" y="3140968"/>
            <a:ext cx="3672408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シルバーカー</a:t>
            </a:r>
            <a:endParaRPr kumimoji="1" lang="ja-JP" alt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1115616" y="2231296"/>
            <a:ext cx="2232248" cy="283967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5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734481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b="1" dirty="0"/>
              <a:t>②どこに</a:t>
            </a:r>
            <a:r>
              <a:rPr lang="ja-JP" altLang="en-US" b="1" dirty="0" smtClean="0"/>
              <a:t>ありましたか</a:t>
            </a:r>
            <a:r>
              <a:rPr lang="ja-JP" altLang="en-US" b="1" dirty="0"/>
              <a:t>。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ja-JP" altLang="en-US" b="1" dirty="0"/>
              <a:t>　</a:t>
            </a:r>
            <a:r>
              <a:rPr lang="ja-JP" altLang="en-US" b="1" dirty="0" smtClean="0"/>
              <a:t>　　　　</a:t>
            </a:r>
            <a:r>
              <a:rPr lang="en-US" altLang="ja-JP" b="1" dirty="0" smtClean="0"/>
              <a:t>OR</a:t>
            </a:r>
            <a:r>
              <a:rPr lang="ja-JP" altLang="en-US" b="1" dirty="0"/>
              <a:t>　どこで見ました</a:t>
            </a:r>
            <a:r>
              <a:rPr lang="ja-JP" altLang="en-US" b="1" dirty="0" smtClean="0"/>
              <a:t>か</a:t>
            </a:r>
            <a:r>
              <a:rPr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516" y="2636912"/>
            <a:ext cx="2836515" cy="3935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34921" y="321990"/>
            <a:ext cx="850434" cy="108012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5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89398" y="0"/>
            <a:ext cx="734481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kumimoji="1" lang="ja-JP" altLang="en-US" dirty="0" smtClean="0"/>
              <a:t>③どうやって使いますか。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3707904" y="1402110"/>
            <a:ext cx="0" cy="51952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6804248" y="1217169"/>
            <a:ext cx="0" cy="51952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右矢印 15"/>
          <p:cNvSpPr/>
          <p:nvPr/>
        </p:nvSpPr>
        <p:spPr>
          <a:xfrm>
            <a:off x="3707904" y="4097491"/>
            <a:ext cx="720080" cy="60714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ounded Rectangle 12"/>
          <p:cNvSpPr/>
          <p:nvPr/>
        </p:nvSpPr>
        <p:spPr>
          <a:xfrm>
            <a:off x="947850" y="2544398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4428356" y="2573288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793260" y="2573288"/>
            <a:ext cx="2088232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62976" y="137049"/>
            <a:ext cx="850434" cy="108012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3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89398" y="0"/>
            <a:ext cx="734481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ja-JP" altLang="en-US" dirty="0"/>
              <a:t>④</a:t>
            </a:r>
            <a:r>
              <a:rPr kumimoji="1" lang="ja-JP" altLang="en-US" dirty="0" smtClean="0"/>
              <a:t>どうして便利ですか。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132856"/>
            <a:ext cx="3445260" cy="366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62075"/>
            <a:ext cx="3376389" cy="340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690399" y="61950"/>
            <a:ext cx="850434" cy="108012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8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発表の日本語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08004" y="1723016"/>
            <a:ext cx="4752528" cy="452746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①何ですか。</a:t>
            </a:r>
            <a:endParaRPr kumimoji="1"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②どこにありましたか。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b="1" dirty="0"/>
              <a:t> </a:t>
            </a:r>
            <a:r>
              <a:rPr lang="en-US" altLang="ja-JP" b="1" dirty="0" smtClean="0"/>
              <a:t> OR</a:t>
            </a:r>
            <a:r>
              <a:rPr lang="ja-JP" altLang="en-US" b="1" dirty="0" smtClean="0"/>
              <a:t>　どこで見ましたか。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③どうやって使いますか。</a:t>
            </a:r>
            <a:endParaRPr kumimoji="1"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④</a:t>
            </a:r>
            <a:r>
              <a:rPr lang="ja-JP" altLang="en-US" b="1" dirty="0"/>
              <a:t>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55568" y="486890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べんり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00192" y="332563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み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42856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つか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19836" y="15955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なん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15816" y="18864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はっぴょう　　　　　にほんご</a:t>
            </a:r>
            <a:endParaRPr kumimoji="1" lang="ja-JP" altLang="en-US" dirty="0"/>
          </a:p>
        </p:txBody>
      </p:sp>
      <p:sp>
        <p:nvSpPr>
          <p:cNvPr id="3" name="AutoShape 2" descr="Image result for 掃除　イラスト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Rounded Rectangle 12"/>
          <p:cNvSpPr/>
          <p:nvPr/>
        </p:nvSpPr>
        <p:spPr>
          <a:xfrm>
            <a:off x="899592" y="1964832"/>
            <a:ext cx="2571936" cy="355240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1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発表の日本語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3968" y="1587996"/>
            <a:ext cx="4752528" cy="452746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①何ですか。</a:t>
            </a:r>
            <a:endParaRPr kumimoji="1"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②どこにありましたか。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b="1" dirty="0"/>
              <a:t> </a:t>
            </a:r>
            <a:r>
              <a:rPr lang="en-US" altLang="ja-JP" b="1" dirty="0" smtClean="0"/>
              <a:t> OR</a:t>
            </a:r>
            <a:r>
              <a:rPr lang="ja-JP" altLang="en-US" b="1" dirty="0" smtClean="0"/>
              <a:t>　どこで見ましたか。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b="1" dirty="0" smtClean="0"/>
              <a:t>③どうやって使いますか。</a:t>
            </a:r>
            <a:endParaRPr kumimoji="1"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④</a:t>
            </a:r>
            <a:r>
              <a:rPr lang="ja-JP" altLang="en-US" b="1" dirty="0"/>
              <a:t>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56176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べんり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44208" y="31409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み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4420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つか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6016" y="15567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なん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15816" y="18864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はっぴょう　　　　　にほんご</a:t>
            </a:r>
            <a:endParaRPr kumimoji="1" lang="ja-JP" altLang="en-US" dirty="0"/>
          </a:p>
        </p:txBody>
      </p:sp>
      <p:sp>
        <p:nvSpPr>
          <p:cNvPr id="3" name="AutoShape 2" descr="Image result for 掃除　イラスト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Rounded Rectangle 10"/>
          <p:cNvSpPr/>
          <p:nvPr/>
        </p:nvSpPr>
        <p:spPr>
          <a:xfrm>
            <a:off x="611560" y="1926124"/>
            <a:ext cx="2859968" cy="359110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6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92080" y="735981"/>
            <a:ext cx="3322712" cy="584194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・町の中に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おとしより</a:t>
            </a:r>
            <a:r>
              <a:rPr lang="ja-JP" altLang="en-US" dirty="0"/>
              <a:t>に</a:t>
            </a:r>
            <a:r>
              <a:rPr lang="ja-JP" altLang="en-US" dirty="0" smtClean="0"/>
              <a:t>とって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ja-JP" altLang="en-US" dirty="0" smtClean="0">
                <a:solidFill>
                  <a:srgbClr val="00B0F0"/>
                </a:solidFill>
              </a:rPr>
              <a:t>便利</a:t>
            </a:r>
            <a:r>
              <a:rPr lang="ja-JP" altLang="en-US" dirty="0">
                <a:solidFill>
                  <a:srgbClr val="00B0F0"/>
                </a:solidFill>
              </a:rPr>
              <a:t>なもの</a:t>
            </a:r>
            <a:r>
              <a:rPr lang="ja-JP" altLang="en-US" dirty="0" smtClean="0"/>
              <a:t>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>
                <a:solidFill>
                  <a:srgbClr val="00B0F0"/>
                </a:solidFill>
              </a:rPr>
              <a:t>サービス</a:t>
            </a:r>
            <a:r>
              <a:rPr lang="ja-JP" altLang="en-US" dirty="0" smtClean="0"/>
              <a:t>が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ありました</a:t>
            </a:r>
            <a:r>
              <a:rPr lang="ja-JP" altLang="en-US" dirty="0"/>
              <a:t>か。</a:t>
            </a:r>
            <a:endParaRPr lang="en-US" altLang="ja-JP" dirty="0"/>
          </a:p>
          <a:p>
            <a:pPr marL="0" indent="0">
              <a:buNone/>
            </a:pPr>
            <a:endParaRPr lang="en-US" altLang="ja-JP" sz="1100" dirty="0"/>
          </a:p>
          <a:p>
            <a:pPr marL="0" indent="0">
              <a:buNone/>
            </a:pPr>
            <a:endParaRPr lang="en-US" altLang="ja-JP" sz="1100" dirty="0" smtClean="0"/>
          </a:p>
          <a:p>
            <a:pPr marL="0" indent="0">
              <a:buNone/>
            </a:pPr>
            <a:r>
              <a:rPr lang="ja-JP" altLang="en-US" dirty="0" smtClean="0"/>
              <a:t>・</a:t>
            </a:r>
            <a:r>
              <a:rPr lang="ja-JP" altLang="en-US" dirty="0">
                <a:solidFill>
                  <a:srgbClr val="00B0F0"/>
                </a:solidFill>
              </a:rPr>
              <a:t>写真</a:t>
            </a:r>
            <a:r>
              <a:rPr lang="ja-JP" altLang="en-US" dirty="0"/>
              <a:t>をとりましたか？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5824"/>
            <a:ext cx="4752528" cy="61822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57192"/>
            <a:ext cx="1100988" cy="137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580112" y="40770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しゃしん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36096" y="19168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べんり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80112" y="38115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まち　　なか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62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せつぞくし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323528" y="1556792"/>
            <a:ext cx="4104456" cy="201622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そして</a:t>
            </a:r>
            <a:endParaRPr kumimoji="1" lang="ja-JP" altLang="en-US" sz="5400" dirty="0"/>
          </a:p>
        </p:txBody>
      </p:sp>
      <p:sp>
        <p:nvSpPr>
          <p:cNvPr id="5" name="円/楕円 4"/>
          <p:cNvSpPr/>
          <p:nvPr/>
        </p:nvSpPr>
        <p:spPr>
          <a:xfrm>
            <a:off x="4788024" y="1556792"/>
            <a:ext cx="3960440" cy="177255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それに</a:t>
            </a:r>
            <a:endParaRPr kumimoji="1" lang="ja-JP" altLang="en-US" sz="5400" dirty="0"/>
          </a:p>
        </p:txBody>
      </p:sp>
      <p:sp>
        <p:nvSpPr>
          <p:cNvPr id="6" name="円/楕円 5"/>
          <p:cNvSpPr/>
          <p:nvPr/>
        </p:nvSpPr>
        <p:spPr>
          <a:xfrm>
            <a:off x="2915816" y="4324276"/>
            <a:ext cx="4359712" cy="209787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ですから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32323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ja-JP" altLang="en-US" dirty="0"/>
              <a:t>じゅん</a:t>
            </a:r>
            <a:r>
              <a:rPr lang="ja-JP" altLang="en-US" dirty="0" smtClean="0"/>
              <a:t>びをしましょう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91472" y="1681761"/>
            <a:ext cx="4573016" cy="452746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①何です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②どこにありました</a:t>
            </a:r>
            <a:r>
              <a:rPr lang="ja-JP" altLang="en-US" b="1" dirty="0" smtClean="0"/>
              <a:t>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　</a:t>
            </a:r>
            <a:r>
              <a:rPr lang="en-US" altLang="ja-JP" b="1" dirty="0" smtClean="0"/>
              <a:t>  </a:t>
            </a:r>
            <a:r>
              <a:rPr lang="en-US" altLang="ja-JP" b="1" dirty="0"/>
              <a:t>OR</a:t>
            </a:r>
            <a:r>
              <a:rPr lang="ja-JP" altLang="en-US" b="1" dirty="0"/>
              <a:t>　どこで見ました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>
                <a:solidFill>
                  <a:srgbClr val="0070C0"/>
                </a:solidFill>
              </a:rPr>
              <a:t>③どうやって使います</a:t>
            </a:r>
            <a:r>
              <a:rPr lang="ja-JP" altLang="en-US" b="1" dirty="0" smtClean="0">
                <a:solidFill>
                  <a:srgbClr val="0070C0"/>
                </a:solidFill>
              </a:rPr>
              <a:t>か。</a:t>
            </a:r>
            <a:endParaRPr lang="en-US" altLang="ja-JP" b="1" dirty="0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④どうして便利です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23442"/>
            <a:ext cx="3950520" cy="51389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右矢印 3"/>
          <p:cNvSpPr/>
          <p:nvPr/>
        </p:nvSpPr>
        <p:spPr>
          <a:xfrm rot="18488719">
            <a:off x="2638845" y="4168632"/>
            <a:ext cx="2465285" cy="39920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18673637">
            <a:off x="1631838" y="3389409"/>
            <a:ext cx="3479723" cy="30502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 rot="20943561">
            <a:off x="3180982" y="5595973"/>
            <a:ext cx="1459989" cy="38575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12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2506290"/>
          </a:xfrm>
        </p:spPr>
        <p:txBody>
          <a:bodyPr>
            <a:noAutofit/>
          </a:bodyPr>
          <a:lstStyle/>
          <a:p>
            <a:r>
              <a:rPr kumimoji="1" lang="ja-JP" altLang="en-US" sz="7200" dirty="0" smtClean="0"/>
              <a:t>日本語のひょうげん</a:t>
            </a:r>
            <a:endParaRPr kumimoji="1" lang="ja-JP" altLang="en-US" sz="7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4005064"/>
            <a:ext cx="8229600" cy="2121099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JP" altLang="en-US" sz="13800" dirty="0" smtClean="0"/>
              <a:t>　Ｐ．</a:t>
            </a:r>
            <a:r>
              <a:rPr kumimoji="1" lang="en-US" altLang="ja-JP" sz="13800" dirty="0" smtClean="0"/>
              <a:t>23</a:t>
            </a:r>
            <a:endParaRPr kumimoji="1" lang="ja-JP" altLang="en-US" sz="13800" dirty="0"/>
          </a:p>
        </p:txBody>
      </p:sp>
    </p:spTree>
    <p:extLst>
      <p:ext uri="{BB962C8B-B14F-4D97-AF65-F5344CB8AC3E}">
        <p14:creationId xmlns:p14="http://schemas.microsoft.com/office/powerpoint/2010/main" val="8931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kumimoji="1" lang="ja-JP" altLang="en-US" sz="16600" dirty="0" smtClean="0"/>
              <a:t>れい</a:t>
            </a:r>
            <a:endParaRPr kumimoji="1" lang="ja-JP" altLang="en-US" sz="16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1905075"/>
          </a:xfrm>
          <a:solidFill>
            <a:srgbClr val="00B0F0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ja-JP" altLang="en-US" sz="11500" dirty="0" smtClean="0"/>
              <a:t>Ｐ．</a:t>
            </a:r>
            <a:r>
              <a:rPr kumimoji="1" lang="en-US" altLang="ja-JP" sz="11500" dirty="0" smtClean="0"/>
              <a:t>21</a:t>
            </a:r>
            <a:endParaRPr kumimoji="1" lang="ja-JP" altLang="en-US" sz="11500" dirty="0"/>
          </a:p>
        </p:txBody>
      </p:sp>
    </p:spTree>
    <p:extLst>
      <p:ext uri="{BB962C8B-B14F-4D97-AF65-F5344CB8AC3E}">
        <p14:creationId xmlns:p14="http://schemas.microsoft.com/office/powerpoint/2010/main" val="34258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ja-JP" altLang="en-US" dirty="0"/>
              <a:t>じゅん</a:t>
            </a:r>
            <a:r>
              <a:rPr lang="ja-JP" altLang="en-US" dirty="0" smtClean="0"/>
              <a:t>びをしましょう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91472" y="1681761"/>
            <a:ext cx="4573016" cy="452746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①何です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②どこにありました</a:t>
            </a:r>
            <a:r>
              <a:rPr lang="ja-JP" altLang="en-US" b="1" dirty="0" smtClean="0"/>
              <a:t>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　</a:t>
            </a:r>
            <a:r>
              <a:rPr lang="en-US" altLang="ja-JP" b="1" dirty="0" smtClean="0"/>
              <a:t>  </a:t>
            </a:r>
            <a:r>
              <a:rPr lang="en-US" altLang="ja-JP" b="1" dirty="0"/>
              <a:t>OR</a:t>
            </a:r>
            <a:r>
              <a:rPr lang="ja-JP" altLang="en-US" b="1" dirty="0"/>
              <a:t>　どこで見ました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③どうやって使います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④どうして便利です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5"/>
            <a:ext cx="1932405" cy="306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6531"/>
            <a:ext cx="1721172" cy="223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右カーブ矢印 2"/>
          <p:cNvSpPr/>
          <p:nvPr/>
        </p:nvSpPr>
        <p:spPr>
          <a:xfrm rot="19471231">
            <a:off x="1174021" y="3934329"/>
            <a:ext cx="675752" cy="256070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一人で話しましょう。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51920" y="1628800"/>
            <a:ext cx="4752528" cy="4527464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①何です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②どこにありました</a:t>
            </a:r>
            <a:r>
              <a:rPr lang="ja-JP" altLang="en-US" b="1" dirty="0" smtClean="0"/>
              <a:t>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　</a:t>
            </a:r>
            <a:r>
              <a:rPr lang="en-US" altLang="ja-JP" b="1" dirty="0" smtClean="0"/>
              <a:t>  </a:t>
            </a:r>
            <a:r>
              <a:rPr lang="en-US" altLang="ja-JP" b="1" dirty="0"/>
              <a:t>OR</a:t>
            </a:r>
            <a:r>
              <a:rPr lang="ja-JP" altLang="en-US" b="1" dirty="0"/>
              <a:t>　どこで見ました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③どうやって使います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/>
              <a:t>④どうして便利です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96136" y="394549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べんり</a:t>
            </a:r>
            <a:endParaRPr kumimoji="1" lang="ja-JP" alt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827584" y="3002251"/>
            <a:ext cx="1944216" cy="225581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グループの人に日本語で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しょうかいしましょう。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51920" y="3140968"/>
            <a:ext cx="4752528" cy="2880320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b="1" dirty="0"/>
              <a:t>①何です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buNone/>
            </a:pPr>
            <a:r>
              <a:rPr lang="ja-JP" altLang="en-US" b="1" dirty="0"/>
              <a:t>②どこにありました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/>
              <a:t>  OR</a:t>
            </a:r>
            <a:r>
              <a:rPr lang="ja-JP" altLang="en-US" b="1" dirty="0"/>
              <a:t>　どこで見ました</a:t>
            </a:r>
            <a:r>
              <a:rPr lang="ja-JP" altLang="en-US" b="1" dirty="0" smtClean="0"/>
              <a:t>か。</a:t>
            </a:r>
            <a:endParaRPr lang="en-US" altLang="ja-JP" b="1" dirty="0"/>
          </a:p>
          <a:p>
            <a:pPr marL="0" indent="0">
              <a:buNone/>
            </a:pPr>
            <a:r>
              <a:rPr lang="ja-JP" altLang="en-US" b="1" dirty="0"/>
              <a:t>③どうやって使いますか。</a:t>
            </a:r>
            <a:endParaRPr lang="en-US" altLang="ja-JP" b="1" dirty="0"/>
          </a:p>
          <a:p>
            <a:pPr marL="0" indent="0">
              <a:buNone/>
            </a:pPr>
            <a:r>
              <a:rPr lang="ja-JP" altLang="en-US" b="1" dirty="0"/>
              <a:t>④どうして便利です</a:t>
            </a:r>
            <a:r>
              <a:rPr lang="ja-JP" altLang="en-US" b="1" dirty="0" smtClean="0"/>
              <a:t>か。</a:t>
            </a:r>
            <a:endParaRPr lang="en-US" altLang="ja-JP" b="1" dirty="0"/>
          </a:p>
        </p:txBody>
      </p:sp>
      <p:pic>
        <p:nvPicPr>
          <p:cNvPr id="3074" name="Picture 2" descr="ブレインストーミング・会議の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276872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角丸四角形 2"/>
          <p:cNvSpPr/>
          <p:nvPr/>
        </p:nvSpPr>
        <p:spPr>
          <a:xfrm>
            <a:off x="3851920" y="1963946"/>
            <a:ext cx="3096344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あいさつ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3851920" y="2567807"/>
            <a:ext cx="3096344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もくてき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3851920" y="6101256"/>
            <a:ext cx="3096344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あいさつ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561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4104456" cy="72007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2800" dirty="0" smtClean="0"/>
              <a:t>グループで話しましょう②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07904" y="0"/>
            <a:ext cx="6400800" cy="1198984"/>
          </a:xfrm>
        </p:spPr>
        <p:txBody>
          <a:bodyPr/>
          <a:lstStyle/>
          <a:p>
            <a:pPr algn="l"/>
            <a:r>
              <a:rPr lang="ja-JP" altLang="en-US" dirty="0" smtClean="0"/>
              <a:t>　　　</a:t>
            </a:r>
            <a:r>
              <a:rPr lang="ja-JP" altLang="en-US" dirty="0"/>
              <a:t>　</a:t>
            </a:r>
            <a:r>
              <a:rPr lang="ja-JP" altLang="en-US" sz="2800" b="1" dirty="0" err="1" smtClean="0">
                <a:solidFill>
                  <a:schemeClr val="tx1"/>
                </a:solidFill>
              </a:rPr>
              <a:t>じぜんか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だい　</a:t>
            </a:r>
            <a:r>
              <a:rPr lang="ja-JP" altLang="en-US" b="1" dirty="0" smtClean="0">
                <a:solidFill>
                  <a:schemeClr val="tx1"/>
                </a:solidFill>
              </a:rPr>
              <a:t>　　　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r>
              <a:rPr lang="ja-JP" altLang="en-US" b="1" dirty="0" smtClean="0">
                <a:solidFill>
                  <a:schemeClr val="tx1"/>
                </a:solidFill>
              </a:rPr>
              <a:t>事前課題</a:t>
            </a:r>
            <a:r>
              <a:rPr lang="en-US" altLang="ja-JP" b="1" dirty="0" smtClean="0">
                <a:solidFill>
                  <a:schemeClr val="tx1"/>
                </a:solidFill>
              </a:rPr>
              <a:t>Ⅱ</a:t>
            </a:r>
            <a:r>
              <a:rPr lang="ja-JP" altLang="en-US" b="1" dirty="0" smtClean="0">
                <a:solidFill>
                  <a:schemeClr val="tx1"/>
                </a:solidFill>
              </a:rPr>
              <a:t>（</a:t>
            </a:r>
            <a:r>
              <a:rPr lang="en-US" altLang="ja-JP" b="1" dirty="0" smtClean="0">
                <a:solidFill>
                  <a:schemeClr val="tx1"/>
                </a:solidFill>
              </a:rPr>
              <a:t>Pre-</a:t>
            </a:r>
            <a:r>
              <a:rPr lang="en-US" altLang="ja-JP" b="1" dirty="0" err="1" smtClean="0">
                <a:solidFill>
                  <a:schemeClr val="tx1"/>
                </a:solidFill>
              </a:rPr>
              <a:t>TaskⅡ</a:t>
            </a:r>
            <a:r>
              <a:rPr lang="ja-JP" altLang="en-US" b="1" dirty="0" smtClean="0">
                <a:solidFill>
                  <a:schemeClr val="tx1"/>
                </a:solidFill>
              </a:rPr>
              <a:t>）</a:t>
            </a:r>
            <a:endParaRPr lang="ja-JP" altLang="en-US" b="1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85800" y="1772816"/>
            <a:ext cx="7772400" cy="1909747"/>
          </a:xfrm>
          <a:prstGeom prst="rect">
            <a:avLst/>
          </a:prstGeom>
          <a:solidFill>
            <a:srgbClr val="FF99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2800" dirty="0" smtClean="0"/>
              <a:t>はっぴょう　　じゅんび</a:t>
            </a:r>
            <a:endParaRPr lang="en-US" altLang="ja-JP" sz="2800" dirty="0" smtClean="0"/>
          </a:p>
          <a:p>
            <a:pPr>
              <a:lnSpc>
                <a:spcPct val="150000"/>
              </a:lnSpc>
            </a:pPr>
            <a:r>
              <a:rPr lang="ja-JP" altLang="en-US" dirty="0" smtClean="0"/>
              <a:t>発表の準備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63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kumimoji="1" lang="ja-JP" altLang="en-US" sz="2800" dirty="0" smtClean="0"/>
              <a:t>　　　　　　　　　はっぴょう　　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　　　　　　　　　　</a:t>
            </a:r>
            <a:r>
              <a:rPr kumimoji="1" lang="ja-JP" altLang="en-US" dirty="0" smtClean="0"/>
              <a:t>発表のしかた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80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rgbClr val="00B050"/>
                </a:solidFill>
              </a:rPr>
              <a:t>ポスター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大きい紙に、事前課題</a:t>
            </a:r>
            <a:r>
              <a:rPr kumimoji="1" lang="en-US" altLang="ja-JP" dirty="0" smtClean="0"/>
              <a:t>Ⅱ</a:t>
            </a:r>
            <a:r>
              <a:rPr kumimoji="1" lang="ja-JP" altLang="en-US" dirty="0" smtClean="0"/>
              <a:t>①をはってください。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108767" y="1740396"/>
            <a:ext cx="4896544" cy="46805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915816" y="1988840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①</a:t>
            </a:r>
            <a:endParaRPr kumimoji="1" lang="ja-JP" altLang="en-US" sz="4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28847" y="79606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err="1" smtClean="0"/>
              <a:t>じぜんか</a:t>
            </a:r>
            <a:r>
              <a:rPr kumimoji="1" lang="ja-JP" altLang="en-US" dirty="0" smtClean="0"/>
              <a:t>だい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4211960" y="1988840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/>
              <a:t>②</a:t>
            </a:r>
            <a:endParaRPr kumimoji="1" lang="ja-JP" altLang="en-US" sz="4000" dirty="0"/>
          </a:p>
        </p:txBody>
      </p:sp>
      <p:sp>
        <p:nvSpPr>
          <p:cNvPr id="16" name="正方形/長方形 15"/>
          <p:cNvSpPr/>
          <p:nvPr/>
        </p:nvSpPr>
        <p:spPr>
          <a:xfrm>
            <a:off x="5508104" y="1988840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/>
              <a:t>③</a:t>
            </a:r>
            <a:endParaRPr kumimoji="1" lang="ja-JP" altLang="en-US" sz="40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920752" y="3250096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/>
              <a:t>④</a:t>
            </a:r>
            <a:endParaRPr kumimoji="1" lang="ja-JP" altLang="en-US" sz="4000" dirty="0"/>
          </a:p>
        </p:txBody>
      </p:sp>
      <p:sp>
        <p:nvSpPr>
          <p:cNvPr id="18" name="正方形/長方形 17"/>
          <p:cNvSpPr/>
          <p:nvPr/>
        </p:nvSpPr>
        <p:spPr>
          <a:xfrm>
            <a:off x="4215408" y="3216560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⑤</a:t>
            </a:r>
            <a:endParaRPr kumimoji="1" lang="ja-JP" altLang="en-US" sz="4000" b="1" dirty="0"/>
          </a:p>
        </p:txBody>
      </p:sp>
      <p:sp>
        <p:nvSpPr>
          <p:cNvPr id="19" name="正方形/長方形 18"/>
          <p:cNvSpPr/>
          <p:nvPr/>
        </p:nvSpPr>
        <p:spPr>
          <a:xfrm>
            <a:off x="5508104" y="3250096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⑥</a:t>
            </a:r>
            <a:endParaRPr kumimoji="1" lang="ja-JP" altLang="en-US" sz="4000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2920752" y="4581128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⑦</a:t>
            </a:r>
            <a:endParaRPr kumimoji="1" lang="ja-JP" altLang="en-US" sz="4000" dirty="0"/>
          </a:p>
        </p:txBody>
      </p:sp>
      <p:sp>
        <p:nvSpPr>
          <p:cNvPr id="21" name="正方形/長方形 20"/>
          <p:cNvSpPr/>
          <p:nvPr/>
        </p:nvSpPr>
        <p:spPr>
          <a:xfrm>
            <a:off x="4247303" y="4581128"/>
            <a:ext cx="100811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⑧</a:t>
            </a:r>
            <a:endParaRPr kumimoji="1" lang="ja-JP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930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5253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sz="4300" dirty="0" smtClean="0"/>
          </a:p>
          <a:p>
            <a:pPr marL="0" indent="0">
              <a:buNone/>
            </a:pPr>
            <a:r>
              <a:rPr lang="ja-JP" altLang="en-US" sz="4300" dirty="0" smtClean="0"/>
              <a:t>どんな</a:t>
            </a:r>
            <a:r>
              <a:rPr lang="ja-JP" altLang="en-US" sz="4300" dirty="0"/>
              <a:t>ものやサービスがあったか</a:t>
            </a:r>
            <a:r>
              <a:rPr lang="ja-JP" altLang="en-US" sz="4300" dirty="0" smtClean="0"/>
              <a:t>、</a:t>
            </a:r>
            <a:endParaRPr lang="en-US" altLang="ja-JP" sz="4300" dirty="0" smtClean="0"/>
          </a:p>
          <a:p>
            <a:pPr marL="0" indent="0">
              <a:buNone/>
            </a:pPr>
            <a:r>
              <a:rPr kumimoji="1" lang="ja-JP" altLang="en-US" sz="4300" dirty="0" smtClean="0"/>
              <a:t>①グループの人に、</a:t>
            </a:r>
            <a:r>
              <a:rPr kumimoji="1" lang="ja-JP" altLang="en-US" sz="4300" dirty="0" smtClean="0">
                <a:solidFill>
                  <a:srgbClr val="FF0000"/>
                </a:solidFill>
              </a:rPr>
              <a:t>日本語</a:t>
            </a:r>
            <a:r>
              <a:rPr kumimoji="1" lang="ja-JP" altLang="en-US" sz="4300" dirty="0" smtClean="0"/>
              <a:t>で</a:t>
            </a:r>
            <a:endParaRPr kumimoji="1" lang="en-US" altLang="ja-JP" sz="4300" dirty="0" smtClean="0"/>
          </a:p>
          <a:p>
            <a:pPr marL="0" indent="0">
              <a:buNone/>
            </a:pPr>
            <a:r>
              <a:rPr lang="en-US" altLang="ja-JP" sz="4300" dirty="0"/>
              <a:t> </a:t>
            </a:r>
            <a:r>
              <a:rPr lang="en-US" altLang="ja-JP" sz="4300" dirty="0" smtClean="0"/>
              <a:t>                                    </a:t>
            </a:r>
            <a:r>
              <a:rPr kumimoji="1" lang="ja-JP" altLang="en-US" sz="4300" dirty="0" smtClean="0"/>
              <a:t>しょうかい</a:t>
            </a:r>
            <a:r>
              <a:rPr lang="ja-JP" altLang="en-US" sz="4300" dirty="0" smtClean="0"/>
              <a:t>します。</a:t>
            </a:r>
            <a:endParaRPr lang="en-US" altLang="ja-JP" sz="4300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ja-JP" altLang="en-US" sz="4300" dirty="0" smtClean="0"/>
              <a:t>②他のグループの人に発表します。</a:t>
            </a:r>
            <a:endParaRPr lang="en-US" altLang="ja-JP" sz="43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39552" y="548049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ほか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64088" y="5505198"/>
            <a:ext cx="202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</a:t>
            </a:r>
            <a:endParaRPr kumimoji="1" lang="ja-JP" altLang="en-US" sz="2400" dirty="0"/>
          </a:p>
        </p:txBody>
      </p:sp>
      <p:sp>
        <p:nvSpPr>
          <p:cNvPr id="6" name="AutoShape 2" descr="Image result for 写真を撮る　イラスト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8" name="コンテンツ プレースホルダー 3" descr="Image result for 発表　イラスト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229" y="404664"/>
            <a:ext cx="2387260" cy="21885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361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963" y="476672"/>
            <a:ext cx="8229600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300" dirty="0" smtClean="0"/>
              <a:t>２．グループを二つにわけます。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323528" y="1412776"/>
            <a:ext cx="4248471" cy="541699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4788023" y="1268761"/>
            <a:ext cx="4032449" cy="540059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sp>
        <p:nvSpPr>
          <p:cNvPr id="7" name="フローチャート: 処理 6"/>
          <p:cNvSpPr/>
          <p:nvPr/>
        </p:nvSpPr>
        <p:spPr>
          <a:xfrm>
            <a:off x="2012683" y="5302739"/>
            <a:ext cx="5550680" cy="1322483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２回ずつ発表します。</a:t>
            </a:r>
            <a:endParaRPr kumimoji="1" lang="ja-JP" altLang="en-US" sz="4400" dirty="0"/>
          </a:p>
        </p:txBody>
      </p:sp>
      <p:grpSp>
        <p:nvGrpSpPr>
          <p:cNvPr id="2" name="Group 1"/>
          <p:cNvGrpSpPr/>
          <p:nvPr/>
        </p:nvGrpSpPr>
        <p:grpSpPr>
          <a:xfrm>
            <a:off x="1529482" y="3576488"/>
            <a:ext cx="2324993" cy="976611"/>
            <a:chOff x="1454919" y="3284984"/>
            <a:chExt cx="2324993" cy="976611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436096" y="3480754"/>
            <a:ext cx="2324993" cy="976611"/>
            <a:chOff x="1454919" y="3284984"/>
            <a:chExt cx="2324993" cy="97661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821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>
          <a:xfrm>
            <a:off x="117515" y="5304184"/>
            <a:ext cx="3005676" cy="93803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4000" dirty="0" smtClean="0">
                <a:solidFill>
                  <a:schemeClr val="tx1"/>
                </a:solidFill>
              </a:rPr>
              <a:t>分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0" y="2019240"/>
            <a:ext cx="3258154" cy="31382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はっぴょう</a:t>
            </a:r>
            <a:endParaRPr kumimoji="1"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発表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417" y="116632"/>
            <a:ext cx="8229600" cy="1584176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sz="2800" dirty="0" smtClean="0">
                <a:solidFill>
                  <a:sysClr val="windowText" lastClr="000000"/>
                </a:solidFill>
              </a:rPr>
              <a:t>　　　はっぴょうじかん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</a:pPr>
            <a:r>
              <a:rPr lang="ja-JP" altLang="en-US" sz="4300" dirty="0">
                <a:solidFill>
                  <a:sysClr val="windowText" lastClr="000000"/>
                </a:solidFill>
              </a:rPr>
              <a:t>１</a:t>
            </a:r>
            <a:r>
              <a:rPr lang="ja-JP" altLang="en-US" sz="4300" dirty="0" smtClean="0">
                <a:solidFill>
                  <a:sysClr val="windowText" lastClr="000000"/>
                </a:solidFill>
              </a:rPr>
              <a:t>．発表時間　</a:t>
            </a:r>
            <a:r>
              <a:rPr lang="en-US" altLang="ja-JP" sz="6000" dirty="0" smtClean="0">
                <a:solidFill>
                  <a:srgbClr val="FF0000"/>
                </a:solidFill>
              </a:rPr>
              <a:t>6</a:t>
            </a:r>
            <a:r>
              <a:rPr lang="ja-JP" altLang="en-US" sz="6000" dirty="0" smtClean="0">
                <a:solidFill>
                  <a:srgbClr val="FF0000"/>
                </a:solidFill>
              </a:rPr>
              <a:t>分</a:t>
            </a:r>
            <a:endParaRPr kumimoji="1" lang="en-US" altLang="ja-JP" sz="6000" dirty="0" smtClean="0">
              <a:solidFill>
                <a:srgbClr val="FF0000"/>
              </a:solidFill>
            </a:endParaRPr>
          </a:p>
        </p:txBody>
      </p:sp>
      <p:pic>
        <p:nvPicPr>
          <p:cNvPr id="28" name="図 27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15" y="3063716"/>
            <a:ext cx="1910459" cy="1878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図 2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271" y="3751384"/>
            <a:ext cx="1240158" cy="126179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正方形/長方形 31"/>
          <p:cNvSpPr/>
          <p:nvPr/>
        </p:nvSpPr>
        <p:spPr>
          <a:xfrm>
            <a:off x="3526537" y="2019240"/>
            <a:ext cx="2701647" cy="31382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 smtClean="0">
                <a:solidFill>
                  <a:schemeClr val="tx1"/>
                </a:solidFill>
              </a:rPr>
              <a:t>　　ひょうか</a:t>
            </a:r>
            <a:endParaRPr kumimoji="1"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4000" dirty="0" smtClean="0">
                <a:solidFill>
                  <a:schemeClr val="tx1"/>
                </a:solidFill>
              </a:rPr>
              <a:t>評価シート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524255" y="5313252"/>
            <a:ext cx="2703929" cy="93803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solidFill>
                  <a:schemeClr val="tx1"/>
                </a:solidFill>
              </a:rPr>
              <a:t>１</a:t>
            </a:r>
            <a:r>
              <a:rPr kumimoji="1" lang="ja-JP" altLang="en-US" sz="4000" dirty="0" smtClean="0">
                <a:solidFill>
                  <a:schemeClr val="tx1"/>
                </a:solidFill>
              </a:rPr>
              <a:t>分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425113" y="2049328"/>
            <a:ext cx="2718887" cy="31382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 smtClean="0">
                <a:solidFill>
                  <a:schemeClr val="tx1"/>
                </a:solidFill>
              </a:rPr>
              <a:t>つぎ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kumimoji="1" lang="ja-JP" altLang="en-US" sz="2800" b="1" dirty="0" smtClean="0">
                <a:solidFill>
                  <a:schemeClr val="tx1"/>
                </a:solidFill>
              </a:rPr>
              <a:t>次のグループへ</a:t>
            </a:r>
            <a:endParaRPr kumimoji="1" lang="en-US" altLang="ja-JP" sz="2800" b="1" dirty="0" smtClean="0">
              <a:solidFill>
                <a:schemeClr val="tx1"/>
              </a:solidFill>
            </a:endParaRPr>
          </a:p>
        </p:txBody>
      </p:sp>
      <p:pic>
        <p:nvPicPr>
          <p:cNvPr id="36" name="図 3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3018479"/>
            <a:ext cx="1440159" cy="196929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右矢印 36"/>
          <p:cNvSpPr/>
          <p:nvPr/>
        </p:nvSpPr>
        <p:spPr>
          <a:xfrm>
            <a:off x="3005676" y="3293606"/>
            <a:ext cx="850395" cy="64968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8" name="右矢印 37"/>
          <p:cNvSpPr/>
          <p:nvPr/>
        </p:nvSpPr>
        <p:spPr>
          <a:xfrm>
            <a:off x="5979377" y="3319615"/>
            <a:ext cx="850395" cy="64968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9" name="右矢印 38"/>
          <p:cNvSpPr/>
          <p:nvPr/>
        </p:nvSpPr>
        <p:spPr>
          <a:xfrm>
            <a:off x="8096148" y="4382280"/>
            <a:ext cx="634372" cy="32484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6431959" y="5321746"/>
            <a:ext cx="2532529" cy="93803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solidFill>
                  <a:schemeClr val="tx1"/>
                </a:solidFill>
              </a:rPr>
              <a:t>１</a:t>
            </a:r>
            <a:r>
              <a:rPr kumimoji="1" lang="ja-JP" altLang="en-US" sz="4000" dirty="0" smtClean="0">
                <a:solidFill>
                  <a:schemeClr val="tx1"/>
                </a:solidFill>
              </a:rPr>
              <a:t>分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313375" y="3265089"/>
            <a:ext cx="1127969" cy="125109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4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2019240"/>
            <a:ext cx="3258154" cy="31382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はっぴょう</a:t>
            </a:r>
            <a:endParaRPr kumimoji="1"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発表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417" y="116632"/>
            <a:ext cx="8229600" cy="1584176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sz="2800" dirty="0" smtClean="0">
                <a:solidFill>
                  <a:sysClr val="windowText" lastClr="000000"/>
                </a:solidFill>
              </a:rPr>
              <a:t>　　　はっぴょうじかん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</a:pPr>
            <a:r>
              <a:rPr lang="ja-JP" altLang="en-US" sz="4300" dirty="0">
                <a:solidFill>
                  <a:sysClr val="windowText" lastClr="000000"/>
                </a:solidFill>
              </a:rPr>
              <a:t>１</a:t>
            </a:r>
            <a:r>
              <a:rPr lang="ja-JP" altLang="en-US" sz="4300" dirty="0" smtClean="0">
                <a:solidFill>
                  <a:sysClr val="windowText" lastClr="000000"/>
                </a:solidFill>
              </a:rPr>
              <a:t>．発表時間　</a:t>
            </a:r>
            <a:r>
              <a:rPr lang="ja-JP" altLang="en-US" sz="6000" dirty="0">
                <a:solidFill>
                  <a:srgbClr val="FF0000"/>
                </a:solidFill>
              </a:rPr>
              <a:t>４</a:t>
            </a:r>
            <a:r>
              <a:rPr lang="ja-JP" altLang="en-US" sz="6000" dirty="0" smtClean="0">
                <a:solidFill>
                  <a:srgbClr val="FF0000"/>
                </a:solidFill>
              </a:rPr>
              <a:t>分</a:t>
            </a:r>
            <a:endParaRPr kumimoji="1" lang="en-US" altLang="ja-JP" sz="6000" dirty="0" smtClean="0">
              <a:solidFill>
                <a:srgbClr val="FF0000"/>
              </a:solidFill>
            </a:endParaRPr>
          </a:p>
        </p:txBody>
      </p:sp>
      <p:pic>
        <p:nvPicPr>
          <p:cNvPr id="28" name="図 27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15" y="3063716"/>
            <a:ext cx="1910459" cy="1878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図 2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271" y="3751384"/>
            <a:ext cx="1240158" cy="12617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円形吹き出し 1"/>
          <p:cNvSpPr/>
          <p:nvPr/>
        </p:nvSpPr>
        <p:spPr>
          <a:xfrm>
            <a:off x="3258154" y="3063716"/>
            <a:ext cx="5580112" cy="3086386"/>
          </a:xfrm>
          <a:prstGeom prst="wedgeEllipseCallout">
            <a:avLst>
              <a:gd name="adj1" fmla="val -23852"/>
              <a:gd name="adj2" fmla="val -9012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　</a:t>
            </a:r>
            <a:endParaRPr kumimoji="1" lang="en-US" altLang="ja-JP" sz="2400" dirty="0" smtClean="0"/>
          </a:p>
          <a:p>
            <a:r>
              <a:rPr kumimoji="1" lang="ja-JP" altLang="en-US" sz="4000" dirty="0" smtClean="0"/>
              <a:t>時間があまったら、</a:t>
            </a:r>
            <a:endParaRPr kumimoji="1" lang="en-US" altLang="ja-JP" sz="4000" dirty="0" smtClean="0"/>
          </a:p>
          <a:p>
            <a:pPr algn="ctr">
              <a:lnSpc>
                <a:spcPct val="200000"/>
              </a:lnSpc>
            </a:pPr>
            <a:r>
              <a:rPr lang="ja-JP" altLang="en-US" sz="4000" dirty="0" smtClean="0"/>
              <a:t>しつもん！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11960" y="342747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じかん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7257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ja-JP" altLang="en-US" sz="3100" dirty="0" smtClean="0"/>
              <a:t>　　　　　　　　　　　　はっぴょう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　　　　　３．発表のしかた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図 4" descr="Image result for 発表　イラスト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" b="43259"/>
          <a:stretch/>
        </p:blipFill>
        <p:spPr bwMode="auto">
          <a:xfrm>
            <a:off x="467544" y="283618"/>
            <a:ext cx="1992436" cy="1077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角丸四角形吹き出し 7"/>
          <p:cNvSpPr/>
          <p:nvPr/>
        </p:nvSpPr>
        <p:spPr>
          <a:xfrm>
            <a:off x="3451684" y="1573587"/>
            <a:ext cx="5544616" cy="995915"/>
          </a:xfrm>
          <a:prstGeom prst="wedgeRoundRectCallout">
            <a:avLst>
              <a:gd name="adj1" fmla="val -58916"/>
              <a:gd name="adj2" fmla="val -10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グループのあいさつ</a:t>
            </a:r>
            <a:endParaRPr kumimoji="1" lang="ja-JP" altLang="en-US" sz="4000" dirty="0"/>
          </a:p>
        </p:txBody>
      </p:sp>
      <p:sp>
        <p:nvSpPr>
          <p:cNvPr id="14" name="角丸四角形吹き出し 13"/>
          <p:cNvSpPr/>
          <p:nvPr/>
        </p:nvSpPr>
        <p:spPr>
          <a:xfrm>
            <a:off x="3445210" y="2567255"/>
            <a:ext cx="2998998" cy="717730"/>
          </a:xfrm>
          <a:prstGeom prst="wedgeRoundRectCallout">
            <a:avLst>
              <a:gd name="adj1" fmla="val -59603"/>
              <a:gd name="adj2" fmla="val -2305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b="1" i="1" dirty="0" smtClean="0"/>
              <a:t>①</a:t>
            </a:r>
            <a:r>
              <a:rPr kumimoji="1" lang="ja-JP" altLang="en-US" sz="3200" b="1" i="1" dirty="0" err="1" smtClean="0"/>
              <a:t>さんの</a:t>
            </a:r>
            <a:r>
              <a:rPr kumimoji="1" lang="ja-JP" altLang="en-US" sz="3200" b="1" i="1" dirty="0" smtClean="0"/>
              <a:t>発表</a:t>
            </a:r>
            <a:endParaRPr kumimoji="1" lang="ja-JP" altLang="en-US" sz="3200" b="1" i="1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3445210" y="3441551"/>
            <a:ext cx="2998998" cy="717730"/>
          </a:xfrm>
          <a:prstGeom prst="wedgeRoundRectCallout">
            <a:avLst>
              <a:gd name="adj1" fmla="val -59603"/>
              <a:gd name="adj2" fmla="val -2305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i="1" dirty="0"/>
              <a:t>②</a:t>
            </a:r>
            <a:r>
              <a:rPr kumimoji="1" lang="ja-JP" altLang="en-US" sz="3200" b="1" i="1" dirty="0" err="1" smtClean="0"/>
              <a:t>さんの</a:t>
            </a:r>
            <a:r>
              <a:rPr kumimoji="1" lang="ja-JP" altLang="en-US" sz="3200" b="1" i="1" dirty="0" smtClean="0"/>
              <a:t>発表</a:t>
            </a:r>
            <a:endParaRPr kumimoji="1" lang="ja-JP" altLang="en-US" sz="3200" b="1" i="1" dirty="0"/>
          </a:p>
        </p:txBody>
      </p:sp>
      <p:sp>
        <p:nvSpPr>
          <p:cNvPr id="16" name="角丸四角形吹き出し 15"/>
          <p:cNvSpPr/>
          <p:nvPr/>
        </p:nvSpPr>
        <p:spPr>
          <a:xfrm>
            <a:off x="3429980" y="4301827"/>
            <a:ext cx="2998998" cy="717730"/>
          </a:xfrm>
          <a:prstGeom prst="wedgeRoundRectCallout">
            <a:avLst>
              <a:gd name="adj1" fmla="val -59603"/>
              <a:gd name="adj2" fmla="val -23059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i="1" dirty="0"/>
              <a:t>③</a:t>
            </a:r>
            <a:r>
              <a:rPr kumimoji="1" lang="ja-JP" altLang="en-US" sz="3200" b="1" i="1" dirty="0" err="1" smtClean="0"/>
              <a:t>さんの</a:t>
            </a:r>
            <a:r>
              <a:rPr kumimoji="1" lang="ja-JP" altLang="en-US" sz="3200" b="1" i="1" dirty="0" smtClean="0"/>
              <a:t>発表</a:t>
            </a:r>
            <a:endParaRPr kumimoji="1" lang="ja-JP" altLang="en-US" sz="3200" b="1" i="1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3451684" y="5095546"/>
            <a:ext cx="2998998" cy="717730"/>
          </a:xfrm>
          <a:prstGeom prst="wedgeRoundRectCallout">
            <a:avLst>
              <a:gd name="adj1" fmla="val -59603"/>
              <a:gd name="adj2" fmla="val -2305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i="1" dirty="0" smtClean="0"/>
              <a:t>④</a:t>
            </a:r>
            <a:r>
              <a:rPr kumimoji="1" lang="ja-JP" altLang="en-US" sz="3200" b="1" i="1" dirty="0" err="1" smtClean="0"/>
              <a:t>さんの</a:t>
            </a:r>
            <a:r>
              <a:rPr kumimoji="1" lang="ja-JP" altLang="en-US" sz="3200" b="1" i="1" dirty="0" smtClean="0"/>
              <a:t>発表</a:t>
            </a:r>
            <a:endParaRPr kumimoji="1" lang="ja-JP" altLang="en-US" sz="3200" b="1" i="1" dirty="0"/>
          </a:p>
        </p:txBody>
      </p:sp>
      <p:sp>
        <p:nvSpPr>
          <p:cNvPr id="18" name="角丸四角形吹き出し 17"/>
          <p:cNvSpPr/>
          <p:nvPr/>
        </p:nvSpPr>
        <p:spPr>
          <a:xfrm>
            <a:off x="3429980" y="5907753"/>
            <a:ext cx="5544616" cy="995915"/>
          </a:xfrm>
          <a:prstGeom prst="wedgeRoundRectCallout">
            <a:avLst>
              <a:gd name="adj1" fmla="val -60634"/>
              <a:gd name="adj2" fmla="val 2093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グループのあいさつ</a:t>
            </a:r>
            <a:endParaRPr kumimoji="1" lang="ja-JP" altLang="en-US" sz="4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691410" y="1592891"/>
            <a:ext cx="2324993" cy="976611"/>
            <a:chOff x="1454919" y="3284984"/>
            <a:chExt cx="2324993" cy="976611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441907" y="5835352"/>
            <a:ext cx="2324993" cy="976611"/>
            <a:chOff x="1454919" y="3284984"/>
            <a:chExt cx="2324993" cy="976611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87" y="2792043"/>
            <a:ext cx="539655" cy="63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063" y="3528146"/>
            <a:ext cx="575104" cy="63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749" y="4301827"/>
            <a:ext cx="521930" cy="690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299" y="5095545"/>
            <a:ext cx="575104" cy="78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58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kumimoji="1" lang="ja-JP" altLang="en-US" sz="2800" dirty="0" smtClean="0"/>
              <a:t>　　　　　　　　　　ひょうか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　　　　　　　　　　</a:t>
            </a:r>
            <a:r>
              <a:rPr lang="ja-JP" altLang="en-US" dirty="0" smtClean="0"/>
              <a:t>評価のしかた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509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1574" y="0"/>
            <a:ext cx="8229600" cy="1073496"/>
          </a:xfrm>
          <a:solidFill>
            <a:srgbClr val="FFCCFF"/>
          </a:solidFill>
        </p:spPr>
        <p:txBody>
          <a:bodyPr>
            <a:normAutofit fontScale="90000"/>
          </a:bodyPr>
          <a:lstStyle/>
          <a:p>
            <a:pPr algn="l"/>
            <a:r>
              <a:rPr kumimoji="1" lang="ja-JP" altLang="en-US" sz="3100" dirty="0" smtClean="0"/>
              <a:t>　　　　　　　　　　　　ひょうか</a:t>
            </a:r>
            <a:r>
              <a:rPr kumimoji="1" lang="en-US" altLang="ja-JP" sz="3100" dirty="0" smtClean="0"/>
              <a:t/>
            </a:r>
            <a:br>
              <a:rPr kumimoji="1" lang="en-US" altLang="ja-JP" sz="3100" dirty="0" smtClean="0"/>
            </a:br>
            <a:r>
              <a:rPr kumimoji="1" lang="ja-JP" altLang="en-US" sz="3100" dirty="0" smtClean="0"/>
              <a:t>　　　　　　　　　　　　</a:t>
            </a:r>
            <a:r>
              <a:rPr kumimoji="1" lang="ja-JP" altLang="en-US" dirty="0" smtClean="0"/>
              <a:t>評価シート</a:t>
            </a:r>
            <a:endParaRPr kumimoji="1" lang="ja-JP" altLang="en-US" dirty="0"/>
          </a:p>
        </p:txBody>
      </p:sp>
      <p:pic>
        <p:nvPicPr>
          <p:cNvPr id="9236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76" y="886825"/>
            <a:ext cx="8773724" cy="5775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円/楕円 10"/>
          <p:cNvSpPr/>
          <p:nvPr/>
        </p:nvSpPr>
        <p:spPr>
          <a:xfrm>
            <a:off x="179512" y="1427262"/>
            <a:ext cx="7020272" cy="14401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線吹き出し 1 (枠付き) 11"/>
          <p:cNvSpPr/>
          <p:nvPr/>
        </p:nvSpPr>
        <p:spPr>
          <a:xfrm>
            <a:off x="6372200" y="620688"/>
            <a:ext cx="2581036" cy="1080120"/>
          </a:xfrm>
          <a:prstGeom prst="borderCallout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600" b="1" dirty="0"/>
              <a:t>・</a:t>
            </a:r>
            <a:r>
              <a:rPr kumimoji="1" lang="ja-JP" altLang="en-US" sz="3600" b="1" dirty="0" smtClean="0"/>
              <a:t>グループ</a:t>
            </a:r>
            <a:endParaRPr kumimoji="1" lang="en-US" altLang="ja-JP" sz="3600" b="1" dirty="0" smtClean="0"/>
          </a:p>
          <a:p>
            <a:r>
              <a:rPr lang="ja-JP" altLang="en-US" sz="3600" b="1" dirty="0" smtClean="0"/>
              <a:t>・</a:t>
            </a:r>
            <a:r>
              <a:rPr kumimoji="1" lang="ja-JP" altLang="en-US" sz="3600" b="1" dirty="0" smtClean="0"/>
              <a:t>なまえ</a:t>
            </a:r>
            <a:endParaRPr kumimoji="1" lang="ja-JP" altLang="en-US" sz="3600" b="1" dirty="0"/>
          </a:p>
        </p:txBody>
      </p:sp>
      <p:sp>
        <p:nvSpPr>
          <p:cNvPr id="29" name="円/楕円 28"/>
          <p:cNvSpPr/>
          <p:nvPr/>
        </p:nvSpPr>
        <p:spPr>
          <a:xfrm>
            <a:off x="6624228" y="4221088"/>
            <a:ext cx="2664296" cy="247644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線吹き出し 1 (枠付き) 29"/>
          <p:cNvSpPr/>
          <p:nvPr/>
        </p:nvSpPr>
        <p:spPr>
          <a:xfrm>
            <a:off x="3689648" y="5459312"/>
            <a:ext cx="2581036" cy="1080120"/>
          </a:xfrm>
          <a:prstGeom prst="borderCallout1">
            <a:avLst>
              <a:gd name="adj1" fmla="val 54024"/>
              <a:gd name="adj2" fmla="val 102378"/>
              <a:gd name="adj3" fmla="val -46232"/>
              <a:gd name="adj4" fmla="val 12330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b="1" dirty="0" smtClean="0"/>
              <a:t>✓チェック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1473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9" grpId="0" animBg="1"/>
      <p:bldP spid="3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kumimoji="1" lang="ja-JP" altLang="en-US" dirty="0" smtClean="0"/>
              <a:t>ポイント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/>
              <a:t>　　はっぴょう　　ないよう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kumimoji="1" lang="ja-JP" altLang="en-US" sz="4400" b="1" dirty="0" smtClean="0"/>
              <a:t>①発表の内容</a:t>
            </a:r>
            <a:endParaRPr kumimoji="1" lang="ja-JP" altLang="en-US" sz="4400" b="1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4498690" y="2060848"/>
            <a:ext cx="4573016" cy="45274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ja-JP" altLang="en-US" b="1" dirty="0" smtClean="0"/>
              <a:t>①何ですか。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ja-JP" altLang="en-US" b="1" dirty="0" smtClean="0"/>
              <a:t>②どこにありましたか。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ja-JP" altLang="en-US" b="1" dirty="0" smtClean="0"/>
              <a:t>　</a:t>
            </a:r>
            <a:r>
              <a:rPr lang="en-US" altLang="ja-JP" b="1" dirty="0" smtClean="0"/>
              <a:t>  OR</a:t>
            </a:r>
            <a:r>
              <a:rPr lang="ja-JP" altLang="en-US" b="1" dirty="0" smtClean="0"/>
              <a:t>　どこで見ましたか。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ja-JP" altLang="en-US" b="1" dirty="0" smtClean="0"/>
              <a:t>③どうやって使いますか。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ja-JP" altLang="en-US" b="1" dirty="0" smtClean="0"/>
              <a:t>④どうして便利ですか。</a:t>
            </a:r>
            <a:endParaRPr lang="en-US" altLang="ja-JP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98268" y="205024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なん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85198" y="35730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み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785198" y="434923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つか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44208" y="52292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べんり</a:t>
            </a:r>
            <a:endParaRPr kumimoji="1" lang="ja-JP" altLang="en-US" dirty="0"/>
          </a:p>
        </p:txBody>
      </p:sp>
      <p:pic>
        <p:nvPicPr>
          <p:cNvPr id="12" name="図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02607"/>
            <a:ext cx="2647027" cy="2694905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429438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0"/>
      <p:bldP spid="10" grpId="0"/>
      <p:bldP spid="1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kumimoji="1" lang="ja-JP" altLang="en-US" dirty="0" smtClean="0"/>
              <a:t>ポイント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519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/>
              <a:t>　　は</a:t>
            </a:r>
            <a:r>
              <a:rPr lang="ja-JP" altLang="en-US" sz="2800" dirty="0" err="1" smtClean="0"/>
              <a:t>な</a:t>
            </a:r>
            <a:r>
              <a:rPr lang="ja-JP" altLang="en-US" sz="2800" dirty="0" smtClean="0"/>
              <a:t>　　　かた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4400" b="1" dirty="0" smtClean="0"/>
              <a:t>②話し方</a:t>
            </a:r>
            <a:endParaRPr kumimoji="1" lang="ja-JP" altLang="en-US" sz="4400" b="1" dirty="0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466561"/>
              </p:ext>
            </p:extLst>
          </p:nvPr>
        </p:nvGraphicFramePr>
        <p:xfrm>
          <a:off x="586387" y="3273699"/>
          <a:ext cx="3453309" cy="3386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4" name="ビットマップ イメージ" r:id="rId3" imgW="1438095" imgH="1419048" progId="Paint.Picture">
                  <p:embed/>
                </p:oleObj>
              </mc:Choice>
              <mc:Fallback>
                <p:oleObj name="ビットマップ イメージ" r:id="rId3" imgW="1438095" imgH="1419048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387" y="3273699"/>
                        <a:ext cx="3453309" cy="3386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円形吹き出し 4"/>
          <p:cNvSpPr/>
          <p:nvPr/>
        </p:nvSpPr>
        <p:spPr>
          <a:xfrm>
            <a:off x="4442420" y="2678952"/>
            <a:ext cx="4644008" cy="1872006"/>
          </a:xfrm>
          <a:prstGeom prst="wedgeEllipseCallout">
            <a:avLst>
              <a:gd name="adj1" fmla="val -63744"/>
              <a:gd name="adj2" fmla="val 309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声の大きさ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64088" y="2965014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こえ　　　　　おお</a:t>
            </a:r>
            <a:endParaRPr kumimoji="1" lang="ja-JP" altLang="en-US" sz="2000" dirty="0"/>
          </a:p>
        </p:txBody>
      </p:sp>
      <p:sp>
        <p:nvSpPr>
          <p:cNvPr id="12" name="円形吹き出し 11"/>
          <p:cNvSpPr/>
          <p:nvPr/>
        </p:nvSpPr>
        <p:spPr>
          <a:xfrm>
            <a:off x="4374232" y="4725144"/>
            <a:ext cx="4644008" cy="1872006"/>
          </a:xfrm>
          <a:prstGeom prst="wedgeEllipseCallout">
            <a:avLst>
              <a:gd name="adj1" fmla="val -57591"/>
              <a:gd name="adj2" fmla="val -4333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dirty="0"/>
              <a:t>スピード</a:t>
            </a:r>
            <a:endParaRPr kumimoji="1" lang="ja-JP" altLang="en-US" sz="4800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600588" y="5255640"/>
            <a:ext cx="1084336" cy="1421714"/>
            <a:chOff x="600588" y="5255640"/>
            <a:chExt cx="1084336" cy="1421714"/>
          </a:xfrm>
        </p:grpSpPr>
        <p:sp>
          <p:nvSpPr>
            <p:cNvPr id="8" name="減算記号 7"/>
            <p:cNvSpPr/>
            <p:nvPr/>
          </p:nvSpPr>
          <p:spPr>
            <a:xfrm rot="1671418">
              <a:off x="600588" y="5255640"/>
              <a:ext cx="1084336" cy="572387"/>
            </a:xfrm>
            <a:prstGeom prst="mathMinus">
              <a:avLst/>
            </a:prstGeom>
            <a:solidFill>
              <a:schemeClr val="accent6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減算記号 12"/>
            <p:cNvSpPr/>
            <p:nvPr/>
          </p:nvSpPr>
          <p:spPr>
            <a:xfrm>
              <a:off x="624487" y="5650494"/>
              <a:ext cx="949998" cy="695823"/>
            </a:xfrm>
            <a:prstGeom prst="mathMinus">
              <a:avLst/>
            </a:prstGeom>
            <a:solidFill>
              <a:schemeClr val="accent6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減算記号 13"/>
            <p:cNvSpPr/>
            <p:nvPr/>
          </p:nvSpPr>
          <p:spPr>
            <a:xfrm rot="20172520">
              <a:off x="720231" y="6158287"/>
              <a:ext cx="901997" cy="519067"/>
            </a:xfrm>
            <a:prstGeom prst="mathMinus">
              <a:avLst/>
            </a:prstGeom>
            <a:solidFill>
              <a:schemeClr val="accent6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637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84" y="2562944"/>
            <a:ext cx="3464768" cy="40033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kumimoji="1" lang="ja-JP" altLang="en-US" dirty="0" smtClean="0"/>
              <a:t>ポイント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519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800" b="1" dirty="0" smtClean="0"/>
              <a:t>③パフォーマンス</a:t>
            </a:r>
            <a:endParaRPr kumimoji="1" lang="ja-JP" altLang="en-US" sz="4800" b="1" dirty="0"/>
          </a:p>
        </p:txBody>
      </p:sp>
      <p:sp>
        <p:nvSpPr>
          <p:cNvPr id="5" name="円形吹き出し 4"/>
          <p:cNvSpPr/>
          <p:nvPr/>
        </p:nvSpPr>
        <p:spPr>
          <a:xfrm>
            <a:off x="4157700" y="2562944"/>
            <a:ext cx="4644008" cy="980306"/>
          </a:xfrm>
          <a:prstGeom prst="wedgeEllipseCallout">
            <a:avLst>
              <a:gd name="adj1" fmla="val -63744"/>
              <a:gd name="adj2" fmla="val 309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えがお</a:t>
            </a:r>
            <a:endParaRPr kumimoji="1" lang="ja-JP" altLang="en-US" sz="4800" dirty="0"/>
          </a:p>
        </p:txBody>
      </p:sp>
      <p:sp>
        <p:nvSpPr>
          <p:cNvPr id="12" name="円形吹き出し 11"/>
          <p:cNvSpPr/>
          <p:nvPr/>
        </p:nvSpPr>
        <p:spPr>
          <a:xfrm>
            <a:off x="3815408" y="3604466"/>
            <a:ext cx="5328592" cy="952872"/>
          </a:xfrm>
          <a:prstGeom prst="wedgeEllipseCallout">
            <a:avLst>
              <a:gd name="adj1" fmla="val -59494"/>
              <a:gd name="adj2" fmla="val 114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アイコンタクト</a:t>
            </a:r>
            <a:endParaRPr kumimoji="1" lang="ja-JP" altLang="en-US" sz="4800" dirty="0"/>
          </a:p>
        </p:txBody>
      </p:sp>
      <p:sp>
        <p:nvSpPr>
          <p:cNvPr id="15" name="円形吹き出し 14"/>
          <p:cNvSpPr/>
          <p:nvPr/>
        </p:nvSpPr>
        <p:spPr>
          <a:xfrm>
            <a:off x="3842048" y="4557338"/>
            <a:ext cx="5328592" cy="980678"/>
          </a:xfrm>
          <a:prstGeom prst="wedgeEllipseCallout">
            <a:avLst>
              <a:gd name="adj1" fmla="val -55561"/>
              <a:gd name="adj2" fmla="val -3876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わかりやすい</a:t>
            </a:r>
            <a:endParaRPr kumimoji="1" lang="ja-JP" altLang="en-US" sz="4800" dirty="0"/>
          </a:p>
        </p:txBody>
      </p:sp>
      <p:sp>
        <p:nvSpPr>
          <p:cNvPr id="16" name="円形吹き出し 15"/>
          <p:cNvSpPr/>
          <p:nvPr/>
        </p:nvSpPr>
        <p:spPr>
          <a:xfrm>
            <a:off x="3791744" y="5661248"/>
            <a:ext cx="5328592" cy="969590"/>
          </a:xfrm>
          <a:prstGeom prst="wedgeEllipseCallout">
            <a:avLst>
              <a:gd name="adj1" fmla="val -55561"/>
              <a:gd name="adj2" fmla="val -3876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じしんがある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94856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5" grpId="0" animBg="1"/>
      <p:bldP spid="1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63888" y="1600200"/>
            <a:ext cx="5472608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・１人ずつ、かいてください。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kumimoji="1" lang="ja-JP" altLang="en-US" dirty="0" smtClean="0"/>
              <a:t>グループで</a:t>
            </a:r>
            <a:r>
              <a:rPr lang="en-US" altLang="ja-JP" dirty="0"/>
              <a:t>4</a:t>
            </a:r>
            <a:r>
              <a:rPr kumimoji="1" lang="ja-JP" altLang="en-US" dirty="0" smtClean="0"/>
              <a:t>枚書きます。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・発表が終わったら、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発表した人にわたしてください。</a:t>
            </a:r>
            <a:endParaRPr kumimoji="1" lang="ja-JP" altLang="en-US" dirty="0"/>
          </a:p>
        </p:txBody>
      </p:sp>
      <p:pic>
        <p:nvPicPr>
          <p:cNvPr id="4" name="コンテンツ プレースホルダー 3" descr="Image result for 発表　イラスト">
            <a:hlinkClick r:id="rId2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067587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右矢印 4"/>
          <p:cNvSpPr/>
          <p:nvPr/>
        </p:nvSpPr>
        <p:spPr>
          <a:xfrm rot="18767966">
            <a:off x="1353265" y="3933056"/>
            <a:ext cx="100811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1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kumimoji="1" lang="ja-JP" altLang="en-US" sz="3100" dirty="0" smtClean="0"/>
              <a:t>　　　　　　　　　　はっぴょう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　　　　　発表のポイント</a:t>
            </a:r>
            <a:endParaRPr kumimoji="1" lang="ja-JP" altLang="en-US" dirty="0"/>
          </a:p>
        </p:txBody>
      </p:sp>
      <p:pic>
        <p:nvPicPr>
          <p:cNvPr id="4" name="コンテンツ プレースホルダー 3" descr="Image result for 発表　イラスト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16832"/>
            <a:ext cx="3274665" cy="28982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四角形吹き出し 4"/>
          <p:cNvSpPr/>
          <p:nvPr/>
        </p:nvSpPr>
        <p:spPr>
          <a:xfrm>
            <a:off x="2627784" y="5245876"/>
            <a:ext cx="5645952" cy="1008112"/>
          </a:xfrm>
          <a:prstGeom prst="wedgeRectCallout">
            <a:avLst>
              <a:gd name="adj1" fmla="val 60600"/>
              <a:gd name="adj2" fmla="val -4726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いい発表とは、</a:t>
            </a:r>
            <a:r>
              <a:rPr lang="ja-JP" altLang="en-US" sz="3200" dirty="0" smtClean="0"/>
              <a:t>何</a:t>
            </a:r>
            <a:r>
              <a:rPr lang="ja-JP" altLang="en-US" sz="3200" dirty="0"/>
              <a:t>です</a:t>
            </a:r>
            <a:r>
              <a:rPr lang="ja-JP" altLang="en-US" sz="3200" dirty="0" smtClean="0"/>
              <a:t>か</a:t>
            </a:r>
            <a:r>
              <a:rPr lang="ja-JP" altLang="en-US" sz="3200" dirty="0"/>
              <a:t>？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8647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図 4" descr="Image result for 発表　イラスト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" b="43259"/>
          <a:stretch/>
        </p:blipFill>
        <p:spPr bwMode="auto">
          <a:xfrm>
            <a:off x="313826" y="404664"/>
            <a:ext cx="3095505" cy="16744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図 2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653" y="260648"/>
            <a:ext cx="1809621" cy="16399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489517" y="2367075"/>
            <a:ext cx="823355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①</a:t>
            </a:r>
            <a:endParaRPr kumimoji="1" lang="ja-JP" altLang="en-US" sz="4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89518" y="3459969"/>
            <a:ext cx="823354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②</a:t>
            </a:r>
            <a:endParaRPr kumimoji="1" lang="ja-JP" altLang="en-US" sz="4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89518" y="4676428"/>
            <a:ext cx="823354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③</a:t>
            </a:r>
            <a:endParaRPr kumimoji="1" lang="ja-JP" altLang="en-US" sz="4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89518" y="5852491"/>
            <a:ext cx="823354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④</a:t>
            </a:r>
            <a:endParaRPr kumimoji="1" lang="ja-JP" altLang="en-US" sz="44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137390" y="2198847"/>
            <a:ext cx="818985" cy="7694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 smtClean="0"/>
              <a:t>①</a:t>
            </a:r>
            <a:endParaRPr kumimoji="1" lang="ja-JP" altLang="en-US" sz="4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137390" y="3496011"/>
            <a:ext cx="818985" cy="7694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②</a:t>
            </a:r>
            <a:endParaRPr kumimoji="1" lang="ja-JP" altLang="en-US" sz="44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137390" y="4676428"/>
            <a:ext cx="818985" cy="7694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③</a:t>
            </a:r>
            <a:endParaRPr kumimoji="1" lang="ja-JP" altLang="en-US" sz="44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137390" y="6026309"/>
            <a:ext cx="818985" cy="7694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④</a:t>
            </a:r>
            <a:endParaRPr kumimoji="1" lang="ja-JP" altLang="en-US" sz="4400" dirty="0"/>
          </a:p>
        </p:txBody>
      </p:sp>
      <p:sp>
        <p:nvSpPr>
          <p:cNvPr id="10" name="右矢印 9"/>
          <p:cNvSpPr/>
          <p:nvPr/>
        </p:nvSpPr>
        <p:spPr>
          <a:xfrm rot="10800000">
            <a:off x="2914169" y="2451188"/>
            <a:ext cx="2706484" cy="601214"/>
          </a:xfrm>
          <a:prstGeom prst="rightArrow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右矢印 31"/>
          <p:cNvSpPr/>
          <p:nvPr/>
        </p:nvSpPr>
        <p:spPr>
          <a:xfrm rot="10800000">
            <a:off x="2913797" y="3664238"/>
            <a:ext cx="2706484" cy="601214"/>
          </a:xfrm>
          <a:prstGeom prst="rightArrow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右矢印 32"/>
          <p:cNvSpPr/>
          <p:nvPr/>
        </p:nvSpPr>
        <p:spPr>
          <a:xfrm rot="10800000">
            <a:off x="2913797" y="4844655"/>
            <a:ext cx="2706484" cy="601214"/>
          </a:xfrm>
          <a:prstGeom prst="rightArrow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右矢印 33"/>
          <p:cNvSpPr/>
          <p:nvPr/>
        </p:nvSpPr>
        <p:spPr>
          <a:xfrm rot="10800000">
            <a:off x="2922181" y="6139148"/>
            <a:ext cx="2706484" cy="601214"/>
          </a:xfrm>
          <a:prstGeom prst="rightArrow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メモ 10"/>
          <p:cNvSpPr/>
          <p:nvPr/>
        </p:nvSpPr>
        <p:spPr>
          <a:xfrm rot="979996">
            <a:off x="3938086" y="2257499"/>
            <a:ext cx="917721" cy="922599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514" y="2356621"/>
            <a:ext cx="539655" cy="81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891" y="4629962"/>
            <a:ext cx="539655" cy="81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774" y="3413503"/>
            <a:ext cx="539655" cy="81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635" y="5924456"/>
            <a:ext cx="539655" cy="81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789" y="3413503"/>
            <a:ext cx="575104" cy="86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026" y="5698857"/>
            <a:ext cx="575104" cy="86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911" y="4676428"/>
            <a:ext cx="575104" cy="86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966" y="2287606"/>
            <a:ext cx="575104" cy="86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52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" grpId="0" animBg="1"/>
      <p:bldP spid="33" grpId="0" animBg="1"/>
      <p:bldP spid="3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11500" dirty="0" smtClean="0"/>
              <a:t>れんしゅう</a:t>
            </a:r>
            <a:endParaRPr lang="en-US" altLang="ja-JP" sz="11500" dirty="0" smtClean="0"/>
          </a:p>
          <a:p>
            <a:pPr marL="0" indent="0" algn="ctr">
              <a:buNone/>
            </a:pPr>
            <a:r>
              <a:rPr lang="ja-JP" altLang="en-US" sz="11500" dirty="0" smtClean="0"/>
              <a:t>しましょう</a:t>
            </a:r>
            <a:r>
              <a:rPr lang="ja-JP" altLang="en-US" sz="11500" dirty="0"/>
              <a:t>！</a:t>
            </a:r>
            <a:endParaRPr kumimoji="1" lang="ja-JP" altLang="en-US" sz="11500" dirty="0"/>
          </a:p>
        </p:txBody>
      </p:sp>
    </p:spTree>
    <p:extLst>
      <p:ext uri="{BB962C8B-B14F-4D97-AF65-F5344CB8AC3E}">
        <p14:creationId xmlns:p14="http://schemas.microsoft.com/office/powerpoint/2010/main" val="355967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4104456" cy="72007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2800" dirty="0" smtClean="0"/>
              <a:t>グループで話しましょう②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07904" y="0"/>
            <a:ext cx="6400800" cy="1198984"/>
          </a:xfrm>
        </p:spPr>
        <p:txBody>
          <a:bodyPr/>
          <a:lstStyle/>
          <a:p>
            <a:pPr algn="l"/>
            <a:r>
              <a:rPr lang="ja-JP" altLang="en-US" dirty="0" smtClean="0"/>
              <a:t>　　　</a:t>
            </a:r>
            <a:r>
              <a:rPr lang="ja-JP" altLang="en-US" dirty="0"/>
              <a:t>　</a:t>
            </a:r>
            <a:r>
              <a:rPr lang="ja-JP" altLang="en-US" sz="2800" b="1" dirty="0" err="1" smtClean="0">
                <a:solidFill>
                  <a:schemeClr val="tx1"/>
                </a:solidFill>
              </a:rPr>
              <a:t>じぜんか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だい　</a:t>
            </a:r>
            <a:r>
              <a:rPr lang="ja-JP" altLang="en-US" b="1" dirty="0" smtClean="0">
                <a:solidFill>
                  <a:schemeClr val="tx1"/>
                </a:solidFill>
              </a:rPr>
              <a:t>　　　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r>
              <a:rPr lang="ja-JP" altLang="en-US" b="1" dirty="0" smtClean="0">
                <a:solidFill>
                  <a:schemeClr val="tx1"/>
                </a:solidFill>
              </a:rPr>
              <a:t>事前課題</a:t>
            </a:r>
            <a:r>
              <a:rPr lang="en-US" altLang="ja-JP" b="1" dirty="0" smtClean="0">
                <a:solidFill>
                  <a:schemeClr val="tx1"/>
                </a:solidFill>
              </a:rPr>
              <a:t>Ⅱ</a:t>
            </a:r>
            <a:r>
              <a:rPr lang="ja-JP" altLang="en-US" b="1" dirty="0" smtClean="0">
                <a:solidFill>
                  <a:schemeClr val="tx1"/>
                </a:solidFill>
              </a:rPr>
              <a:t>（</a:t>
            </a:r>
            <a:r>
              <a:rPr lang="en-US" altLang="ja-JP" b="1" dirty="0" smtClean="0">
                <a:solidFill>
                  <a:schemeClr val="tx1"/>
                </a:solidFill>
              </a:rPr>
              <a:t>Pre-</a:t>
            </a:r>
            <a:r>
              <a:rPr lang="en-US" altLang="ja-JP" b="1" dirty="0" err="1" smtClean="0">
                <a:solidFill>
                  <a:schemeClr val="tx1"/>
                </a:solidFill>
              </a:rPr>
              <a:t>TaskⅡ</a:t>
            </a:r>
            <a:r>
              <a:rPr lang="ja-JP" altLang="en-US" b="1" dirty="0" smtClean="0">
                <a:solidFill>
                  <a:schemeClr val="tx1"/>
                </a:solidFill>
              </a:rPr>
              <a:t>）</a:t>
            </a:r>
            <a:endParaRPr lang="ja-JP" altLang="en-US" b="1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85800" y="1772816"/>
            <a:ext cx="7772400" cy="1909747"/>
          </a:xfrm>
          <a:prstGeom prst="rect">
            <a:avLst/>
          </a:prstGeom>
          <a:solidFill>
            <a:srgbClr val="FF99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2800" dirty="0" smtClean="0"/>
              <a:t>はっぴょう　</a:t>
            </a:r>
            <a:endParaRPr lang="en-US" altLang="ja-JP" sz="2800" dirty="0" smtClean="0"/>
          </a:p>
          <a:p>
            <a:pPr>
              <a:lnSpc>
                <a:spcPct val="150000"/>
              </a:lnSpc>
            </a:pPr>
            <a:r>
              <a:rPr lang="ja-JP" altLang="en-US" dirty="0" smtClean="0"/>
              <a:t>発表</a:t>
            </a:r>
            <a:endParaRPr lang="ja-JP" altLang="en-US" dirty="0"/>
          </a:p>
        </p:txBody>
      </p:sp>
      <p:pic>
        <p:nvPicPr>
          <p:cNvPr id="6" name="図 6" descr="Image result for 発表　イラスト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149080"/>
            <a:ext cx="1556494" cy="1419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438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963" y="476672"/>
            <a:ext cx="8229600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300" dirty="0" smtClean="0"/>
              <a:t>２．グループを二つにわけます。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323528" y="1412776"/>
            <a:ext cx="4248471" cy="541699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4788023" y="1268761"/>
            <a:ext cx="4032449" cy="540059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sp>
        <p:nvSpPr>
          <p:cNvPr id="7" name="フローチャート: 処理 6"/>
          <p:cNvSpPr/>
          <p:nvPr/>
        </p:nvSpPr>
        <p:spPr>
          <a:xfrm>
            <a:off x="2012683" y="5302739"/>
            <a:ext cx="5550680" cy="1322483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２回ずつ発表します。</a:t>
            </a:r>
            <a:endParaRPr kumimoji="1" lang="ja-JP" altLang="en-US" sz="4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529482" y="3576488"/>
            <a:ext cx="2324993" cy="976611"/>
            <a:chOff x="1454919" y="3284984"/>
            <a:chExt cx="2324993" cy="97661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436096" y="3603946"/>
            <a:ext cx="2324993" cy="976611"/>
            <a:chOff x="1454919" y="3284984"/>
            <a:chExt cx="2324993" cy="97661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683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8000" dirty="0" smtClean="0"/>
              <a:t>A</a:t>
            </a:r>
            <a:r>
              <a:rPr kumimoji="1" lang="ja-JP" altLang="en-US" sz="8000" dirty="0" smtClean="0"/>
              <a:t>チーム</a:t>
            </a:r>
            <a:endParaRPr kumimoji="1" lang="ja-JP" altLang="en-US" sz="8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8000" dirty="0" smtClean="0"/>
              <a:t>　ポスターの前に行ってください。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9521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altLang="ja-JP" sz="8000" dirty="0"/>
              <a:t>B</a:t>
            </a:r>
            <a:r>
              <a:rPr kumimoji="1" lang="ja-JP" altLang="en-US" sz="8000" dirty="0" smtClean="0"/>
              <a:t>チーム</a:t>
            </a:r>
            <a:endParaRPr kumimoji="1" lang="ja-JP" altLang="en-US" sz="8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8000" dirty="0" smtClean="0"/>
              <a:t>　聞きに</a:t>
            </a:r>
            <a:endParaRPr kumimoji="1" lang="en-US" altLang="ja-JP" sz="8000" dirty="0" smtClean="0"/>
          </a:p>
          <a:p>
            <a:pPr marL="0" indent="0">
              <a:buNone/>
            </a:pPr>
            <a:r>
              <a:rPr lang="ja-JP" altLang="en-US" sz="8000" dirty="0" smtClean="0"/>
              <a:t>　いって</a:t>
            </a:r>
            <a:r>
              <a:rPr lang="ja-JP" altLang="en-US" sz="8000" dirty="0"/>
              <a:t>ください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6452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8963" y="188640"/>
            <a:ext cx="8229600" cy="1224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ja-JP" altLang="en-US" sz="4300" dirty="0" smtClean="0"/>
              <a:t>　　　</a:t>
            </a:r>
            <a:r>
              <a:rPr kumimoji="1" lang="ja-JP" altLang="en-US" sz="2600" dirty="0" smtClean="0"/>
              <a:t>かい　　　にん　　はっぴょう</a:t>
            </a:r>
            <a:endParaRPr kumimoji="1" lang="en-US" altLang="ja-JP" sz="2600" dirty="0" smtClean="0"/>
          </a:p>
          <a:p>
            <a:pPr marL="0" indent="0">
              <a:buNone/>
            </a:pPr>
            <a:r>
              <a:rPr kumimoji="1" lang="ja-JP" altLang="en-US" sz="4300" dirty="0" smtClean="0"/>
              <a:t>３．</a:t>
            </a:r>
            <a:r>
              <a:rPr kumimoji="1" lang="en-US" altLang="ja-JP" sz="4300" dirty="0" smtClean="0"/>
              <a:t>1</a:t>
            </a:r>
            <a:r>
              <a:rPr kumimoji="1" lang="ja-JP" altLang="en-US" sz="4300" dirty="0" smtClean="0"/>
              <a:t>回に４人が発表します。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293432" y="2876020"/>
            <a:ext cx="3384376" cy="374441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5270206" y="2949831"/>
            <a:ext cx="3168353" cy="359679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pic>
        <p:nvPicPr>
          <p:cNvPr id="7" name="図 6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866" y="1403648"/>
            <a:ext cx="1556494" cy="1419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526" y="1415802"/>
            <a:ext cx="1125715" cy="11647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正方形/長方形 3"/>
          <p:cNvSpPr/>
          <p:nvPr/>
        </p:nvSpPr>
        <p:spPr>
          <a:xfrm>
            <a:off x="3648090" y="1470772"/>
            <a:ext cx="2016221" cy="12852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ysClr val="windowText" lastClr="000000"/>
                </a:solidFill>
              </a:rPr>
              <a:t>かい</a:t>
            </a:r>
            <a:r>
              <a:rPr kumimoji="1" lang="ja-JP" altLang="en-US" sz="2400" dirty="0" err="1" smtClean="0">
                <a:solidFill>
                  <a:sysClr val="windowText" lastClr="000000"/>
                </a:solidFill>
              </a:rPr>
              <a:t>め</a:t>
            </a:r>
            <a:endParaRPr kumimoji="1" lang="en-US" altLang="ja-JP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kumimoji="1" lang="en-US" altLang="ja-JP" sz="4400" dirty="0" smtClean="0">
                <a:solidFill>
                  <a:sysClr val="windowText" lastClr="000000"/>
                </a:solidFill>
              </a:rPr>
              <a:t>1</a:t>
            </a:r>
            <a:r>
              <a:rPr lang="ja-JP" altLang="en-US" sz="4400" dirty="0">
                <a:solidFill>
                  <a:sysClr val="windowText" lastClr="000000"/>
                </a:solidFill>
              </a:rPr>
              <a:t>回目</a:t>
            </a:r>
            <a:endParaRPr kumimoji="1" lang="ja-JP" altLang="en-US" sz="4400" dirty="0">
              <a:solidFill>
                <a:sysClr val="windowText" lastClr="00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01241" y="4524077"/>
            <a:ext cx="2324993" cy="976611"/>
            <a:chOff x="1454919" y="3284984"/>
            <a:chExt cx="2324993" cy="97661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5655852" y="4617391"/>
            <a:ext cx="2324993" cy="976611"/>
            <a:chOff x="1454919" y="3284984"/>
            <a:chExt cx="2324993" cy="976611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1433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円/楕円 24"/>
          <p:cNvSpPr/>
          <p:nvPr/>
        </p:nvSpPr>
        <p:spPr>
          <a:xfrm>
            <a:off x="184538" y="3166770"/>
            <a:ext cx="3168353" cy="359679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231354" y="129720"/>
            <a:ext cx="7969967" cy="11221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ysClr val="windowText" lastClr="000000"/>
                </a:solidFill>
              </a:rPr>
              <a:t>　　　　　　　　　かい</a:t>
            </a:r>
            <a:r>
              <a:rPr kumimoji="1" lang="ja-JP" altLang="en-US" sz="2400" dirty="0" err="1" smtClean="0">
                <a:solidFill>
                  <a:sysClr val="windowText" lastClr="000000"/>
                </a:solidFill>
              </a:rPr>
              <a:t>め</a:t>
            </a:r>
            <a:endParaRPr kumimoji="1" lang="en-US" altLang="ja-JP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kumimoji="1" lang="en-US" altLang="ja-JP" sz="4400" dirty="0" smtClean="0">
                <a:solidFill>
                  <a:sysClr val="windowText" lastClr="000000"/>
                </a:solidFill>
              </a:rPr>
              <a:t>1</a:t>
            </a:r>
            <a:r>
              <a:rPr lang="ja-JP" altLang="en-US" sz="4400" dirty="0" smtClean="0">
                <a:solidFill>
                  <a:sysClr val="windowText" lastClr="000000"/>
                </a:solidFill>
              </a:rPr>
              <a:t>回目が</a:t>
            </a:r>
            <a:r>
              <a:rPr kumimoji="1" lang="ja-JP" altLang="en-US" sz="4400" dirty="0" smtClean="0">
                <a:solidFill>
                  <a:sysClr val="windowText" lastClr="000000"/>
                </a:solidFill>
              </a:rPr>
              <a:t>おわったら、</a:t>
            </a:r>
            <a:endParaRPr kumimoji="1" lang="en-US" altLang="ja-JP" sz="4400" dirty="0" smtClean="0"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3381441" y="2469794"/>
            <a:ext cx="5617463" cy="3138240"/>
            <a:chOff x="3469336" y="3463386"/>
            <a:chExt cx="5617463" cy="3138240"/>
          </a:xfrm>
        </p:grpSpPr>
        <p:sp>
          <p:nvSpPr>
            <p:cNvPr id="11" name="正方形/長方形 10"/>
            <p:cNvSpPr/>
            <p:nvPr/>
          </p:nvSpPr>
          <p:spPr>
            <a:xfrm>
              <a:off x="3469336" y="3463386"/>
              <a:ext cx="2701647" cy="313823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ja-JP" altLang="en-US" sz="2000" dirty="0" smtClean="0">
                  <a:solidFill>
                    <a:schemeClr val="tx1"/>
                  </a:solidFill>
                </a:rPr>
                <a:t>　　ひょうか</a:t>
              </a:r>
              <a:endParaRPr kumimoji="1" lang="en-US" altLang="ja-JP" sz="20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4000" dirty="0" smtClean="0">
                  <a:solidFill>
                    <a:schemeClr val="tx1"/>
                  </a:solidFill>
                </a:rPr>
                <a:t>評価シート</a:t>
              </a:r>
              <a:endParaRPr kumimoji="1" lang="ja-JP" alt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367912" y="3463387"/>
              <a:ext cx="2718887" cy="313823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ja-JP" altLang="en-US" sz="2000" dirty="0" smtClean="0">
                  <a:solidFill>
                    <a:schemeClr val="tx1"/>
                  </a:solidFill>
                </a:rPr>
                <a:t>つぎ</a:t>
              </a:r>
              <a:endParaRPr lang="en-US" altLang="ja-JP" sz="2000" dirty="0" smtClean="0">
                <a:solidFill>
                  <a:schemeClr val="tx1"/>
                </a:solidFill>
              </a:endParaRPr>
            </a:p>
            <a:p>
              <a:r>
                <a:rPr kumimoji="1" lang="ja-JP" altLang="en-US" sz="2800" b="1" dirty="0" smtClean="0">
                  <a:solidFill>
                    <a:schemeClr val="tx1"/>
                  </a:solidFill>
                </a:rPr>
                <a:t>次のグループへ</a:t>
              </a:r>
              <a:endParaRPr kumimoji="1" lang="en-US" altLang="ja-JP" sz="2800" b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5" name="図 1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675039" y="4432538"/>
              <a:ext cx="1440159" cy="19692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右矢印 16"/>
            <p:cNvSpPr/>
            <p:nvPr/>
          </p:nvSpPr>
          <p:spPr>
            <a:xfrm>
              <a:off x="8038947" y="5796339"/>
              <a:ext cx="634372" cy="324841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6" name="右矢印 15"/>
          <p:cNvSpPr/>
          <p:nvPr/>
        </p:nvSpPr>
        <p:spPr>
          <a:xfrm>
            <a:off x="5736749" y="4005632"/>
            <a:ext cx="850395" cy="64968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pic>
        <p:nvPicPr>
          <p:cNvPr id="19" name="図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856" y="1887442"/>
            <a:ext cx="1125715" cy="11647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roup 17"/>
          <p:cNvGrpSpPr/>
          <p:nvPr/>
        </p:nvGrpSpPr>
        <p:grpSpPr>
          <a:xfrm>
            <a:off x="606216" y="4576140"/>
            <a:ext cx="2324993" cy="976611"/>
            <a:chOff x="1454919" y="3284984"/>
            <a:chExt cx="2324993" cy="976611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Rounded Rectangle 2"/>
          <p:cNvSpPr/>
          <p:nvPr/>
        </p:nvSpPr>
        <p:spPr>
          <a:xfrm>
            <a:off x="3923928" y="3789040"/>
            <a:ext cx="1584176" cy="117612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25438"/>
            <a:ext cx="8229600" cy="1224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ja-JP" altLang="en-US" sz="4300" dirty="0" smtClean="0"/>
              <a:t>　　　　　</a:t>
            </a:r>
            <a:r>
              <a:rPr kumimoji="1" lang="ja-JP" altLang="en-US" sz="2600" dirty="0" smtClean="0"/>
              <a:t>いちど　　　　　　　　　　　　　はっぴょう</a:t>
            </a:r>
            <a:endParaRPr kumimoji="1" lang="en-US" altLang="ja-JP" sz="2600" dirty="0" smtClean="0"/>
          </a:p>
          <a:p>
            <a:pPr marL="0" indent="0">
              <a:buNone/>
            </a:pPr>
            <a:r>
              <a:rPr lang="ja-JP" altLang="en-US" sz="4300" dirty="0"/>
              <a:t>　</a:t>
            </a:r>
            <a:r>
              <a:rPr lang="ja-JP" altLang="en-US" sz="4300" dirty="0" smtClean="0"/>
              <a:t>　</a:t>
            </a:r>
            <a:r>
              <a:rPr kumimoji="1" lang="ja-JP" altLang="en-US" sz="4300" dirty="0" smtClean="0"/>
              <a:t>もう一度、Ａチームが発表します。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323529" y="3261206"/>
            <a:ext cx="3384376" cy="34693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5220069" y="3261206"/>
            <a:ext cx="3168353" cy="34693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pic>
        <p:nvPicPr>
          <p:cNvPr id="7" name="図 6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631" y="1405880"/>
            <a:ext cx="2124171" cy="185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620" y="1689226"/>
            <a:ext cx="1646372" cy="14529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正方形/長方形 3"/>
          <p:cNvSpPr/>
          <p:nvPr/>
        </p:nvSpPr>
        <p:spPr>
          <a:xfrm>
            <a:off x="3707905" y="1540130"/>
            <a:ext cx="2016221" cy="12852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ysClr val="windowText" lastClr="000000"/>
                </a:solidFill>
              </a:rPr>
              <a:t>かい</a:t>
            </a:r>
            <a:r>
              <a:rPr kumimoji="1" lang="ja-JP" altLang="en-US" sz="2400" dirty="0" err="1" smtClean="0">
                <a:solidFill>
                  <a:sysClr val="windowText" lastClr="000000"/>
                </a:solidFill>
              </a:rPr>
              <a:t>め</a:t>
            </a:r>
            <a:endParaRPr kumimoji="1" lang="en-US" altLang="ja-JP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4400" dirty="0">
                <a:solidFill>
                  <a:sysClr val="windowText" lastClr="000000"/>
                </a:solidFill>
              </a:rPr>
              <a:t>２</a:t>
            </a:r>
            <a:r>
              <a:rPr lang="ja-JP" altLang="en-US" sz="4400" dirty="0" smtClean="0">
                <a:solidFill>
                  <a:sysClr val="windowText" lastClr="000000"/>
                </a:solidFill>
              </a:rPr>
              <a:t>回目</a:t>
            </a:r>
            <a:endParaRPr kumimoji="1" lang="ja-JP" altLang="en-US" sz="4400" dirty="0">
              <a:solidFill>
                <a:sysClr val="windowText" lastClr="00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23689" y="4725144"/>
            <a:ext cx="2324993" cy="976611"/>
            <a:chOff x="1454919" y="3284984"/>
            <a:chExt cx="2324993" cy="97661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5724126" y="4636442"/>
            <a:ext cx="2324993" cy="976611"/>
            <a:chOff x="1454919" y="3284984"/>
            <a:chExt cx="2324993" cy="976611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531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円/楕円 23"/>
          <p:cNvSpPr/>
          <p:nvPr/>
        </p:nvSpPr>
        <p:spPr>
          <a:xfrm>
            <a:off x="4911365" y="3075483"/>
            <a:ext cx="3384376" cy="374441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283627" y="3149294"/>
            <a:ext cx="3168353" cy="359679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pic>
        <p:nvPicPr>
          <p:cNvPr id="7" name="図 6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80" y="1629233"/>
            <a:ext cx="2111494" cy="1799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453" y="1579534"/>
            <a:ext cx="1809621" cy="16399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正方形/長方形 3"/>
          <p:cNvSpPr/>
          <p:nvPr/>
        </p:nvSpPr>
        <p:spPr>
          <a:xfrm>
            <a:off x="755579" y="96466"/>
            <a:ext cx="6192685" cy="12852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ysClr val="windowText" lastClr="000000"/>
                </a:solidFill>
              </a:rPr>
              <a:t>　</a:t>
            </a:r>
            <a:r>
              <a:rPr lang="ja-JP" altLang="en-US" sz="2400" dirty="0" smtClean="0">
                <a:solidFill>
                  <a:sysClr val="windowText" lastClr="000000"/>
                </a:solidFill>
              </a:rPr>
              <a:t>　　　　</a:t>
            </a:r>
            <a:r>
              <a:rPr kumimoji="1" lang="ja-JP" altLang="en-US" sz="2400" dirty="0" smtClean="0">
                <a:solidFill>
                  <a:sysClr val="windowText" lastClr="000000"/>
                </a:solidFill>
              </a:rPr>
              <a:t>かい</a:t>
            </a:r>
            <a:r>
              <a:rPr kumimoji="1" lang="ja-JP" altLang="en-US" sz="2400" dirty="0" err="1" smtClean="0">
                <a:solidFill>
                  <a:sysClr val="windowText" lastClr="000000"/>
                </a:solidFill>
              </a:rPr>
              <a:t>め</a:t>
            </a:r>
            <a:endParaRPr kumimoji="1" lang="en-US" altLang="ja-JP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4400" dirty="0" smtClean="0">
                <a:solidFill>
                  <a:sysClr val="windowText" lastClr="000000"/>
                </a:solidFill>
              </a:rPr>
              <a:t>２回目がおわったら、</a:t>
            </a:r>
            <a:endParaRPr kumimoji="1" lang="ja-JP" altLang="en-US" sz="4400" dirty="0">
              <a:solidFill>
                <a:sysClr val="windowText" lastClr="000000"/>
              </a:solidFill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3601814" y="1629233"/>
            <a:ext cx="1474242" cy="540714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10800000">
            <a:off x="3504665" y="2425040"/>
            <a:ext cx="1474242" cy="54071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733954" y="2965755"/>
            <a:ext cx="1015663" cy="378033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5400" dirty="0" smtClean="0"/>
              <a:t>　チェンジ！</a:t>
            </a:r>
            <a:endParaRPr kumimoji="1" lang="ja-JP" altLang="en-US" sz="5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755579" y="4484042"/>
            <a:ext cx="2324993" cy="976611"/>
            <a:chOff x="1454919" y="3284984"/>
            <a:chExt cx="2324993" cy="976611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5441056" y="4474070"/>
            <a:ext cx="2324993" cy="976611"/>
            <a:chOff x="1454919" y="3284984"/>
            <a:chExt cx="2324993" cy="976611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5432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いい発表とは？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472608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大きい声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ゆっくり、はっきり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えが</a:t>
            </a:r>
            <a:r>
              <a:rPr lang="ja-JP" altLang="en-US" dirty="0" err="1" smtClean="0"/>
              <a:t>お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アイコンタクト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聞いている人</a:t>
            </a:r>
            <a:r>
              <a:rPr lang="ja-JP" altLang="en-US" dirty="0" smtClean="0"/>
              <a:t>がわかるように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　　　　　　　　（</a:t>
            </a:r>
            <a:r>
              <a:rPr lang="ja-JP" altLang="en-US" dirty="0">
                <a:solidFill>
                  <a:srgbClr val="FF0000"/>
                </a:solidFill>
              </a:rPr>
              <a:t>かんたん</a:t>
            </a:r>
            <a:r>
              <a:rPr lang="ja-JP" altLang="en-US" dirty="0" smtClean="0">
                <a:solidFill>
                  <a:srgbClr val="FF0000"/>
                </a:solidFill>
              </a:rPr>
              <a:t>なことば、写真や絵）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702054" y="1124744"/>
            <a:ext cx="74168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735347" y="2023914"/>
            <a:ext cx="74168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702054" y="3068960"/>
            <a:ext cx="74168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702054" y="4221088"/>
            <a:ext cx="74168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735347" y="3717032"/>
            <a:ext cx="741682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928" y="50851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き　　　　　　　　　　　ひと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12160" y="55892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しゃしん　　　え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สี่เหลี่ยมผืนผ้า 7"/>
          <p:cNvSpPr/>
          <p:nvPr/>
        </p:nvSpPr>
        <p:spPr>
          <a:xfrm>
            <a:off x="735347" y="5187718"/>
            <a:ext cx="741682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399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altLang="ja-JP" sz="8000" dirty="0"/>
              <a:t>B</a:t>
            </a:r>
            <a:r>
              <a:rPr kumimoji="1" lang="ja-JP" altLang="en-US" sz="8000" dirty="0" smtClean="0"/>
              <a:t>チーム</a:t>
            </a:r>
            <a:endParaRPr kumimoji="1" lang="ja-JP" altLang="en-US" sz="8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8000" dirty="0" smtClean="0"/>
              <a:t>　ポスターの前に行ってください。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4330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altLang="ja-JP" sz="8000" dirty="0" smtClean="0"/>
              <a:t>A</a:t>
            </a:r>
            <a:r>
              <a:rPr kumimoji="1" lang="ja-JP" altLang="en-US" sz="8000" dirty="0" smtClean="0"/>
              <a:t>チーム</a:t>
            </a:r>
            <a:endParaRPr kumimoji="1" lang="ja-JP" altLang="en-US" sz="8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8000" dirty="0" smtClean="0"/>
              <a:t>　聞きに</a:t>
            </a:r>
            <a:endParaRPr kumimoji="1" lang="en-US" altLang="ja-JP" sz="8000" dirty="0" smtClean="0"/>
          </a:p>
          <a:p>
            <a:pPr marL="0" indent="0">
              <a:buNone/>
            </a:pPr>
            <a:r>
              <a:rPr lang="ja-JP" altLang="en-US" sz="8000" dirty="0" smtClean="0"/>
              <a:t>　いって</a:t>
            </a:r>
            <a:r>
              <a:rPr lang="ja-JP" altLang="en-US" sz="8000" dirty="0"/>
              <a:t>ください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32883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円/楕円 23"/>
          <p:cNvSpPr/>
          <p:nvPr/>
        </p:nvSpPr>
        <p:spPr>
          <a:xfrm>
            <a:off x="4911365" y="3075483"/>
            <a:ext cx="3384376" cy="374441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283627" y="3149294"/>
            <a:ext cx="3168353" cy="359679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pic>
        <p:nvPicPr>
          <p:cNvPr id="7" name="図 6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80" y="1629233"/>
            <a:ext cx="2111494" cy="1799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453" y="1579534"/>
            <a:ext cx="1809621" cy="16399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正方形/長方形 3"/>
          <p:cNvSpPr/>
          <p:nvPr/>
        </p:nvSpPr>
        <p:spPr>
          <a:xfrm>
            <a:off x="3035336" y="1756884"/>
            <a:ext cx="2696401" cy="12852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ysClr val="windowText" lastClr="000000"/>
                </a:solidFill>
              </a:rPr>
              <a:t>　</a:t>
            </a:r>
            <a:r>
              <a:rPr lang="ja-JP" altLang="en-US" sz="2400" dirty="0" smtClean="0">
                <a:solidFill>
                  <a:sysClr val="windowText" lastClr="000000"/>
                </a:solidFill>
              </a:rPr>
              <a:t>　　　　</a:t>
            </a:r>
            <a:r>
              <a:rPr kumimoji="1" lang="ja-JP" altLang="en-US" sz="2400" dirty="0" smtClean="0">
                <a:solidFill>
                  <a:sysClr val="windowText" lastClr="000000"/>
                </a:solidFill>
              </a:rPr>
              <a:t>かい</a:t>
            </a:r>
            <a:r>
              <a:rPr kumimoji="1" lang="ja-JP" altLang="en-US" sz="2400" dirty="0" err="1" smtClean="0">
                <a:solidFill>
                  <a:sysClr val="windowText" lastClr="000000"/>
                </a:solidFill>
              </a:rPr>
              <a:t>め</a:t>
            </a:r>
            <a:endParaRPr kumimoji="1" lang="en-US" altLang="ja-JP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4400" dirty="0" smtClean="0">
                <a:solidFill>
                  <a:sysClr val="windowText" lastClr="000000"/>
                </a:solidFill>
              </a:rPr>
              <a:t>３回目</a:t>
            </a:r>
            <a:endParaRPr kumimoji="1" lang="ja-JP" altLang="en-US" sz="4400" dirty="0">
              <a:solidFill>
                <a:sysClr val="windowText" lastClr="000000"/>
              </a:solidFill>
            </a:endParaRPr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25438"/>
            <a:ext cx="8229600" cy="1224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ja-JP" altLang="en-US" sz="4300" dirty="0" smtClean="0"/>
              <a:t>　　　</a:t>
            </a:r>
            <a:r>
              <a:rPr kumimoji="1" lang="ja-JP" altLang="en-US" sz="2600" dirty="0" smtClean="0"/>
              <a:t>　　　　　　　　　はっぴょう</a:t>
            </a:r>
            <a:endParaRPr kumimoji="1" lang="en-US" altLang="ja-JP" sz="2600" dirty="0" smtClean="0"/>
          </a:p>
          <a:p>
            <a:pPr marL="0" indent="0">
              <a:buNone/>
            </a:pPr>
            <a:r>
              <a:rPr kumimoji="1" lang="ja-JP" altLang="en-US" sz="4300" dirty="0" smtClean="0"/>
              <a:t>　　Ｂチームが発表します。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36773" y="4549973"/>
            <a:ext cx="2324993" cy="976611"/>
            <a:chOff x="1454919" y="3284984"/>
            <a:chExt cx="2324993" cy="97661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5441056" y="4578994"/>
            <a:ext cx="2324993" cy="976611"/>
            <a:chOff x="1454919" y="3284984"/>
            <a:chExt cx="2324993" cy="97661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8920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円/楕円 24"/>
          <p:cNvSpPr/>
          <p:nvPr/>
        </p:nvSpPr>
        <p:spPr>
          <a:xfrm>
            <a:off x="184538" y="3166770"/>
            <a:ext cx="3168353" cy="359679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4000" dirty="0"/>
              <a:t>Ａ</a:t>
            </a:r>
            <a:r>
              <a:rPr kumimoji="1" lang="ja-JP" altLang="en-US" sz="4000" dirty="0" smtClean="0"/>
              <a:t>チーム</a:t>
            </a:r>
            <a:endParaRPr kumimoji="1" lang="ja-JP" alt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231354" y="129720"/>
            <a:ext cx="7969967" cy="11221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ysClr val="windowText" lastClr="000000"/>
                </a:solidFill>
              </a:rPr>
              <a:t>かい</a:t>
            </a:r>
            <a:r>
              <a:rPr kumimoji="1" lang="ja-JP" altLang="en-US" sz="2400" dirty="0" err="1" smtClean="0">
                <a:solidFill>
                  <a:sysClr val="windowText" lastClr="000000"/>
                </a:solidFill>
              </a:rPr>
              <a:t>め</a:t>
            </a:r>
            <a:endParaRPr kumimoji="1" lang="en-US" altLang="ja-JP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4400" dirty="0">
                <a:solidFill>
                  <a:sysClr val="windowText" lastClr="000000"/>
                </a:solidFill>
              </a:rPr>
              <a:t>３</a:t>
            </a:r>
            <a:r>
              <a:rPr lang="ja-JP" altLang="en-US" sz="4400" dirty="0" smtClean="0">
                <a:solidFill>
                  <a:sysClr val="windowText" lastClr="000000"/>
                </a:solidFill>
              </a:rPr>
              <a:t>回目が</a:t>
            </a:r>
            <a:r>
              <a:rPr kumimoji="1" lang="ja-JP" altLang="en-US" sz="4400" dirty="0" smtClean="0">
                <a:solidFill>
                  <a:sysClr val="windowText" lastClr="000000"/>
                </a:solidFill>
              </a:rPr>
              <a:t>おわったら、</a:t>
            </a:r>
            <a:endParaRPr kumimoji="1" lang="en-US" altLang="ja-JP" sz="4400" dirty="0" smtClean="0"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3381441" y="2469794"/>
            <a:ext cx="5617463" cy="3138240"/>
            <a:chOff x="3469336" y="3463386"/>
            <a:chExt cx="5617463" cy="3138240"/>
          </a:xfrm>
        </p:grpSpPr>
        <p:sp>
          <p:nvSpPr>
            <p:cNvPr id="11" name="正方形/長方形 10"/>
            <p:cNvSpPr/>
            <p:nvPr/>
          </p:nvSpPr>
          <p:spPr>
            <a:xfrm>
              <a:off x="3469336" y="3463386"/>
              <a:ext cx="2701647" cy="313823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ja-JP" altLang="en-US" sz="2000" dirty="0" smtClean="0">
                  <a:solidFill>
                    <a:schemeClr val="tx1"/>
                  </a:solidFill>
                </a:rPr>
                <a:t>　　ひょうか</a:t>
              </a:r>
              <a:endParaRPr kumimoji="1" lang="en-US" altLang="ja-JP" sz="20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4000" dirty="0" smtClean="0">
                  <a:solidFill>
                    <a:schemeClr val="tx1"/>
                  </a:solidFill>
                </a:rPr>
                <a:t>評価シート</a:t>
              </a:r>
              <a:endParaRPr kumimoji="1" lang="ja-JP" alt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367912" y="3463387"/>
              <a:ext cx="2718887" cy="313823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ja-JP" altLang="en-US" sz="2000" dirty="0" smtClean="0">
                  <a:solidFill>
                    <a:schemeClr val="tx1"/>
                  </a:solidFill>
                </a:rPr>
                <a:t>つぎ</a:t>
              </a:r>
              <a:endParaRPr lang="en-US" altLang="ja-JP" sz="2000" dirty="0" smtClean="0">
                <a:solidFill>
                  <a:schemeClr val="tx1"/>
                </a:solidFill>
              </a:endParaRPr>
            </a:p>
            <a:p>
              <a:r>
                <a:rPr kumimoji="1" lang="ja-JP" altLang="en-US" sz="2800" b="1" dirty="0" smtClean="0">
                  <a:solidFill>
                    <a:schemeClr val="tx1"/>
                  </a:solidFill>
                </a:rPr>
                <a:t>次のグループへ</a:t>
              </a:r>
              <a:endParaRPr kumimoji="1" lang="en-US" altLang="ja-JP" sz="2800" b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5" name="図 1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675039" y="4432538"/>
              <a:ext cx="1440159" cy="19692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右矢印 16"/>
            <p:cNvSpPr/>
            <p:nvPr/>
          </p:nvSpPr>
          <p:spPr>
            <a:xfrm>
              <a:off x="8038947" y="5796339"/>
              <a:ext cx="634372" cy="324841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6" name="右矢印 15"/>
          <p:cNvSpPr/>
          <p:nvPr/>
        </p:nvSpPr>
        <p:spPr>
          <a:xfrm>
            <a:off x="5736749" y="4005632"/>
            <a:ext cx="850395" cy="64968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pic>
        <p:nvPicPr>
          <p:cNvPr id="19" name="図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856" y="1887442"/>
            <a:ext cx="1125715" cy="11647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roup 19"/>
          <p:cNvGrpSpPr/>
          <p:nvPr/>
        </p:nvGrpSpPr>
        <p:grpSpPr>
          <a:xfrm>
            <a:off x="755576" y="4675646"/>
            <a:ext cx="2324993" cy="976611"/>
            <a:chOff x="1454919" y="3284984"/>
            <a:chExt cx="2324993" cy="976611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Rounded Rectangle 2"/>
          <p:cNvSpPr/>
          <p:nvPr/>
        </p:nvSpPr>
        <p:spPr>
          <a:xfrm>
            <a:off x="3779912" y="4005632"/>
            <a:ext cx="1656184" cy="95953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円/楕円 23"/>
          <p:cNvSpPr/>
          <p:nvPr/>
        </p:nvSpPr>
        <p:spPr>
          <a:xfrm>
            <a:off x="4911365" y="3075483"/>
            <a:ext cx="3384376" cy="374441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Ａチーム</a:t>
            </a:r>
            <a:endParaRPr kumimoji="1" lang="ja-JP" altLang="en-US" sz="4000" dirty="0"/>
          </a:p>
        </p:txBody>
      </p:sp>
      <p:sp>
        <p:nvSpPr>
          <p:cNvPr id="25" name="円/楕円 24"/>
          <p:cNvSpPr/>
          <p:nvPr/>
        </p:nvSpPr>
        <p:spPr>
          <a:xfrm>
            <a:off x="283627" y="3149294"/>
            <a:ext cx="3168353" cy="359679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4000" dirty="0" smtClean="0"/>
              <a:t>Ｂチーム</a:t>
            </a:r>
            <a:endParaRPr kumimoji="1" lang="ja-JP" altLang="en-US" sz="4000" dirty="0"/>
          </a:p>
        </p:txBody>
      </p:sp>
      <p:pic>
        <p:nvPicPr>
          <p:cNvPr id="7" name="図 6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80" y="1453248"/>
            <a:ext cx="2111494" cy="1799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453" y="1396659"/>
            <a:ext cx="1809621" cy="16399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正方形/長方形 3"/>
          <p:cNvSpPr/>
          <p:nvPr/>
        </p:nvSpPr>
        <p:spPr>
          <a:xfrm>
            <a:off x="3035336" y="1756884"/>
            <a:ext cx="2696401" cy="12852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ysClr val="windowText" lastClr="000000"/>
                </a:solidFill>
              </a:rPr>
              <a:t>　</a:t>
            </a:r>
            <a:r>
              <a:rPr lang="ja-JP" altLang="en-US" sz="2400" dirty="0" smtClean="0">
                <a:solidFill>
                  <a:sysClr val="windowText" lastClr="000000"/>
                </a:solidFill>
              </a:rPr>
              <a:t>　　　　</a:t>
            </a:r>
            <a:r>
              <a:rPr kumimoji="1" lang="ja-JP" altLang="en-US" sz="2400" dirty="0" smtClean="0">
                <a:solidFill>
                  <a:sysClr val="windowText" lastClr="000000"/>
                </a:solidFill>
              </a:rPr>
              <a:t>かい</a:t>
            </a:r>
            <a:r>
              <a:rPr kumimoji="1" lang="ja-JP" altLang="en-US" sz="2400" dirty="0" err="1" smtClean="0">
                <a:solidFill>
                  <a:sysClr val="windowText" lastClr="000000"/>
                </a:solidFill>
              </a:rPr>
              <a:t>め</a:t>
            </a:r>
            <a:endParaRPr kumimoji="1" lang="en-US" altLang="ja-JP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4400" dirty="0">
                <a:solidFill>
                  <a:sysClr val="windowText" lastClr="000000"/>
                </a:solidFill>
              </a:rPr>
              <a:t>４</a:t>
            </a:r>
            <a:r>
              <a:rPr lang="ja-JP" altLang="en-US" sz="4400" dirty="0" smtClean="0">
                <a:solidFill>
                  <a:sysClr val="windowText" lastClr="000000"/>
                </a:solidFill>
              </a:rPr>
              <a:t>回目</a:t>
            </a:r>
            <a:endParaRPr kumimoji="1" lang="ja-JP" altLang="en-US" sz="4400" dirty="0">
              <a:solidFill>
                <a:sysClr val="windowText" lastClr="000000"/>
              </a:solidFill>
            </a:endParaRPr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25438"/>
            <a:ext cx="8229600" cy="1224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ja-JP" altLang="en-US" sz="4300" dirty="0" smtClean="0"/>
              <a:t>　　　</a:t>
            </a:r>
            <a:r>
              <a:rPr kumimoji="1" lang="ja-JP" altLang="en-US" sz="2600" dirty="0" smtClean="0"/>
              <a:t>　　　</a:t>
            </a:r>
            <a:r>
              <a:rPr lang="ja-JP" altLang="en-US" sz="2600" dirty="0" smtClean="0"/>
              <a:t>いちど　　　　　　　　　　　　　　</a:t>
            </a:r>
            <a:r>
              <a:rPr kumimoji="1" lang="ja-JP" altLang="en-US" sz="2600" dirty="0" smtClean="0"/>
              <a:t>はっぴょう</a:t>
            </a:r>
            <a:endParaRPr kumimoji="1" lang="en-US" altLang="ja-JP" sz="2600" dirty="0" smtClean="0"/>
          </a:p>
          <a:p>
            <a:pPr marL="0" indent="0">
              <a:buNone/>
            </a:pPr>
            <a:r>
              <a:rPr kumimoji="1" lang="ja-JP" altLang="en-US" sz="4300" dirty="0" smtClean="0"/>
              <a:t>　</a:t>
            </a:r>
            <a:r>
              <a:rPr lang="ja-JP" altLang="en-US" sz="4300" dirty="0"/>
              <a:t>　</a:t>
            </a:r>
            <a:r>
              <a:rPr lang="ja-JP" altLang="en-US" sz="4300" dirty="0" smtClean="0"/>
              <a:t>もう一度、Ｂ</a:t>
            </a:r>
            <a:r>
              <a:rPr kumimoji="1" lang="ja-JP" altLang="en-US" sz="4300" dirty="0" smtClean="0"/>
              <a:t>チームが発表します。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23689" y="4553099"/>
            <a:ext cx="2324993" cy="976611"/>
            <a:chOff x="1454919" y="3284984"/>
            <a:chExt cx="2324993" cy="97661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5441056" y="4524077"/>
            <a:ext cx="2324993" cy="976611"/>
            <a:chOff x="1454919" y="3284984"/>
            <a:chExt cx="2324993" cy="97661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919" y="3314005"/>
              <a:ext cx="1139577" cy="918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327" y="3284984"/>
              <a:ext cx="1211585" cy="976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24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まだ</a:t>
            </a:r>
            <a:r>
              <a:rPr lang="ja-JP" altLang="en-US" dirty="0"/>
              <a:t>発表を聞いていない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グループのポスターを見ましょう。</a:t>
            </a:r>
            <a:r>
              <a:rPr lang="en-US" altLang="ja-JP" dirty="0"/>
              <a:t/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05" y="1590267"/>
            <a:ext cx="1980351" cy="2013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図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1595142"/>
            <a:ext cx="1980351" cy="2013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図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1595142"/>
            <a:ext cx="1980351" cy="2013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140968"/>
            <a:ext cx="1561133" cy="273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4104456" cy="72007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2800" dirty="0" smtClean="0"/>
              <a:t>グループで話しましょう②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07904" y="0"/>
            <a:ext cx="6400800" cy="1198984"/>
          </a:xfrm>
        </p:spPr>
        <p:txBody>
          <a:bodyPr/>
          <a:lstStyle/>
          <a:p>
            <a:pPr algn="l"/>
            <a:r>
              <a:rPr lang="ja-JP" altLang="en-US" dirty="0" smtClean="0"/>
              <a:t>　　　</a:t>
            </a:r>
            <a:r>
              <a:rPr lang="ja-JP" altLang="en-US" dirty="0"/>
              <a:t>　</a:t>
            </a:r>
            <a:r>
              <a:rPr lang="ja-JP" altLang="en-US" sz="2800" b="1" dirty="0" err="1" smtClean="0">
                <a:solidFill>
                  <a:schemeClr val="tx1"/>
                </a:solidFill>
              </a:rPr>
              <a:t>じぜんか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だい　</a:t>
            </a:r>
            <a:r>
              <a:rPr lang="ja-JP" altLang="en-US" b="1" dirty="0" smtClean="0">
                <a:solidFill>
                  <a:schemeClr val="tx1"/>
                </a:solidFill>
              </a:rPr>
              <a:t>　　　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r>
              <a:rPr lang="ja-JP" altLang="en-US" b="1" dirty="0" smtClean="0">
                <a:solidFill>
                  <a:schemeClr val="tx1"/>
                </a:solidFill>
              </a:rPr>
              <a:t>事前課題</a:t>
            </a:r>
            <a:r>
              <a:rPr lang="en-US" altLang="ja-JP" b="1" dirty="0" smtClean="0">
                <a:solidFill>
                  <a:schemeClr val="tx1"/>
                </a:solidFill>
              </a:rPr>
              <a:t>Ⅱ</a:t>
            </a:r>
            <a:r>
              <a:rPr lang="ja-JP" altLang="en-US" b="1" dirty="0" smtClean="0">
                <a:solidFill>
                  <a:schemeClr val="tx1"/>
                </a:solidFill>
              </a:rPr>
              <a:t>（</a:t>
            </a:r>
            <a:r>
              <a:rPr lang="en-US" altLang="ja-JP" b="1" dirty="0" smtClean="0">
                <a:solidFill>
                  <a:schemeClr val="tx1"/>
                </a:solidFill>
              </a:rPr>
              <a:t>Pre-</a:t>
            </a:r>
            <a:r>
              <a:rPr lang="en-US" altLang="ja-JP" b="1" dirty="0" err="1" smtClean="0">
                <a:solidFill>
                  <a:schemeClr val="tx1"/>
                </a:solidFill>
              </a:rPr>
              <a:t>TaskⅡ</a:t>
            </a:r>
            <a:r>
              <a:rPr lang="ja-JP" altLang="en-US" b="1" dirty="0" smtClean="0">
                <a:solidFill>
                  <a:schemeClr val="tx1"/>
                </a:solidFill>
              </a:rPr>
              <a:t>）</a:t>
            </a:r>
            <a:endParaRPr lang="ja-JP" altLang="en-US" b="1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85800" y="1772816"/>
            <a:ext cx="7772400" cy="1909747"/>
          </a:xfrm>
          <a:prstGeom prst="rect">
            <a:avLst/>
          </a:prstGeom>
          <a:solidFill>
            <a:srgbClr val="FF99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dirty="0" smtClean="0"/>
              <a:t>ふりかえり</a:t>
            </a:r>
            <a:endParaRPr lang="ja-JP" altLang="en-US" dirty="0"/>
          </a:p>
        </p:txBody>
      </p:sp>
      <p:sp>
        <p:nvSpPr>
          <p:cNvPr id="5" name="AutoShape 2" descr="data:image/jpeg;base64,/9j/4AAQSkZJRgABAQAAAQABAAD/2wCEAAkGBxQSEhUUExQWFhQXGBcaGBgYFxgVGhoaHBwXHBoYGhocHCggGRwlHRoaIjEhJSkrLi4uHR80ODMsNygtLiwBCgoKDg0OGxAQGy8mICQsLC8sLCwsLCwsLCwsLCwsLCwsLCwsLCwsLCwsLCwsLCwsLCwsLCwsLCwsLCwsLCwsLP/AABEIAOIA3wMBEQACEQEDEQH/xAAcAAABBAMBAAAAAAAAAAAAAAAABAUGBwECAwj/xABHEAABAwEFBAYFCQYFBAMAAAABAAIDEQQFEiExBkFRYQcTInGBkTJSobHRFCNCU2JygpLBFRYzotLiQ7LC4fAkNJOjCCVz/8QAGwEBAAMBAQEBAAAAAAAAAAAAAAEDBAIFBgf/xAA2EQACAQIEAwQIBgMBAQAAAAAAAQIDEQQSITEFQVETFGFxIjJSgZGhweEVM0Kx0fAGI2LxNP/aAAwDAQACEQMRAD8AvFACAEAIAQAgBACAEAIAQGr3ACpIA4nJARi+OkK77N6dpa41phirMQeeAGniozI6ysam9Lt3k5GYjj1RA3cTX2bu5RnRORjvdnSBd87g1tpY15NA2QGInuxgA+CKSZDi0SYFdHJlACAEAIAQAgBACAEAIAQAgBACAEAIAQAgBACAEAIDnabQ2NjnvcGsaC5znEAADMkk6BAedOkLbqS8ZerYSyyMcQ1lT85Q5SScdAQ3d3quUrl0Y2InadB3rhHTM2XTxRhHO1a+CIEn2U2ztN3UMbscWWKF5OA5/R+rOZzHiCpTaZDimeg9m79it1nZaIScL9x9Jrhk5ruYPxGStTuUtWHRSQCAEAIAQAgBACAEAIAQAgBACAEAIAQAgBACAEBXHTfehjskcDTTrn1dzZHRxH5izyKrqPQsprUo6awyQylkrCxzdQRTIio8wQq7prQttZhabO7q8dDgDsNd2IioB4VFacaHgUT1IaOl3WZ0mTGlxo51BrRoJcedACjdiUhLadfBSiGd7bEWVa4FpFKgihG/Q8qKESyyegq+ernfZnO7MzcTAT/iMrWg4lmvJg4KyD1sVzWly7lYVAgBACAEAIAQAgBACAEAIAQAgBACAEAIAQAgBAQ/au5RPbbNLJQsgY9zW01kc5tCTvDcFaccKy4mVrI04eN7sTX3s/Z7WB10eIjRwJa4cqjdyOSyRk47GpxT3G/Z7Z2KBkkQikfFMe0JurcKAEAYQK0PMVXUpt6kRiloZuzZCzWSUzwMfjAdRmOoz1w4tDuFTTNRKo5KzCgk7obb42GstrkLjHLZ5D2nFmEtfXWurQ7PPQ7811GrKKIdNM1272Ibam9bCQydoFa1pIGigaaei6lKOA5U0pNOrl0YnTvsQjovJ/aVjw+s6u7Lq31r4LWvWMsvVPSauKAQAgBACAEAIAQAgBACAEAIAQAgBACAEAIAQAgI7fU560jgB8VgxGsz0sNH/XcSwSVVFi6UbEbu3a2t4S2CVrjIHuMb2gYBH1bZAH5gg0qK0OozV0qP+tTRkVb/AGOD3H2/bRJHZ5nxAGRkb3MDtCQCRXMcOKqgk5JMtm2otobdkNqWXhC6RjHMwPwEOprQEEEbqEd3kT3VpOm7M5o1FUV0OUk2eSrRrUSObI7Ktstv+VOkxAulwsDaYTISGmtc6NJBy3rVTqpNXMlXDuzaZay2HnggBACAEAIAQAgBACAEAIAQAgBACAEAIAQAgBARjacFsgduc32jX2UWPER9K56mCeaDXQbbJNms7RpnHQVssUYkMwjYJXANMmEYyBoC6lSFy5O1jNlV7mIDLjkDwzq6jqyCS6lBUOBFBnXQnVHa2hZJRyq2/MILJHEzBGxrG5nCxoaKnfQCiNtvU4jFR2Q3zSGq7NcUa7F3gy2vd1Z/hPGMGlaVNHACtWuoaHkVdCk20Y62JhlaW5YK2nlggBAcrTaWRtLpHtY0auc4NA8TkgG+wbSWOcuENqgkLaVwSsdSumhQDoCgMoAQAgBACAEAIAQAgBACAEBpKSASBU8NFEm0tCYpN6iey24PNCKO4KmnXU3Z6MtqUXHVbHeOYEuA+jSvwVqmm2lyK3FpJvmIr9szXwuLssALq8KCp9i5qwzRLcPWdOd+RFbG5rg1zDVrgC0jQg6Feez1nK6uLLax7oniN2F5a4NdrR1MjnzXKavqVQcVJOWxWtkvO8JJupEkvWVoWkDs8S7LIDWvktbjTSvY9eVLDxjnaVizo2UaBUuIAGI6mm896xnjt63Ixtle7LLA9xI6xwIjbvLjlXuGp7lbCOZnU6uSIm6DbplaZrQ5pbE5jWMJyxkEkkcQNK6Zngt1Nczyqj5FtqwrBAIr3tQjikOKjsDyONaGhXEpxjudRhKWx5EvK0OkoZHOe40Jc9xeTuFSTU710DlZIwSSRp+qAerp2rtdhkBs0zmAAVYTijIrWhYcvEUIqaEIC9ej7pOgvHDFIBDavUzLH03xuPngOeuoFVJyT5ACAEAIAQAgBAaTShjS5xDWtBJJNAAMySdwQFH7d9NLyXRXcA1oNPlDhiLucbCKAfadWvAaoRcidj6UbwZZnRNlPWPeXPnd25Mw1oa0O7LAA3UDupqgubXB0rW6xRmNgjlxOL3STmaWRxOXpGWgAAAoBurvQFjbIdNlnncI7ZH8mcaASAl8ROWuVY+81A3kISWNeFlxDGzPuzqOIWWvRv6SNNCrb0WNn7ajsorK6jXECupryAzKqoVMrszTLCzr6QWqH0OZNHkWvje0ioNQ4EUOYW7c8+UZQdpKzKOsrrRd1smhZiFnY92FkvaxMqcDmnKhIzqPGpWSrFbHrYDDzra39H6+BMrm2l69xaYiHAVo04q7uA5LJUvHlc11sH2avm0+A5i1ZkiM1prTOg4mmgKp7V9GUdl/0Mu0N/yRBrWANc7FmRUgCmY3aneNysotzvdGnD4SM75mV1deyNsvOeQNe0uZQySyudo6uGlASa0OWgpuXpQV1oeNiISozcZ7noDZu7DZbLDA55kMbA3GRStOA3AaAcAFclZWMjd3cclJAjt1tDMh6XuWetWUNFuX0qLlq9iOX1IeomdWrurkOdNcJprksSd5XZratGyPL9oPa8gvUPPFVlbRvegEdoNXFALLEC0AjI1BBGRBByIO4giqA9CdE23DrfG+Cc1tMIBLqU6xhoA80yDq5GnIilaCSGWChAIAQAgBACAoLpw29MsjrBZ3/MsyncPpyA/w6+q0gVpqctyAqiYZKTlGkBUEsdbhuZ1rtUMAqOscMR3hnpOcMvVqR4LmpLLFs6pxzSsWPsH0bmK0Wh1sja+JuKOIPDXCSp/i0zp2QKcyeCy1a90spqpUbN5i3dl4WWePqGk4Gn5tpNcIP0ATnhG4HQZaALujXzejI4q0cusSLdJ1zkObaG1LD2XDUNO4jgDv504pVglqj2eD4lNOk9914/8An7Eb2e2hmsZrGasJq6M+ieY9V1N45Vqq4Tcdj0MVg6eIXpb8nz+6Gu+7c6eUyP1e+p7hoO4AAJe7bOo0lThGnHYV3PeT7NM2WPVuoOhB1ae9RGTi7o7r0I1qbhLmWVFt9ZC0El7TwwE08RktPbRPnJcJxCdlZ+8r/au+vlk5kALWABrAdaCpqaZVJJ9nBZ5yzO572Cw3d6WR77sX7A7R/J3vjpiY86VpR41I7x7grKMrOxl4jhVXjnW8dC0LtvBszS5oIoaEHitJ87VpOm7MUTyYWk8AuZyyxbOIxzNIit5wOlje0SPjc7/EZTEM6mlQRy8V5il6V3qeg43VloN10XRJAZWmd80LgMAmJfIw0o4GQntMORpqM11OalZ2s/AiEHG+t0VHthsJ8hsUMpdindLhlLTWMBwcWhoIByw6nWp5LXTrZ5tcjNOlkimRjQK8pG0ZnmUA5tFBRASroUtLhfEQGj2TNd93CXe9rVIZ6WQ5BACAEAIBm2yvY2Sw2m0D0o4nltcxjpRleWIhAeP5HlxLnGriSSeJOZPmhB2l0UkD3FsdaflNns+Eh1ojjkBoeyx4q4urvZnUcRzCq7WNm+hb2Tul1PQNguGzwvbJHE1sjYmxY6drA2gAJ3+iM9cl57nJqzZvUIrZC+WQNBc4gNAqSTQAcSdwXG51sN1z3/Z7Vi+TzNkwEYsNcq1pqORz5LudOUN1YiM4z2JSI22mF0cgq1wwuHHnyO/vW6lLtIamRuVCopQ80Vre+w9pid823rmbnNoHeLSa17qqqVKS2PoaHFKFRek8r8f5I/abte1oe9lADlXWpru+K5cZJXZtVSnOSSd2cAuS0wUBgcEJNLvkLTjGuIn2/wCym9mUwjmg787lvbGzVLxuIa73/FbUfNY+Nkn5jpeVqObMNOfELJiKr9WxTQpr1rjFe1jM0MkTZHRl7S3G30m13jPVZoyyu5okrqxzsMJhhjjL3SFjGtL3ek6gpU80bu7ncI6WGLbO6n2yzGJhAfjY4FxIAoczl9kn/maspSUZXZNalnhZFb7WbEy2Sz9aJBK0UD6NLS2pAB1NRzyWqFZSdjFUw8oK5C7K2ru5XGcXSOoCeSAk/QiP/t4cq0ZNurTsHPlw8VIZ6ZQ5BACAEAICAdOUhF0ygfSkhB7usafeAgZ5keMyhBJthrlNstkUX0Aesk+4yhPmaN/Eq6s8sGzulDNOx6Ht9sZDG+WQ4WMa5znUrRozOmZ00XmxTbsj0m0ldjbcd8TWg1fZJIYnNxMe98ZJBpQGMHEwkGuelF3OEY7SuziEpS3VkOdtskczCyVjXsJBLXCoNCCMuRAK4UmndHbimrM5R2uIufHG9hdHhD2NIqwGuEED0eSmz3Yi03ZGjr5fZwSwNNdcVctdKEI68qSvEzcRbhCMl1scf3vn4R/ld/Uue/1fD++88jvEiP2w9a3C7StcuS5ljKklZ2NtPjGIg7pL4fcRfsxn2vNV94mXfj+L/wCfh9zU3Wz7Xn/sneJk/j+K6R+D/k42q7mMYXVdUDLMa+S7hXlKSRswXGcTiK8aTjHV66Pbd8+g12KCpawd3x/VaZysmz38TVWGoSqeyvny+ZOrjvh1nya0Oo0N7R4U4KtY+SVrHxVfiUq28VvfQdjtWZOy+NoBOoJy56ZqJY1zWVoro4q01fYXFQe2Ira6i6RbTQg64rqxflGfbOdv7PtWMgAxOArvcR2QOeKlF1TTzqxRiUlTdykLCzInwXoHjnS0nslAWV/8e7lc+0zWsj5uNhiaeMjy1xp3NGf3wpIZfSEAgBACAEAwbeXIbbYLRA2mNzKx19dvaZ3VIArzQHke0MIdQgg6EEUIIyII3EIQTnodtmC3gH/Eikb4jC/PlRh9ioxKvA0YX8yxeYeHZEAg7jnVeeeg4jPtBeNqhks4s9nE0b34ZXVp1Yq0A03ChJqcsuashGLTzOxTOUk1lVxzvG29S0OwPf2mijGlzszrQbguIq7sX04Z3a6XmcLPcsMUks0cYbJMayOqSXeZy40FF05yaSfIqhCMZNrmN15jLPiqq/qlPFGuwS8V9RuWQ+fMICd7G2EMhx07Umf4Rp8fFexgqeWnm5s2UI2jfqPxoM1rehfYYb3cyZuAsBZvqNfgsNatm0ib8PB0nnT1EezGykcMr5hmHDCxrsw0V7XfoAK6Z61V1CN1dluOx0qsFSfv8ehH7+iDLRK0CgxVAApqAf1XlYiOWrJI+bqK0mIAqTgXGB1oEbmSmO0Q4sJIxNc11Khzd+n6rZQqq2Vn0PDcbFwdOor/AL+aFVgsckYd1sple51SaUaN1GjcFa2nsj0pTjK2VWSEW0/Ysloc00IifTyK6p6yRVVm1TduhQ95W+SQ0fJI9rdA57nAHiATkcyt6SWx5DlJ7s6wNo0KTkd9ndl57xmbDCCBXtykHBG0aknQnMUbqe6pAHpnZ25IrFZ47PCKMYKVOrjve7i4nMqTkckAIAQAgBACAonph6N5TafldkYXsmcOtaNWSONOs+47Ik7jU6HKG7K7JjFt2Qk2c6OZrLaIZzPG7q3Vc0Nc3UEGhzrrwHgss66lFqxvp4RwkpXLHEtFmsbsors09Vy0VThYYdotrmWdxjY3rJB6VSWtbw3ZnkPNWQouWrNNDCOoszdkOWzl5utNnEr2hpJcABWlASN/d7FzOKjKxTXpKnPKmN18TVfhGjfeslWV3Y8DiFfPNQWy/cQVVR55sUBadjiwRsaMsLWjyAC+ihHLFI9KKsrHZdEiKWxY5C4+jllxWeVHNPM9i+NbLCy3FgFMgtCVii9yvNqnVtUn4f8AK1eJi3/ufu/Yw1vXY0BZio3GWehQlNp3RzvHad0IoQHvIy3U5u+G9bsNCdTfY+h4W69fWXqrn/BGbwv+eZjo3vGBwIcA0CoPPX2r0Y0oRd0e28NTas0RmW44TnRw7nH9aqwzy4bQe117/wCSXbBdHUduLny2ghkbqOjY2jzWhaS81ABzGQJy1CHkYrDSoStunsy7bnumGyxCKCNsbBuaNTvJOrieJzUmQWoAQAgBACAEAIDlaocbHNrSoouZxzRaO6csslIh1ssj2HCWmvIE17uKwOEk7NHsU6kJK6Y32h4ZJ1TiA8AHDUVFdK8+WuYVrw9VRz5dCuOPw0qjpKazLkK7KFnZfM435s1Dau06rZKUD28tKjR3/M1NOclotSKWKlR8vE52q1NscUVnjBqQQHcKau7yT7VfPB1nSnWelvieHxDi8VUUY6uV9eS/kaarxzyzaqAwgHxu1Vo4t/KFr77V/qLu3mbHau0U+h+X/dT36r4Dt5mDtZaPsD8P+6d+q+A7eYnm2gtDtZSO4Nb7gq3iqr/UcurN8xse8uJc4kk5knMk81Q227srvc1UAQXteIiFBnIdBwHE8vetOGw7qu72PS4fw+WJlmlpFbvr4L+6ETtExJLnZuJ8yV7MYqKsj66MY0oKMVotEgKksNUA9bK3w+x2lkoxYNJGivaYcjlvI9IcxzKkz4mgq1Nx58vMviC0NeAWuBBAIodxzBQ+YlFx0aOqHIIAQAgBACAEAz3jfnVSFmCtAM8VNfBeJjeMrC1nScL6Ln9jdQwXawzXt7hBbNrgxjndVoD9Lfu3cVzg+Nd6rwoxp6ydt/nt5nGLwqw9CVWUvVV9vluVJeFpcccjnVeakuO861X3rtCOh+dJurUvLVt6kmuLadkcOGTNzR2aUqQdx4U48FmqUISldW+R6uHx1WFNxlm0231E0m1E5fiBAb6lAR56+1XKhBKxjlxCq5X+QmvW+nz4MTWtLK0IrnWnHuUqjGzi9mV1sVKq4trVC+KYEA11G9fCVMNUhUlTs3Z20PehVjKKlfc265taYhU5Ur7FKwldrNklbyY7anfLmV/Me/2G7LMDLtVrrnkOWi57Jnq/h0tNeWvmILbYzEaVr5AnnSpNOarlHKZa9B0nZv8AvlcTFclABAKbDd8kzi2NtSBU5gUGm9WU6UqjtFHUYOWwrOztp+qP5m/FWd1rez+x12M+hwvC6bRDG+QwuIa0nIg+4kqY4SpdZlZddC6hhZVKkYPRN7lczylxLnGrjqvZjFRVkfb06cacVCCskcHirxyBP6LoPWSRu94AqSAOJUHTaSuxz2QlZK97mkODBTlU008EKY1oVF6DvqSuvJCbGW5GoJB8j5hCHroyebHve6z1e4uq51Kkk0FBTPmCpPCx6iqtorkPiGIEAIAQAgBAQPbq84rM90kzsLaNpqSTTRoGZOS+P4thalfHZKau7L++B7OEqRhQvLqyor222mtJc2MCKLLLV519J2g7h5letw/hcMHJVL3mr68lfovr+xlxNVYiLpyXo9PLqRKaVzjVxLj9ok+9evKTk7ydzLCEaatBJeSsLoB2R3BV2L02J7Nansd2XuGe4mmvDRXRqzh6raMtTD0quk4p+4kVivw1pIMvWG7vG/wW2jxFp2qfE8bF8Bi05UHr0f0f8j83NeumfLtNOzFFgs0kjwImF7hmABXTP9FxUlFR9J6FtCFSU1kV2i24LBI4AluGtNTovj+7TvY/SO8Rtc0tmzIlNXSEHgAKfErp4JS3ZgxC7aVxhv8AuMWZrXB5diNKUpurXVZMRhlSSd7mOpSyLcY6rIUkx2Ei7Er+Lg3yFf8AUvT4fHST/v8AdTVh1o2SleiaRqva0Z4BuzPwWLE1NcqNeHhpmZBNpdkGzVkhwsl3jRr+Zpo7nTPfxXNKu46S2PUo4lx0lsVHe149TJJHQGRpwnMENI1BIOZrwW5aq5xieIRpt9nq/kiL2u1vkNXuJ9w7hopPHq16lV3m7nSw22RlQyR7QdzXub7ihyqs4qyk0vMfdmtpPkshfKHyB1G1xuJaN5DTk46cKU5oaMLiuzk3O7v47FoXdeEdoYJInhzTv4HeCNQeRUHvU6kakc0di1LhhwWeIfYB8TmfaVJ89ipZq0n4i9CgEAIAQAgME0QHmbpR2mFvtpdHXqIxgj+1QmsmXrHT7Ibpoqcsczklq+fkaNVFRZGrENfBGdREpXRyOlnbXCBqaDzXDLEdbnuKS0SWhrWnFDG6TCAS4lr2Atw6k0LstajwSU0kjlRuyybP0fCRljc8hmCMdeynacSceGvHtFpWZ1rXL8mxYl3XfZy6joYiSagljSajdmFow2KqL0HJ+GpixGBot9pkV+eiH+GFrBRrQ0cAAPctLbe5TGKjsjooOgQES29flCObz/l+K83iD9VeZmxPIiNF5plLB2Qiw2Vv2i4+0j3AL2sErUl7zdQXoD0tRaM9usbg4kAuBO7MrBWoyUrrU20qsWrPQgHSptM+wWYNj7M81WsJ1a0elJTfTIDma7qJSoty9JaE1ayS9FlAWcLeeezm/UoSbw6oGbzaKSEOmyV+uskwJPzTzSQainrU4jXuqFBrwmIdKa6Pc9cXfI10UbmOa5hY0tc0gtcCBQgjUEIUSd5NihDkEAIAQAgIL0xXw6CwYGGjrQ/qid4ZRzn+YGH8S5m9Cymrs8724ZjuXCLZG9iGR71DJiJX6nvXRySC4IsVps7eMsQ/nb+irlsy1bl33XcMNnmnmjbR07gX6UFK+jwBJJPMrE5tpJ8i9RSdxXO17nBoJa0CpLaVJrk0VGQ1J8FyDrZLYx3ajcHBriCWkGjmmjm5bwciFKbi0xZSTQ7/ALwWb61vkfgt/eqXtHj9rDqZF/Wf65nmneaXtIdrDqbNvuzn/GZ+YD3qe8UvaRPaQ6kU2ytzJJWBjg4NacwaipOY8gF52NqRnNKL2M1eSbViP0WIoHmwbSzRMawYC1ulWkmnCoIWqni6kIqKtoWxrSirCtm2E29kfk4f6lYsfU5pHXeJHZu2jhm6JtBqQ4jv3FdriD9n5nSxD6HnvpC2mN5Wx1ooWsoGRtJrhY3TzJc7xXp68zSiP2fegZpKM0CCLVAzs/QqSBMoJPQvQFtB1lkkssjs7O4Flcvm5KkDnR4f4EDcockt2TFN7ItZSAQAgBACAq/p4sxMFmk3Nlc0573NqMt/oFcTLaW7KPto0K5RbI6WMdnxUMR2FFw3DNbZjHCB2c3ucaNaK6nU14DeolNRV2IwcnZEzuDZS0We3QukZWNricbSC3JriCd4zpqFVKonF2NEaUlJXLUimrqsti6UTW8xIYZBCQJSx/Vk6B9DhJ5VokbXV9iqV7O2407D3XPZrLgtLg6V0kj3UoQMbi4ioAqSau/FTcrK0oyleOxxRjKMbS3E17sY15DK/a4V5LBUST0PGxcacaloe8RLgym1UBjGgCqAEABAYtLKscNSWuHsPBdR3RK3KEf6I8F9Gz0Qg3qAwnGaBGsWoQChSQJHKCSzug5//VzDjBWlOD27/H2rNivVXmaML6zL/uhxLDXccvYpwzeQnEJZhctBnBACAEAy7Y3H8usctnqA5wBYTWge0hzSaZ0qKHkSoaujqMrO55gvizPjc6ORpa9ji1zTqCK1CqRoeqNLJ6PiUZMdiadE9sYye0sJAdII8P2sJfiA59oKmsm0i7DtZmiy3zLPY3KJ0jlqUZDQ5R6LgzM2QgiFqkxPc4bySO5Y5O7ufOVZZ5uXVnEqCsEBiiAzRAYQGSgJJckTRE00BLq1PiRRaaSSjc9vA04qkpLdnmy9rH1UssRBHVyPZQ1GTXEDXkAvai7pMzSVpNCGDepDNpxkhCOceoQkUqSBNJqVBJbfQBdpkmtT9MEcTa09dzif8gVVam5pJFtGag22X1BCGNAC7hBQVkczk5O7Oi6OQQAgBACApfp+uRrTDa20BkPVSDeSASx3PshwJ5NXElzLYPSxVVk9HxXDLY7HCI1eDzqp5ELcn/RzGXzyvJJIjAqST6RH9PsVFXY24b1myx7PHms7NUmMF/39bIrT1MYbQ06vsVLgQN5OdDUK2FODjdl9HD0Z088vfqPpnljszRM4GZwNaUFK93Ab+Ky1pJeqeNxGvCEWqfPRfVjIAsh88ZqgBAAQGCc9UBkBAYQDldl5dWMLgS3lqCrITy6M24XF9l6MtirOlS7mi1fKIwermAxZaSgUP5mgHvxL1sJWU45ehbOtCpK8SCMFHLUDq8ZKSBO05hQSKVJAnl1KglHpToMuB1mu4SvFH2lwlHKPCBH5irvxISWKgBACAEAIAQFI9P75OvgBPzXVEsb9vH2z30wKuW5dT9VlXWLQ965ZZE4QekO9Szlblq9Gz44oHucaOe/Ug0wtFAMuZcqalOUtUenhqE3DMluTiK0R5HG2neD7ljlJLRlVWvTptxk0n05mLTfDW+h2jx0A/UqqVVLY86tj4LSGv7DLPMXmpNSqG29WeVOpKcs0nqcaqDgxVAbUQGaIDQ8UANQGUBkBAJ7xsDJ43RyCrHeY4EHcRqu6c3CWaJMW07oqq/tkbRZ3Yg0yx7nsFTT7TRmD5jmvYpYunU8GbIVYyGRaiw4OjNRlqaDmf+FQMy+A6xXTIa5UpTU666Ef8zXOdGSWNoxtre/Qk+x1zWJlpY+3B74xhNAR1eIb5G0q9h4A+BGS57TXUopcRTlaS06/yemonAtBaQWkChGlN1KblYeobIAQAgBACAEAybW7LwXjAYZwcs2Pb6THcWn3g5FQ1clNo8zWiwGzzzQOIcYnuYSNDhJGIcjqq2aUrbiCyMLpGgakgDvKCMXKSSLPsFm6qJrPVGdOOpPmrErI+po0+zgodBysbqii8rHwtNS6ny/H6GWtGov1L5r7WFAJWE8E7R2V7xVjHuHENJ9wXShJ7JkqLeyN/wBlzfUyn8Dvguuxqey/gyckuhkXbP8AUyfkd8E7Gp7L+DGSXQ3jumc6RSeLCPepVCo/0v4E9nLobfse0U/hP/KVPd6vssdnPoN9FScAgH+wbMSSsbIHsAcK0NdPJbKeDnOKldal0aLkrnZ2yE250fm4f6V08BU6onu8jhJsraBuae53xAXDwVVdPiR2ExJJcNpbrE7wo73FVvDVV+k5dKa5ES2quptcDoGdY7NxexocBrqRWpXVKq6UrTbXhqUVZVYrLDQj8VwUywsArXjnx05BXS4hDxMzhWk7yl4e4VMukb3HwCqlj+kSFhlzYrFiibmQPErO8TWns/gWKjTiWL0Z32xzXWXEKs7TAD9HIEDuOfivTwEqmVxnfwuehhKsX6CZO1vNgIAQAgAlAcBbY606xlT9ofFTlZNmcb1twigklBHZaSO/RvtoFBbh6Xa1Yw6v/wBPNl3XLJNNK94c1jnudid6Tqkka58M1Xluz1KeCnUqNyVo3Y5XBs0IHdZKQ6QVwgei3nzPuXSVjZhMB2Tzz1f7EkXR6JtZnUcsmNjek30PJ43Tz4Rv2Wn87fUXLxj4ssTZWOllj54j5uP6L28IrUUbqK9BDpjFab9Vour2LrO1zZSQCA1k0PcVD2DKma7IL5tHmApBZWzv/bRfdC93DflR8jfS9RDirywEAmvG2NhifK7JrGlx8AobsczkoxcnyPP1vv8AmmkdI/DicanL2DPQDLwXnSwsJycpXuz56WKnJ3YnN4yet7AiwdHp82VvET6nLrnv3uPdX9F32VKHJIjPUl1Okd3vdup3riWLpR2d/I6VCb3JDshCLPa4Ja1IeGmmQo/sn2Or4KiOObqJW0ubMPSVOalcvJeye0CAEAIBNeQrDIBrgfy3FTHdErcp5eiazIQJtbGpaqqkE4vQ1YavONWN5O1+prVYj6I0fL2mimtfYhy5WaXU6gkHuXMoqSafM5qU41IOEtmrC/GOI814XY1L2UX8D4LuWIzOKg3bwZOLgv2ARRRY6yYfRAdzNK0p7V69J9nRWbkelDAYiNO8o2Owtbg4uBzKydrJSbXM0dlFpLoKbtDnOxEkgV1O9XUFKUszKa7jGOVDqtpkNX6HuUPYFTBq+cR5hsgLKuD/ALaH7jfcvew/5UfI9Cn6iF6uOwQEN6TrZSzCAOoZT2qa4G0J8zQd1VjxmJ7JJWu2ZMW7wy9SqJrqaGOqScjy3Lz+/Tb0SPMhhopq4qs1iYGjsjQa57uaz1MTUk9ZfQs7KCexILiszHB1QDQgaVpkvHx9WcWrNo+g4Ph6VSMnOKevNDoLKz1G/lC8/tqntP4nud2o+wvgjdsDQQQ0AjMGgGadtUX6n8R3ajvkXwQ8XPbn9cwOe4gmlCSRmCF6vC8bWeKhGc203s23uinFUYdlJpImC+3PDBACA1eKgjWoQFMUovSNgUQBhQHKi817n1UHeKfgJ7W7CWvpk0kHuOVUOKmjUugqqhYZJQCy55CJmHta/RGIkcKbxxXFSOaLRTiI3pv6llWW7ic35DhvWWnh29ZHzVSulpEc2MAFAKBbEklZGRtt3ZspIOFvkwxPdwY4+QK4qO0G/AiTsmVa0L5480KICe3PfUAhiaZWhzWNBBqKEAVGa9mhiKSpxTlyNsKkcqVxzjvCJ2krD+JvxV6qwezXxLFOL5nQWhnrN8wusy6k3RSfSNfLpbdIGP7EYawYTkaCrv5i4eCzVacJyzNXPCxlduq1F6Iik9qfhd23aHeVyqFNfpXwM0ak21qYEpIGZOQ3ldqEVsjiUpN6smWwv8OT749y+Y4/+ZDy+p9f/jf5M/P6EmXgH0ZlQBXdI+ej+8Fu4b/9dPzRTifypeROV+hnzoIAQAgKetsWGSRnqvcPIkL0Yu6TNa2OAUkgGoDm8Lz5r0mfTYd3pRfgjAHFclr1MWWzUqGk03VOQ5BVVa0aavIyYjE0sJDNNuzenMVNsvE/qsk8fH9KPJq/5BBflwb89P5FEMYGiwVK86nrM8HE42viH/slp02XwOwmI0c7zKrzPqZbm4tcg0e8fid8VOeXV/EZn1MPtLzq95/ET+qZ5dX8RmfU4vkJ1JPeaqG29yLgoBnCgNSEAEIDIaEBGLXcZL3Gp7TiRQV1NdVp744pJRMjw1222J5rkGEjtV55DxyUd+nfYmOHinc7su2PgfElVPGVXzJ7CHQkmzMYaHgCmYPv+C8Tik5TcXJ9T6TgKUYzivD6jzVeWfQGaqAKbqd89H99vvW7hzy4qm/FFOIX+qXkTtfoZ86CAEAICGXtsdJJM+Rj2AOcXUOLfrnQ76rTCskkmXRqJKwiOxFo9eL8zv6F128Se1RodibR60X5nf0p28Se1Rq7Ya0+vF+Z39CzTd5Nnr0eKUYU1Fp6Lw/kwdhbQfpRfmd/QuS38XodH8F/Iqs2xMzQe3HXvd76LJiqEqtrPY8fiuJWLyqGiV9/E6jY6b14/wCb4LJ3CfVHj93l1NxsdJ9Yzycp/D59UT3d9TV+x0u6SPxxD9CjwE+qHd5dTT9z5/Wi83f0rnuFTqv77iO7yNxsfNvfGPzH9FKwE+qJ7vLqY/c2X14/5vgncJ9UR3eXUz+5sv1jP5vgp7hPqie7y6m7djH/AFrfyk/qp/D5e0O7vqbfua/61v5D8U/D5e18ie7vqbDYw75h4M/uUrh79r5fcd28TP7ln67/ANf9yn8P/wCvl9x3bxD9yzT+Nn/+f9yj8P8A+vl9x3bxE9s2DdIwt+UYa0zEfd9tdRwFndu/u+5zLCtqylYbn9FzjX/rXf8Aj7/t9yvWEguS+BS8BJ/rf994tuTo/dZy4/KesxUGbCKAafTOeqw4/hXeYxSaVr8vuelw1dzlJt5r/Qd27L8Zf5f7l56/xvrU+X3PUfEukfn9jP7rCv8AF/l/uXS/xtX/ADNPL7j8S/5+f2FFi2ebG9r8ZNDWlAtWG4HChVVTM3blYqq4+VSDjbcel7hgBACAEAIAQAgBACAEAIAQAgBACAEAIAQAgBACAEAIAQAgBACAEAIAQ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406" y="414908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9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1872" y="485800"/>
            <a:ext cx="8229600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kumimoji="1" lang="ja-JP" altLang="en-US" sz="3100" dirty="0" smtClean="0"/>
              <a:t>　　　　　　　　　　　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9726" y="2096155"/>
            <a:ext cx="8229600" cy="4637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①</a:t>
            </a:r>
            <a:r>
              <a:rPr lang="ja-JP" altLang="en-US" b="1" dirty="0" smtClean="0">
                <a:solidFill>
                  <a:srgbClr val="FF0000"/>
                </a:solidFill>
              </a:rPr>
              <a:t>自分のこと</a:t>
            </a:r>
            <a:r>
              <a:rPr lang="ja-JP" altLang="en-US" dirty="0" smtClean="0"/>
              <a:t>について</a:t>
            </a:r>
            <a:r>
              <a:rPr kumimoji="1" lang="ja-JP" altLang="en-US" dirty="0" smtClean="0"/>
              <a:t>評価シートを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kumimoji="1" lang="ja-JP" altLang="en-US" dirty="0" smtClean="0"/>
              <a:t>チェック</a:t>
            </a:r>
            <a:r>
              <a:rPr lang="ja-JP" altLang="en-US" dirty="0" smtClean="0"/>
              <a:t>しましょう。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②</a:t>
            </a:r>
            <a:r>
              <a:rPr lang="ja-JP" altLang="en-US" dirty="0" smtClean="0"/>
              <a:t>　グループで</a:t>
            </a:r>
            <a:r>
              <a:rPr kumimoji="1" lang="ja-JP" altLang="en-US" dirty="0" smtClean="0">
                <a:solidFill>
                  <a:srgbClr val="0070C0"/>
                </a:solidFill>
              </a:rPr>
              <a:t>自分のグループ</a:t>
            </a:r>
            <a:r>
              <a:rPr kumimoji="1" lang="ja-JP" altLang="en-US" dirty="0" smtClean="0"/>
              <a:t>や、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ja-JP" altLang="en-US" dirty="0" smtClean="0">
                <a:solidFill>
                  <a:srgbClr val="0070C0"/>
                </a:solidFill>
              </a:rPr>
              <a:t>ほかのグループ</a:t>
            </a:r>
            <a:r>
              <a:rPr kumimoji="1" lang="ja-JP" altLang="en-US" dirty="0" smtClean="0"/>
              <a:t>のよかったところ、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よくなかったところを話しましょう。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③「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次にがんばること</a:t>
            </a:r>
            <a:r>
              <a:rPr kumimoji="1" lang="ja-JP" altLang="en-US" dirty="0" smtClean="0"/>
              <a:t>」を書きましょう！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7223" y="180113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じぶん　　　　　　　　　　　　　　　　　　ひょうか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900" y="404664"/>
            <a:ext cx="229954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840560" y="770510"/>
            <a:ext cx="137951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2000" dirty="0" smtClean="0">
                <a:latin typeface="FCウェブチャビー" panose="040B0A09000000000000" pitchFamily="49" charset="-128"/>
                <a:ea typeface="FCウェブチャビー" panose="040B0A09000000000000" pitchFamily="49" charset="-128"/>
              </a:rPr>
              <a:t>チェック</a:t>
            </a:r>
            <a:endParaRPr kumimoji="1" lang="en-US" altLang="ja-JP" sz="2000" dirty="0" smtClean="0">
              <a:latin typeface="FCウェブチャビー" panose="040B0A09000000000000" pitchFamily="49" charset="-128"/>
              <a:ea typeface="FCウェブチャビー" panose="040B0A09000000000000" pitchFamily="49" charset="-128"/>
            </a:endParaRPr>
          </a:p>
          <a:p>
            <a:endParaRPr kumimoji="1" lang="ja-JP" altLang="en-US" sz="12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096" y="1850630"/>
            <a:ext cx="229954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163756" y="2216476"/>
            <a:ext cx="137951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kumimoji="1" lang="ja-JP" altLang="en-US" sz="2000" dirty="0" smtClean="0">
                <a:latin typeface="FCウェブチャビー" panose="040B0A09000000000000" pitchFamily="49" charset="-128"/>
                <a:ea typeface="FCウェブチャビー" panose="040B0A09000000000000" pitchFamily="49" charset="-128"/>
              </a:rPr>
              <a:t>チェック</a:t>
            </a:r>
            <a:endParaRPr kumimoji="1" lang="en-US" altLang="ja-JP" sz="2000" dirty="0" smtClean="0">
              <a:latin typeface="FCウェブチャビー" panose="040B0A09000000000000" pitchFamily="49" charset="-128"/>
              <a:ea typeface="FCウェブチャビー" panose="040B0A09000000000000" pitchFamily="49" charset="-128"/>
            </a:endParaRPr>
          </a:p>
          <a:p>
            <a:endParaRPr kumimoji="1" lang="ja-JP" altLang="en-US" sz="12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39" y="3356992"/>
            <a:ext cx="1530888" cy="166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110" y="5373216"/>
            <a:ext cx="1159025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896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kumimoji="1" lang="ja-JP" altLang="en-US" sz="3100" dirty="0" smtClean="0"/>
              <a:t>　　　　　　　　　　はっぴょう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　　　　　発表のポイント</a:t>
            </a:r>
            <a:endParaRPr kumimoji="1" lang="ja-JP" altLang="en-US" dirty="0"/>
          </a:p>
        </p:txBody>
      </p:sp>
      <p:pic>
        <p:nvPicPr>
          <p:cNvPr id="4" name="コンテンツ プレースホルダー 3" descr="Image result for 発表　イラスト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16832"/>
            <a:ext cx="3274665" cy="28982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四角形吹き出し 4"/>
          <p:cNvSpPr/>
          <p:nvPr/>
        </p:nvSpPr>
        <p:spPr>
          <a:xfrm>
            <a:off x="971600" y="5245876"/>
            <a:ext cx="7302136" cy="1008112"/>
          </a:xfrm>
          <a:prstGeom prst="wedgeRectCallout">
            <a:avLst>
              <a:gd name="adj1" fmla="val 60600"/>
              <a:gd name="adj2" fmla="val -4726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何</a:t>
            </a:r>
            <a:r>
              <a:rPr lang="ja-JP" altLang="en-US" sz="3200" dirty="0" smtClean="0"/>
              <a:t>を、どんなじゅんばん</a:t>
            </a:r>
            <a:r>
              <a:rPr lang="ja-JP" altLang="en-US" sz="3200" dirty="0" err="1" smtClean="0"/>
              <a:t>で</a:t>
            </a:r>
            <a:r>
              <a:rPr lang="ja-JP" altLang="en-US" sz="3200" dirty="0" smtClean="0"/>
              <a:t>言いますか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4057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187624" y="236233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もくてき</a:t>
            </a:r>
            <a:endParaRPr kumimoji="1" lang="ja-JP" altLang="en-US" sz="2400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どうやって発表しますか。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57192"/>
          </a:xfrm>
        </p:spPr>
        <p:txBody>
          <a:bodyPr>
            <a:normAutofit/>
          </a:bodyPr>
          <a:lstStyle/>
          <a:p>
            <a:r>
              <a:rPr lang="ja-JP" altLang="en-US" sz="6000" dirty="0" smtClean="0"/>
              <a:t>あいさつ</a:t>
            </a:r>
            <a:endParaRPr lang="en-US" altLang="ja-JP" sz="6000" dirty="0" smtClean="0"/>
          </a:p>
          <a:p>
            <a:r>
              <a:rPr lang="ja-JP" altLang="en-US" sz="6000" dirty="0"/>
              <a:t>目</a:t>
            </a:r>
            <a:r>
              <a:rPr lang="ja-JP" altLang="en-US" sz="6000" dirty="0" smtClean="0"/>
              <a:t>的（テーマ）</a:t>
            </a:r>
            <a:endParaRPr lang="en-US" altLang="ja-JP" sz="6000" dirty="0" smtClean="0"/>
          </a:p>
          <a:p>
            <a:r>
              <a:rPr lang="ja-JP" altLang="en-US" sz="6000" dirty="0"/>
              <a:t>ないよう</a:t>
            </a:r>
            <a:endParaRPr lang="en-US" altLang="ja-JP" sz="6000" dirty="0" smtClean="0"/>
          </a:p>
          <a:p>
            <a:r>
              <a:rPr lang="ja-JP" altLang="en-US" sz="6000" dirty="0" smtClean="0"/>
              <a:t>あいさつ</a:t>
            </a:r>
            <a:endParaRPr lang="th-TH" sz="6000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43694" y="1555365"/>
            <a:ext cx="79208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343694" y="2362338"/>
            <a:ext cx="7920880" cy="1523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343694" y="3885801"/>
            <a:ext cx="79208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23528" y="4878660"/>
            <a:ext cx="79208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426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何と言いますか。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b="1" dirty="0"/>
              <a:t>みな</a:t>
            </a:r>
            <a:r>
              <a:rPr lang="ja-JP" altLang="en-US" b="1" dirty="0" smtClean="0"/>
              <a:t>さん、こんにちは。私（たち）は</a:t>
            </a:r>
            <a:r>
              <a:rPr lang="ja-JP" altLang="en-US" b="1" dirty="0" smtClean="0">
                <a:solidFill>
                  <a:srgbClr val="FF0000"/>
                </a:solidFill>
              </a:rPr>
              <a:t>●●</a:t>
            </a:r>
            <a:r>
              <a:rPr lang="ja-JP" altLang="en-US" b="1" dirty="0" smtClean="0"/>
              <a:t>です。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b="1" dirty="0"/>
              <a:t>今日</a:t>
            </a:r>
            <a:r>
              <a:rPr lang="ja-JP" altLang="en-US" b="1" dirty="0" smtClean="0"/>
              <a:t>は、「おとしよりに便利なもの」に</a:t>
            </a:r>
            <a:r>
              <a:rPr lang="ja-JP" altLang="en-US" b="1" dirty="0"/>
              <a:t>ついて</a:t>
            </a:r>
            <a:r>
              <a:rPr lang="ja-JP" altLang="en-US" b="1" dirty="0" smtClean="0"/>
              <a:t>発表します。どうぞよろしくおねがいします。</a:t>
            </a:r>
            <a:endParaRPr lang="en-US" altLang="ja-JP" b="1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/>
              <a:t>これ</a:t>
            </a:r>
            <a:r>
              <a:rPr lang="ja-JP" altLang="en-US" b="1" dirty="0" smtClean="0"/>
              <a:t>は</a:t>
            </a:r>
            <a:r>
              <a:rPr lang="ja-JP" altLang="en-US" b="1" dirty="0" smtClean="0">
                <a:solidFill>
                  <a:srgbClr val="FF0000"/>
                </a:solidFill>
              </a:rPr>
              <a:t>○○</a:t>
            </a:r>
            <a:r>
              <a:rPr lang="ja-JP" altLang="en-US" b="1" dirty="0" smtClean="0"/>
              <a:t>です。</a:t>
            </a:r>
            <a:r>
              <a:rPr lang="ja-JP" altLang="en-US" b="1" dirty="0" smtClean="0">
                <a:solidFill>
                  <a:srgbClr val="FF0000"/>
                </a:solidFill>
              </a:rPr>
              <a:t>△△</a:t>
            </a:r>
            <a:r>
              <a:rPr lang="ja-JP" altLang="en-US" b="1" dirty="0" smtClean="0"/>
              <a:t>にありました。・・・・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b="1" dirty="0"/>
              <a:t>これでおわります</a:t>
            </a:r>
            <a:r>
              <a:rPr lang="ja-JP" altLang="en-US" b="1" dirty="0" smtClean="0"/>
              <a:t>。ありがとうございました。</a:t>
            </a:r>
            <a:endParaRPr lang="en-US" altLang="ja-JP" b="1" dirty="0" smtClean="0"/>
          </a:p>
          <a:p>
            <a:endParaRPr lang="en-US" altLang="ja-JP" b="1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9552" y="1278212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39552" y="4190020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ないよう</a:t>
            </a:r>
            <a:endParaRPr lang="th-TH" sz="2400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539552" y="544522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あいさつ</a:t>
            </a:r>
            <a:endParaRPr lang="th-TH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2373934"/>
            <a:ext cx="522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きょう　　　　　　　　　　　　　　　　　　べんり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2523" y="323716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はっぴょう</a:t>
            </a:r>
            <a:endParaRPr kumimoji="1" lang="ja-JP" altLang="en-US" sz="20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39552" y="2373934"/>
            <a:ext cx="7848872" cy="16311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/>
              <a:t>　　　　　　　　　　　　　　　　　　　も</a:t>
            </a:r>
            <a:r>
              <a:rPr lang="ja-JP" altLang="en-US" dirty="0" err="1" smtClean="0"/>
              <a:t>くて</a:t>
            </a:r>
            <a:r>
              <a:rPr lang="ja-JP" altLang="en-US" dirty="0" smtClean="0"/>
              <a:t>き　　</a:t>
            </a:r>
            <a:endParaRPr lang="en-US" altLang="ja-JP" dirty="0" smtClean="0"/>
          </a:p>
          <a:p>
            <a:pPr algn="ctr"/>
            <a:r>
              <a:rPr lang="ja-JP" altLang="en-US" sz="2400" dirty="0" smtClean="0"/>
              <a:t>目的（テーマ）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23663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</TotalTime>
  <Words>2791</Words>
  <Application>Microsoft Office PowerPoint</Application>
  <PresentationFormat>On-screen Show (4:3)</PresentationFormat>
  <Paragraphs>483</Paragraphs>
  <Slides>67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9" baseType="lpstr">
      <vt:lpstr>Office ​​テーマ</vt:lpstr>
      <vt:lpstr>ビットマップ イメージ</vt:lpstr>
      <vt:lpstr>10：50～13:40</vt:lpstr>
      <vt:lpstr>グループで話しましょう②</vt:lpstr>
      <vt:lpstr>PowerPoint Presentation</vt:lpstr>
      <vt:lpstr>PowerPoint Presentation</vt:lpstr>
      <vt:lpstr>　　　　　　　　　　はっぴょう 　　　　　　　発表のポイント</vt:lpstr>
      <vt:lpstr>いい発表とは？</vt:lpstr>
      <vt:lpstr>　　　　　　　　　　はっぴょう 　　　　　　　発表のポイント</vt:lpstr>
      <vt:lpstr>どうやって発表しますか。</vt:lpstr>
      <vt:lpstr>何と言いますか。</vt:lpstr>
      <vt:lpstr>「おとしよりに便利なもの」 についての発表</vt:lpstr>
      <vt:lpstr>やってみよう①</vt:lpstr>
      <vt:lpstr>やってみよう②</vt:lpstr>
      <vt:lpstr>やってみよう③</vt:lpstr>
      <vt:lpstr>やってみよう④</vt:lpstr>
      <vt:lpstr>やってみよう⑤</vt:lpstr>
      <vt:lpstr>はっぴょうれい 発表例</vt:lpstr>
      <vt:lpstr>はっぴょうれい 発表例</vt:lpstr>
      <vt:lpstr>発表の日本語</vt:lpstr>
      <vt:lpstr>①何ですか。</vt:lpstr>
      <vt:lpstr>②どこにありましたか。 　　　　　OR　どこで見ましたか。</vt:lpstr>
      <vt:lpstr>③どうやって使いますか。</vt:lpstr>
      <vt:lpstr>④どうして便利ですか。</vt:lpstr>
      <vt:lpstr>発表の日本語</vt:lpstr>
      <vt:lpstr>①何ですか。</vt:lpstr>
      <vt:lpstr>②どこにありましたか。 　　　　　OR　どこで見ましたか。</vt:lpstr>
      <vt:lpstr>③どうやって使いますか。</vt:lpstr>
      <vt:lpstr>④どうして便利ですか。</vt:lpstr>
      <vt:lpstr>発表の日本語</vt:lpstr>
      <vt:lpstr>発表の日本語</vt:lpstr>
      <vt:lpstr>せつぞくし</vt:lpstr>
      <vt:lpstr>じゅんびをしましょう</vt:lpstr>
      <vt:lpstr>日本語のひょうげん</vt:lpstr>
      <vt:lpstr>れい</vt:lpstr>
      <vt:lpstr>じゅんびをしましょう</vt:lpstr>
      <vt:lpstr>一人で話しましょう。</vt:lpstr>
      <vt:lpstr>グループの人に日本語で しょうかいしましょう。</vt:lpstr>
      <vt:lpstr>グループで話しましょう②</vt:lpstr>
      <vt:lpstr>　　　　　　　　　はっぴょう　　 　　　　　　　　　　発表のしかた</vt:lpstr>
      <vt:lpstr>ポスター</vt:lpstr>
      <vt:lpstr>PowerPoint Presentation</vt:lpstr>
      <vt:lpstr>PowerPoint Presentation</vt:lpstr>
      <vt:lpstr>PowerPoint Presentation</vt:lpstr>
      <vt:lpstr>　　　　　　　　　　　　はっぴょう 　　　　　　　３．発表のしかた</vt:lpstr>
      <vt:lpstr>　　　　　　　　　　ひょうか 　　　　　　　　　　評価のしかた</vt:lpstr>
      <vt:lpstr>　　　　　　　　　　　　ひょうか 　　　　　　　　　　　　評価シート</vt:lpstr>
      <vt:lpstr>ポイント</vt:lpstr>
      <vt:lpstr>ポイント</vt:lpstr>
      <vt:lpstr>ポイント</vt:lpstr>
      <vt:lpstr>PowerPoint Presentation</vt:lpstr>
      <vt:lpstr>PowerPoint Presentation</vt:lpstr>
      <vt:lpstr>PowerPoint Presentation</vt:lpstr>
      <vt:lpstr>グループで話しましょう②</vt:lpstr>
      <vt:lpstr>PowerPoint Presentation</vt:lpstr>
      <vt:lpstr>Aチーム</vt:lpstr>
      <vt:lpstr>Bチーム</vt:lpstr>
      <vt:lpstr>PowerPoint Presentation</vt:lpstr>
      <vt:lpstr>PowerPoint Presentation</vt:lpstr>
      <vt:lpstr>PowerPoint Presentation</vt:lpstr>
      <vt:lpstr>PowerPoint Presentation</vt:lpstr>
      <vt:lpstr>Bチーム</vt:lpstr>
      <vt:lpstr>Aチーム</vt:lpstr>
      <vt:lpstr>PowerPoint Presentation</vt:lpstr>
      <vt:lpstr>PowerPoint Presentation</vt:lpstr>
      <vt:lpstr>PowerPoint Presentation</vt:lpstr>
      <vt:lpstr>PowerPoint Presentation</vt:lpstr>
      <vt:lpstr>グループで話しましょう②</vt:lpstr>
      <vt:lpstr>　　　　　　　　　　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クイズ！</dc:title>
  <dc:creator>Yuki Nakao</dc:creator>
  <cp:lastModifiedBy>Prapa Saenthougsuk</cp:lastModifiedBy>
  <cp:revision>58</cp:revision>
  <cp:lastPrinted>2015-05-04T13:57:52Z</cp:lastPrinted>
  <dcterms:created xsi:type="dcterms:W3CDTF">2015-01-20T01:12:09Z</dcterms:created>
  <dcterms:modified xsi:type="dcterms:W3CDTF">2019-04-11T10:01:48Z</dcterms:modified>
</cp:coreProperties>
</file>