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8" r:id="rId2"/>
    <p:sldId id="275" r:id="rId3"/>
    <p:sldId id="257" r:id="rId4"/>
    <p:sldId id="276" r:id="rId5"/>
    <p:sldId id="277" r:id="rId6"/>
    <p:sldId id="258" r:id="rId7"/>
    <p:sldId id="259" r:id="rId8"/>
    <p:sldId id="262" r:id="rId9"/>
    <p:sldId id="261" r:id="rId10"/>
    <p:sldId id="265" r:id="rId11"/>
    <p:sldId id="266" r:id="rId12"/>
    <p:sldId id="263" r:id="rId13"/>
    <p:sldId id="264" r:id="rId14"/>
    <p:sldId id="269" r:id="rId15"/>
    <p:sldId id="271" r:id="rId16"/>
    <p:sldId id="270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06" autoAdjust="0"/>
  </p:normalViewPr>
  <p:slideViewPr>
    <p:cSldViewPr>
      <p:cViewPr>
        <p:scale>
          <a:sx n="40" d="100"/>
          <a:sy n="40" d="100"/>
        </p:scale>
        <p:origin x="-1350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439FA-A9D0-4D5B-AEE8-ABA6C7978F5F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D3327-55DD-4086-8EDA-89E930DF9B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7189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①「これは、元気になるドリンクです。足がいたいお年寄りのためのくすりです。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これを飲むと、足がいたくなくなります。これでおわります」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いいですか？どうしてだめ？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もっとくわしく考える：れい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4D3327-55DD-4086-8EDA-89E930DF9BF8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9313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②一人のお年寄りのためのサービスです。みんなで歌ったり、踊ったりすることができます。楽しいです。これでおわります。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4D3327-55DD-4086-8EDA-89E930DF9BF8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39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673E1-6DE4-4C56-988A-22C00D08071A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8802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673E1-6DE4-4C56-988A-22C00D08071A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8802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673E1-6DE4-4C56-988A-22C00D08071A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8802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673E1-6DE4-4C56-988A-22C00D08071A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88021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673E1-6DE4-4C56-988A-22C00D08071A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8802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87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838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2592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7104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1293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4120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5443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6723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4632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8315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047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6F4B5-4C63-402D-9BDA-DB7BD7AA968D}" type="datetimeFigureOut">
              <a:rPr kumimoji="1" lang="ja-JP" altLang="en-US" smtClean="0"/>
              <a:t>2019/4/10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5D657-8420-47E7-98CC-7EDCCBAB38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2177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imgres?imgurl=http://4.bp.blogspot.com/-bRUmb2v2Pek/Us_NenjgpLI/AAAAAAAAdKI/PVIUypO69mY/s180-c/happyou_girl.png&amp;imgrefurl=http://www.hao-net.com/ikebukuro/blog/index_3.htm&amp;h=180&amp;w=180&amp;tbnid=MW3zxmaJq18OfM:&amp;zoom=1&amp;docid=IxUvKzbSXTRm2M&amp;ei=KcQYVZOqF5OVuASj34G4CA&amp;tbm=isch&amp;ved=0CGIQMyg9MD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imgres?imgurl=http://4.bp.blogspot.com/-bRUmb2v2Pek/Us_NenjgpLI/AAAAAAAAdKI/PVIUypO69mY/s180-c/happyou_girl.png&amp;imgrefurl=http://www.hao-net.com/ikebukuro/blog/index_3.htm&amp;h=180&amp;w=180&amp;tbnid=MW3zxmaJq18OfM:&amp;zoom=1&amp;docid=IxUvKzbSXTRm2M&amp;ei=KcQYVZOqF5OVuASj34G4CA&amp;tbm=isch&amp;ved=0CGIQMyg9MD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imgres?imgurl=http://4.bp.blogspot.com/-bRUmb2v2Pek/Us_NenjgpLI/AAAAAAAAdKI/PVIUypO69mY/s180-c/happyou_girl.png&amp;imgrefurl=http://www.hao-net.com/ikebukuro/blog/index_3.htm&amp;h=180&amp;w=180&amp;tbnid=MW3zxmaJq18OfM:&amp;zoom=1&amp;docid=IxUvKzbSXTRm2M&amp;ei=KcQYVZOqF5OVuASj34G4CA&amp;tbm=isch&amp;ved=0CGIQMyg9MD0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imgres?imgurl=http://4.bp.blogspot.com/-bRUmb2v2Pek/Us_NenjgpLI/AAAAAAAAdKI/PVIUypO69mY/s180-c/happyou_girl.png&amp;imgrefurl=http://www.hao-net.com/ikebukuro/blog/index_3.htm&amp;h=180&amp;w=180&amp;tbnid=MW3zxmaJq18OfM:&amp;zoom=1&amp;docid=IxUvKzbSXTRm2M&amp;ei=KcQYVZOqF5OVuASj34G4CA&amp;tbm=isch&amp;ved=0CGIQMyg9MD0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722314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kumimoji="1" lang="ja-JP" altLang="en-US" dirty="0" smtClean="0"/>
              <a:t>オリジナルの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　　</a:t>
            </a:r>
            <a:r>
              <a:rPr lang="ja-JP" altLang="en-US" dirty="0" smtClean="0"/>
              <a:t>「お年寄りの</a:t>
            </a:r>
            <a:r>
              <a:rPr kumimoji="1" lang="ja-JP" altLang="en-US" dirty="0" smtClean="0"/>
              <a:t>ものやサービス」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　　　　　　　　　　　　　を考えましょう！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979712" y="98373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としよ</a:t>
            </a:r>
            <a:endParaRPr kumimoji="1" lang="ja-JP" altLang="en-US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39" y="4005064"/>
            <a:ext cx="22955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雲形吹き出し 2"/>
          <p:cNvSpPr/>
          <p:nvPr/>
        </p:nvSpPr>
        <p:spPr>
          <a:xfrm>
            <a:off x="4355976" y="3573016"/>
            <a:ext cx="3240360" cy="2016224"/>
          </a:xfrm>
          <a:prstGeom prst="cloudCallout">
            <a:avLst>
              <a:gd name="adj1" fmla="val -77653"/>
              <a:gd name="adj2" fmla="val 1408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449655" y="2406080"/>
            <a:ext cx="1815413" cy="11669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400" dirty="0" smtClean="0"/>
              <a:t>Ｐ．</a:t>
            </a:r>
            <a:r>
              <a:rPr kumimoji="1" lang="en-US" altLang="ja-JP" sz="4400" dirty="0" smtClean="0"/>
              <a:t>49</a:t>
            </a:r>
            <a:endParaRPr kumimoji="1" lang="ja-JP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13638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れい１</a:t>
            </a:r>
            <a:endParaRPr kumimoji="1" lang="ja-JP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930065"/>
            <a:ext cx="204787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49" y="2933794"/>
            <a:ext cx="20097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右矢印 3"/>
          <p:cNvSpPr/>
          <p:nvPr/>
        </p:nvSpPr>
        <p:spPr>
          <a:xfrm>
            <a:off x="2339752" y="3429000"/>
            <a:ext cx="1008112" cy="52500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右矢印 7"/>
          <p:cNvSpPr/>
          <p:nvPr/>
        </p:nvSpPr>
        <p:spPr>
          <a:xfrm>
            <a:off x="5636350" y="3442904"/>
            <a:ext cx="1008112" cy="52500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角丸四角形吹き出し 4"/>
          <p:cNvSpPr/>
          <p:nvPr/>
        </p:nvSpPr>
        <p:spPr>
          <a:xfrm>
            <a:off x="611560" y="1418881"/>
            <a:ext cx="2499538" cy="1002007"/>
          </a:xfrm>
          <a:prstGeom prst="wedgeRoundRectCallout">
            <a:avLst>
              <a:gd name="adj1" fmla="val 72123"/>
              <a:gd name="adj2" fmla="val 669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どうやって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使いますか。</a:t>
            </a:r>
            <a:endParaRPr kumimoji="1" lang="ja-JP" altLang="en-US" sz="2800" dirty="0"/>
          </a:p>
        </p:txBody>
      </p:sp>
      <p:sp>
        <p:nvSpPr>
          <p:cNvPr id="10" name="角丸四角形吹き出し 9"/>
          <p:cNvSpPr/>
          <p:nvPr/>
        </p:nvSpPr>
        <p:spPr>
          <a:xfrm>
            <a:off x="611560" y="4601849"/>
            <a:ext cx="2604028" cy="1002007"/>
          </a:xfrm>
          <a:prstGeom prst="wedgeRoundRectCallout">
            <a:avLst>
              <a:gd name="adj1" fmla="val 68525"/>
              <a:gd name="adj2" fmla="val -3177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/>
              <a:t>何</a:t>
            </a:r>
            <a:r>
              <a:rPr lang="ja-JP" altLang="en-US" sz="2800" dirty="0" smtClean="0"/>
              <a:t>が</a:t>
            </a:r>
            <a:endParaRPr lang="en-US" altLang="ja-JP" sz="2800" dirty="0" smtClean="0"/>
          </a:p>
          <a:p>
            <a:pPr algn="ctr"/>
            <a:r>
              <a:rPr lang="ja-JP" altLang="en-US" sz="2800" dirty="0" smtClean="0"/>
              <a:t>入っていますか</a:t>
            </a:r>
            <a:r>
              <a:rPr kumimoji="1" lang="ja-JP" altLang="en-US" sz="2800" dirty="0" smtClean="0"/>
              <a:t>。</a:t>
            </a:r>
            <a:endParaRPr kumimoji="1" lang="ja-JP" altLang="en-US" sz="2800" dirty="0"/>
          </a:p>
        </p:txBody>
      </p:sp>
      <p:sp>
        <p:nvSpPr>
          <p:cNvPr id="11" name="角丸四角形吹き出し 10"/>
          <p:cNvSpPr/>
          <p:nvPr/>
        </p:nvSpPr>
        <p:spPr>
          <a:xfrm>
            <a:off x="5796136" y="1418881"/>
            <a:ext cx="3024336" cy="713976"/>
          </a:xfrm>
          <a:prstGeom prst="wedgeRoundRectCallout">
            <a:avLst>
              <a:gd name="adj1" fmla="val -69632"/>
              <a:gd name="adj2" fmla="val 5499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いつ飲みますか。</a:t>
            </a:r>
            <a:endParaRPr kumimoji="1" lang="ja-JP" altLang="en-US" sz="2800" dirty="0"/>
          </a:p>
        </p:txBody>
      </p:sp>
      <p:sp>
        <p:nvSpPr>
          <p:cNvPr id="12" name="角丸四角形吹き出し 11"/>
          <p:cNvSpPr/>
          <p:nvPr/>
        </p:nvSpPr>
        <p:spPr>
          <a:xfrm>
            <a:off x="5436096" y="4913598"/>
            <a:ext cx="3024336" cy="713976"/>
          </a:xfrm>
          <a:prstGeom prst="wedgeRoundRectCallout">
            <a:avLst>
              <a:gd name="adj1" fmla="val -60215"/>
              <a:gd name="adj2" fmla="val -7937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いくらですか。</a:t>
            </a:r>
            <a:endParaRPr kumimoji="1" lang="ja-JP" altLang="en-US" sz="2800" dirty="0"/>
          </a:p>
        </p:txBody>
      </p:sp>
      <p:sp>
        <p:nvSpPr>
          <p:cNvPr id="13" name="角丸四角形吹き出し 12"/>
          <p:cNvSpPr/>
          <p:nvPr/>
        </p:nvSpPr>
        <p:spPr>
          <a:xfrm>
            <a:off x="4659833" y="5856397"/>
            <a:ext cx="3024336" cy="713976"/>
          </a:xfrm>
          <a:prstGeom prst="wedgeRoundRectCallout">
            <a:avLst>
              <a:gd name="adj1" fmla="val -52780"/>
              <a:gd name="adj2" fmla="val -9827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どこで買いますか。</a:t>
            </a:r>
            <a:endParaRPr kumimoji="1" lang="ja-JP" altLang="en-US" sz="2800" dirty="0"/>
          </a:p>
        </p:txBody>
      </p:sp>
      <p:sp>
        <p:nvSpPr>
          <p:cNvPr id="14" name="角丸四角形吹き出し 13"/>
          <p:cNvSpPr/>
          <p:nvPr/>
        </p:nvSpPr>
        <p:spPr>
          <a:xfrm>
            <a:off x="611560" y="5712381"/>
            <a:ext cx="2604028" cy="1002007"/>
          </a:xfrm>
          <a:prstGeom prst="wedgeRoundRectCallout">
            <a:avLst>
              <a:gd name="adj1" fmla="val 67949"/>
              <a:gd name="adj2" fmla="val -4972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/>
              <a:t>どうして元気になりますか</a:t>
            </a:r>
            <a:r>
              <a:rPr kumimoji="1" lang="ja-JP" altLang="en-US" sz="2800" dirty="0" smtClean="0"/>
              <a:t>。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580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れい２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角丸四角形吹き出し 4"/>
          <p:cNvSpPr/>
          <p:nvPr/>
        </p:nvSpPr>
        <p:spPr>
          <a:xfrm>
            <a:off x="179512" y="1700807"/>
            <a:ext cx="2880320" cy="1002007"/>
          </a:xfrm>
          <a:prstGeom prst="wedgeRoundRectCallout">
            <a:avLst>
              <a:gd name="adj1" fmla="val 72123"/>
              <a:gd name="adj2" fmla="val 669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どんなお年寄りが来ますか。</a:t>
            </a:r>
            <a:endParaRPr kumimoji="1" lang="ja-JP" altLang="en-US" sz="2800" dirty="0"/>
          </a:p>
        </p:txBody>
      </p:sp>
      <p:sp>
        <p:nvSpPr>
          <p:cNvPr id="6" name="角丸四角形吹き出し 5"/>
          <p:cNvSpPr/>
          <p:nvPr/>
        </p:nvSpPr>
        <p:spPr>
          <a:xfrm>
            <a:off x="179512" y="3584565"/>
            <a:ext cx="3096344" cy="1002007"/>
          </a:xfrm>
          <a:prstGeom prst="wedgeRoundRectCallout">
            <a:avLst>
              <a:gd name="adj1" fmla="val 80405"/>
              <a:gd name="adj2" fmla="val -163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/>
              <a:t>だれ</a:t>
            </a:r>
            <a:r>
              <a:rPr lang="ja-JP" altLang="en-US" sz="2800" dirty="0" smtClean="0"/>
              <a:t>が教えますか</a:t>
            </a:r>
            <a:r>
              <a:rPr kumimoji="1" lang="ja-JP" altLang="en-US" sz="2800" dirty="0" smtClean="0"/>
              <a:t>。</a:t>
            </a:r>
            <a:endParaRPr kumimoji="1" lang="ja-JP" altLang="en-US" sz="2800" dirty="0"/>
          </a:p>
        </p:txBody>
      </p:sp>
      <p:sp>
        <p:nvSpPr>
          <p:cNvPr id="7" name="角丸四角形吹き出し 6"/>
          <p:cNvSpPr/>
          <p:nvPr/>
        </p:nvSpPr>
        <p:spPr>
          <a:xfrm>
            <a:off x="323528" y="5445224"/>
            <a:ext cx="4566916" cy="1002007"/>
          </a:xfrm>
          <a:prstGeom prst="wedgeRoundRectCallout">
            <a:avLst>
              <a:gd name="adj1" fmla="val 42940"/>
              <a:gd name="adj2" fmla="val -10365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どうやって人を集めますか。</a:t>
            </a:r>
            <a:endParaRPr kumimoji="1" lang="ja-JP" altLang="en-US" sz="2800" dirty="0"/>
          </a:p>
        </p:txBody>
      </p:sp>
      <p:sp>
        <p:nvSpPr>
          <p:cNvPr id="8" name="角丸四角形吹き出し 7"/>
          <p:cNvSpPr/>
          <p:nvPr/>
        </p:nvSpPr>
        <p:spPr>
          <a:xfrm>
            <a:off x="4890444" y="1644742"/>
            <a:ext cx="3977819" cy="902736"/>
          </a:xfrm>
          <a:prstGeom prst="wedgeRoundRectCallout">
            <a:avLst>
              <a:gd name="adj1" fmla="val 1154"/>
              <a:gd name="adj2" fmla="val 12052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お年寄りは何をしますか。</a:t>
            </a:r>
            <a:endParaRPr kumimoji="1" lang="ja-JP" altLang="en-US" sz="2800" dirty="0"/>
          </a:p>
        </p:txBody>
      </p:sp>
      <p:sp>
        <p:nvSpPr>
          <p:cNvPr id="9" name="角丸四角形吹き出し 8"/>
          <p:cNvSpPr/>
          <p:nvPr/>
        </p:nvSpPr>
        <p:spPr>
          <a:xfrm>
            <a:off x="5364088" y="5086308"/>
            <a:ext cx="3977819" cy="902736"/>
          </a:xfrm>
          <a:prstGeom prst="wedgeRoundRectCallout">
            <a:avLst>
              <a:gd name="adj1" fmla="val -36326"/>
              <a:gd name="adj2" fmla="val -9307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耳がわるいお年寄りは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どうしますか。</a:t>
            </a:r>
            <a:endParaRPr kumimoji="1" lang="ja-JP" altLang="en-US" sz="2800" dirty="0"/>
          </a:p>
        </p:txBody>
      </p:sp>
      <p:pic>
        <p:nvPicPr>
          <p:cNvPr id="1028" name="Picture 4" descr="E:\data(server)\Koharu Project\03.イラスト&amp;PIC\にほんごわぁ～い\Picture Nihongo Wai 1_U20-28\1-3\1-3-3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02814"/>
            <a:ext cx="1310076" cy="208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12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496997"/>
            <a:ext cx="8568952" cy="1642194"/>
          </a:xfrm>
        </p:spPr>
        <p:txBody>
          <a:bodyPr>
            <a:normAutofit/>
          </a:bodyPr>
          <a:lstStyle/>
          <a:p>
            <a:pPr algn="l"/>
            <a:r>
              <a:rPr lang="ja-JP" altLang="en-US" dirty="0"/>
              <a:t>５</a:t>
            </a:r>
            <a:r>
              <a:rPr kumimoji="1" lang="ja-JP" altLang="en-US" dirty="0" smtClean="0"/>
              <a:t>）どうやって使いますか。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kumimoji="1" lang="ja-JP" altLang="en-US" dirty="0"/>
          </a:p>
        </p:txBody>
      </p:sp>
      <p:sp>
        <p:nvSpPr>
          <p:cNvPr id="6" name="円/楕円 5"/>
          <p:cNvSpPr/>
          <p:nvPr/>
        </p:nvSpPr>
        <p:spPr>
          <a:xfrm>
            <a:off x="837861" y="2325185"/>
            <a:ext cx="4922271" cy="100811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/>
              <a:t>つかいかた</a:t>
            </a:r>
            <a:endParaRPr lang="ja-JP" altLang="en-US" sz="32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624884" y="487401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つか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7937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496997"/>
            <a:ext cx="8568952" cy="1642194"/>
          </a:xfrm>
        </p:spPr>
        <p:txBody>
          <a:bodyPr>
            <a:normAutofit/>
          </a:bodyPr>
          <a:lstStyle/>
          <a:p>
            <a:pPr algn="l"/>
            <a:r>
              <a:rPr lang="ja-JP" altLang="en-US" dirty="0" smtClean="0"/>
              <a:t>７</a:t>
            </a:r>
            <a:r>
              <a:rPr kumimoji="1" lang="ja-JP" altLang="en-US" dirty="0" smtClean="0"/>
              <a:t>）どう</a:t>
            </a:r>
            <a:r>
              <a:rPr lang="ja-JP" altLang="en-US" dirty="0" smtClean="0"/>
              <a:t>して便利ですか。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kumimoji="1" lang="ja-JP" altLang="en-US" dirty="0"/>
          </a:p>
        </p:txBody>
      </p:sp>
      <p:sp>
        <p:nvSpPr>
          <p:cNvPr id="6" name="円/楕円 5"/>
          <p:cNvSpPr/>
          <p:nvPr/>
        </p:nvSpPr>
        <p:spPr>
          <a:xfrm>
            <a:off x="837861" y="2325185"/>
            <a:ext cx="4922271" cy="100811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/>
              <a:t>どうして</a:t>
            </a:r>
            <a:endParaRPr lang="ja-JP" altLang="en-US" sz="32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059832" y="487400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べんり</a:t>
            </a:r>
            <a:endParaRPr kumimoji="1" lang="ja-JP" altLang="en-US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33724"/>
            <a:ext cx="24765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34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アイデアこうかん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6212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38963" y="476672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sz="4300" dirty="0" smtClean="0"/>
              <a:t>２．グループを二つにわけます。</a:t>
            </a:r>
            <a:r>
              <a:rPr lang="ja-JP" altLang="en-US" dirty="0"/>
              <a:t>　</a:t>
            </a:r>
            <a:r>
              <a:rPr lang="ja-JP" altLang="en-US" dirty="0" smtClean="0"/>
              <a:t>　　</a:t>
            </a:r>
            <a:endParaRPr kumimoji="1" lang="ja-JP" altLang="en-US" dirty="0"/>
          </a:p>
        </p:txBody>
      </p:sp>
      <p:sp>
        <p:nvSpPr>
          <p:cNvPr id="24" name="円/楕円 23"/>
          <p:cNvSpPr/>
          <p:nvPr/>
        </p:nvSpPr>
        <p:spPr>
          <a:xfrm>
            <a:off x="323528" y="1412776"/>
            <a:ext cx="4248471" cy="541699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ja-JP" altLang="en-US" sz="4000" dirty="0" smtClean="0"/>
              <a:t>Ａチーム</a:t>
            </a:r>
            <a:endParaRPr kumimoji="1" lang="ja-JP" altLang="en-US" sz="4000" dirty="0"/>
          </a:p>
        </p:txBody>
      </p:sp>
      <p:sp>
        <p:nvSpPr>
          <p:cNvPr id="25" name="円/楕円 24"/>
          <p:cNvSpPr/>
          <p:nvPr/>
        </p:nvSpPr>
        <p:spPr>
          <a:xfrm>
            <a:off x="4788023" y="1268761"/>
            <a:ext cx="4032449" cy="5400599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ja-JP" altLang="en-US" sz="4000" dirty="0" smtClean="0"/>
              <a:t>Ｂチーム</a:t>
            </a:r>
            <a:endParaRPr kumimoji="1" lang="ja-JP" altLang="en-US" sz="4000" dirty="0"/>
          </a:p>
        </p:txBody>
      </p:sp>
      <p:sp>
        <p:nvSpPr>
          <p:cNvPr id="7" name="フローチャート: 処理 6"/>
          <p:cNvSpPr/>
          <p:nvPr/>
        </p:nvSpPr>
        <p:spPr>
          <a:xfrm>
            <a:off x="2012683" y="5302739"/>
            <a:ext cx="5550680" cy="1322483"/>
          </a:xfrm>
          <a:prstGeom prst="flowChartProcess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4400" dirty="0"/>
              <a:t>１</a:t>
            </a:r>
            <a:r>
              <a:rPr kumimoji="1" lang="ja-JP" altLang="en-US" sz="4400" dirty="0" smtClean="0"/>
              <a:t>回ずつ発表します。</a:t>
            </a:r>
            <a:endParaRPr kumimoji="1" lang="ja-JP" altLang="en-US" sz="4400" dirty="0"/>
          </a:p>
        </p:txBody>
      </p:sp>
      <p:grpSp>
        <p:nvGrpSpPr>
          <p:cNvPr id="6" name="Group 5"/>
          <p:cNvGrpSpPr/>
          <p:nvPr/>
        </p:nvGrpSpPr>
        <p:grpSpPr>
          <a:xfrm>
            <a:off x="1307921" y="3356992"/>
            <a:ext cx="2324993" cy="976611"/>
            <a:chOff x="1454919" y="3284984"/>
            <a:chExt cx="2324993" cy="976611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4919" y="3314005"/>
              <a:ext cx="1139577" cy="918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327" y="3284984"/>
              <a:ext cx="1211585" cy="976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Group 9"/>
          <p:cNvGrpSpPr/>
          <p:nvPr/>
        </p:nvGrpSpPr>
        <p:grpSpPr>
          <a:xfrm>
            <a:off x="5641750" y="3327970"/>
            <a:ext cx="2324993" cy="976611"/>
            <a:chOff x="1454919" y="3284984"/>
            <a:chExt cx="2324993" cy="976611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4919" y="3314005"/>
              <a:ext cx="1139577" cy="918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327" y="3284984"/>
              <a:ext cx="1211585" cy="976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3412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/>
        </p:nvSpPr>
        <p:spPr>
          <a:xfrm>
            <a:off x="1072744" y="2049326"/>
            <a:ext cx="3693844" cy="31382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はっぴょう</a:t>
            </a:r>
            <a:endParaRPr kumimoji="1"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</a:rPr>
              <a:t>発表</a:t>
            </a:r>
            <a:endParaRPr kumimoji="1" lang="ja-JP" altLang="en-US" sz="4000" dirty="0">
              <a:solidFill>
                <a:schemeClr val="tx1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4860032" y="2049327"/>
            <a:ext cx="3600400" cy="31382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2800" b="1" dirty="0" smtClean="0">
                <a:solidFill>
                  <a:schemeClr val="tx1"/>
                </a:solidFill>
              </a:rPr>
              <a:t>聞く</a:t>
            </a:r>
            <a:r>
              <a:rPr lang="ja-JP" altLang="en-US" sz="2800" b="1" dirty="0" smtClean="0">
                <a:solidFill>
                  <a:schemeClr val="tx1"/>
                </a:solidFill>
              </a:rPr>
              <a:t>、</a:t>
            </a:r>
            <a:endParaRPr lang="en-US" altLang="ja-JP" sz="2800" b="1" dirty="0" smtClean="0">
              <a:solidFill>
                <a:schemeClr val="tx1"/>
              </a:solidFill>
            </a:endParaRPr>
          </a:p>
          <a:p>
            <a:r>
              <a:rPr kumimoji="1" lang="ja-JP" altLang="en-US" sz="2800" b="1" dirty="0" smtClean="0">
                <a:solidFill>
                  <a:schemeClr val="tx1"/>
                </a:solidFill>
              </a:rPr>
              <a:t>質問、コメントする</a:t>
            </a:r>
            <a:endParaRPr kumimoji="1" lang="en-US" altLang="ja-JP" sz="2800" b="1" dirty="0" smtClean="0">
              <a:solidFill>
                <a:schemeClr val="tx1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1049225" y="5317747"/>
            <a:ext cx="7387688" cy="93803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000" dirty="0">
                <a:solidFill>
                  <a:schemeClr val="tx1"/>
                </a:solidFill>
              </a:rPr>
              <a:t>5</a:t>
            </a:r>
            <a:r>
              <a:rPr kumimoji="1" lang="ja-JP" altLang="en-US" sz="4000" dirty="0" smtClean="0">
                <a:solidFill>
                  <a:schemeClr val="tx1"/>
                </a:solidFill>
              </a:rPr>
              <a:t>分</a:t>
            </a:r>
            <a:endParaRPr kumimoji="1" lang="ja-JP" altLang="en-US" sz="4000" dirty="0">
              <a:solidFill>
                <a:schemeClr val="tx1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38417" y="116632"/>
            <a:ext cx="8229600" cy="1584176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ja-JP" altLang="en-US" sz="2800" dirty="0" smtClean="0">
                <a:solidFill>
                  <a:sysClr val="windowText" lastClr="000000"/>
                </a:solidFill>
              </a:rPr>
              <a:t>　　　はっぴょうじかん</a:t>
            </a:r>
            <a:endParaRPr lang="en-US" altLang="ja-JP" sz="2800" dirty="0" smtClean="0">
              <a:solidFill>
                <a:sysClr val="windowText" lastClr="000000"/>
              </a:solidFill>
            </a:endParaRPr>
          </a:p>
          <a:p>
            <a:pPr marL="0" indent="0">
              <a:buNone/>
            </a:pPr>
            <a:r>
              <a:rPr lang="ja-JP" altLang="en-US" sz="4300" dirty="0">
                <a:solidFill>
                  <a:sysClr val="windowText" lastClr="000000"/>
                </a:solidFill>
              </a:rPr>
              <a:t>１</a:t>
            </a:r>
            <a:r>
              <a:rPr lang="ja-JP" altLang="en-US" sz="4300" dirty="0" smtClean="0">
                <a:solidFill>
                  <a:sysClr val="windowText" lastClr="000000"/>
                </a:solidFill>
              </a:rPr>
              <a:t>．発表時間　</a:t>
            </a:r>
            <a:r>
              <a:rPr lang="en-US" altLang="ja-JP" sz="6000" dirty="0" smtClean="0">
                <a:solidFill>
                  <a:srgbClr val="FF0000"/>
                </a:solidFill>
              </a:rPr>
              <a:t>5</a:t>
            </a:r>
            <a:r>
              <a:rPr lang="ja-JP" altLang="en-US" sz="6000" dirty="0" smtClean="0">
                <a:solidFill>
                  <a:srgbClr val="FF0000"/>
                </a:solidFill>
              </a:rPr>
              <a:t>分</a:t>
            </a:r>
            <a:endParaRPr kumimoji="1" lang="en-US" altLang="ja-JP" sz="6000" dirty="0" smtClean="0">
              <a:solidFill>
                <a:srgbClr val="FF0000"/>
              </a:solidFill>
            </a:endParaRPr>
          </a:p>
        </p:txBody>
      </p:sp>
      <p:pic>
        <p:nvPicPr>
          <p:cNvPr id="28" name="図 27" descr="Image result for 発表　イラスト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591" y="3063716"/>
            <a:ext cx="1910459" cy="1878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図 2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989" y="3618446"/>
            <a:ext cx="1240158" cy="12617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角丸四角形吹き出し 1"/>
          <p:cNvSpPr/>
          <p:nvPr/>
        </p:nvSpPr>
        <p:spPr>
          <a:xfrm>
            <a:off x="227996" y="5187565"/>
            <a:ext cx="3695932" cy="1481795"/>
          </a:xfrm>
          <a:prstGeom prst="wedgeRoundRectCallout">
            <a:avLst>
              <a:gd name="adj1" fmla="val -5226"/>
              <a:gd name="adj2" fmla="val -8566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 smtClean="0"/>
              <a:t>グループの</a:t>
            </a:r>
            <a:endParaRPr kumimoji="1" lang="en-US" altLang="ja-JP" sz="3600" b="1" dirty="0" smtClean="0"/>
          </a:p>
          <a:p>
            <a:pPr algn="ctr"/>
            <a:r>
              <a:rPr kumimoji="1" lang="ja-JP" altLang="en-US" sz="3600" b="1" dirty="0" smtClean="0"/>
              <a:t>テーブルでします</a:t>
            </a:r>
            <a:endParaRPr kumimoji="1"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513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38963" y="188640"/>
            <a:ext cx="8229600" cy="12241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kumimoji="1" lang="ja-JP" altLang="en-US" sz="4300" dirty="0" smtClean="0"/>
              <a:t>　　　</a:t>
            </a:r>
            <a:r>
              <a:rPr lang="ja-JP" altLang="en-US" sz="2600" dirty="0"/>
              <a:t>　</a:t>
            </a:r>
            <a:r>
              <a:rPr lang="ja-JP" altLang="en-US" sz="2600" dirty="0" smtClean="0"/>
              <a:t>　　　　　　</a:t>
            </a:r>
            <a:r>
              <a:rPr kumimoji="1" lang="ja-JP" altLang="en-US" sz="2600" dirty="0" smtClean="0"/>
              <a:t>　　はっぴょう</a:t>
            </a:r>
            <a:endParaRPr kumimoji="1" lang="en-US" altLang="ja-JP" sz="2600" dirty="0" smtClean="0"/>
          </a:p>
          <a:p>
            <a:pPr marL="0" indent="0">
              <a:buNone/>
            </a:pPr>
            <a:r>
              <a:rPr kumimoji="1" lang="ja-JP" altLang="en-US" sz="4300" dirty="0" smtClean="0"/>
              <a:t>３．Ａチームが発表します</a:t>
            </a:r>
            <a:r>
              <a:rPr lang="ja-JP" altLang="en-US" dirty="0"/>
              <a:t>　</a:t>
            </a:r>
            <a:r>
              <a:rPr lang="ja-JP" altLang="en-US" dirty="0" smtClean="0"/>
              <a:t>　　</a:t>
            </a:r>
            <a:endParaRPr kumimoji="1" lang="ja-JP" altLang="en-US" dirty="0"/>
          </a:p>
        </p:txBody>
      </p:sp>
      <p:sp>
        <p:nvSpPr>
          <p:cNvPr id="24" name="円/楕円 23"/>
          <p:cNvSpPr/>
          <p:nvPr/>
        </p:nvSpPr>
        <p:spPr>
          <a:xfrm>
            <a:off x="293432" y="2876020"/>
            <a:ext cx="3384376" cy="37444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ja-JP" altLang="en-US" sz="4000" dirty="0" smtClean="0"/>
              <a:t>Ａチーム</a:t>
            </a:r>
            <a:endParaRPr kumimoji="1" lang="ja-JP" altLang="en-US" sz="4000" dirty="0"/>
          </a:p>
        </p:txBody>
      </p:sp>
      <p:sp>
        <p:nvSpPr>
          <p:cNvPr id="25" name="円/楕円 24"/>
          <p:cNvSpPr/>
          <p:nvPr/>
        </p:nvSpPr>
        <p:spPr>
          <a:xfrm>
            <a:off x="5270206" y="2949831"/>
            <a:ext cx="3168353" cy="359679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ja-JP" altLang="en-US" sz="4000" dirty="0" smtClean="0"/>
              <a:t>Ｂチーム</a:t>
            </a:r>
            <a:endParaRPr kumimoji="1" lang="ja-JP" altLang="en-US" sz="4000" dirty="0"/>
          </a:p>
        </p:txBody>
      </p:sp>
      <p:pic>
        <p:nvPicPr>
          <p:cNvPr id="7" name="図 6" descr="Image result for 発表　イラスト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866" y="1403648"/>
            <a:ext cx="1556494" cy="1419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526" y="1415802"/>
            <a:ext cx="1125715" cy="11647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正方形/長方形 3"/>
          <p:cNvSpPr/>
          <p:nvPr/>
        </p:nvSpPr>
        <p:spPr>
          <a:xfrm>
            <a:off x="3648090" y="1470772"/>
            <a:ext cx="2016221" cy="128521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ysClr val="windowText" lastClr="000000"/>
                </a:solidFill>
              </a:rPr>
              <a:t>かい</a:t>
            </a:r>
            <a:r>
              <a:rPr kumimoji="1" lang="ja-JP" altLang="en-US" sz="2400" dirty="0" err="1" smtClean="0">
                <a:solidFill>
                  <a:sysClr val="windowText" lastClr="000000"/>
                </a:solidFill>
              </a:rPr>
              <a:t>め</a:t>
            </a:r>
            <a:endParaRPr kumimoji="1" lang="en-US" altLang="ja-JP" sz="24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en-US" altLang="ja-JP" sz="4400" dirty="0" smtClean="0">
                <a:solidFill>
                  <a:sysClr val="windowText" lastClr="000000"/>
                </a:solidFill>
              </a:rPr>
              <a:t>1</a:t>
            </a:r>
            <a:r>
              <a:rPr lang="ja-JP" altLang="en-US" sz="4400" dirty="0">
                <a:solidFill>
                  <a:sysClr val="windowText" lastClr="000000"/>
                </a:solidFill>
              </a:rPr>
              <a:t>回目</a:t>
            </a:r>
            <a:endParaRPr kumimoji="1" lang="ja-JP" altLang="en-US" sz="4400" dirty="0">
              <a:solidFill>
                <a:sysClr val="windowText" lastClr="00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15212" y="4367883"/>
            <a:ext cx="2324993" cy="976611"/>
            <a:chOff x="1454919" y="3284984"/>
            <a:chExt cx="2324993" cy="976611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4919" y="3314005"/>
              <a:ext cx="1139577" cy="918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327" y="3284984"/>
              <a:ext cx="1211585" cy="976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5664311" y="4574573"/>
            <a:ext cx="2324993" cy="976611"/>
            <a:chOff x="1454919" y="3284984"/>
            <a:chExt cx="2324993" cy="976611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4919" y="3314005"/>
              <a:ext cx="1139577" cy="918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327" y="3284984"/>
              <a:ext cx="1211585" cy="976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2978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円/楕円 23"/>
          <p:cNvSpPr/>
          <p:nvPr/>
        </p:nvSpPr>
        <p:spPr>
          <a:xfrm>
            <a:off x="4911365" y="3075483"/>
            <a:ext cx="3384376" cy="37444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ja-JP" altLang="en-US" sz="4000" dirty="0" smtClean="0"/>
              <a:t>Ａチーム</a:t>
            </a:r>
            <a:endParaRPr kumimoji="1" lang="ja-JP" altLang="en-US" sz="4000" dirty="0"/>
          </a:p>
        </p:txBody>
      </p:sp>
      <p:sp>
        <p:nvSpPr>
          <p:cNvPr id="25" name="円/楕円 24"/>
          <p:cNvSpPr/>
          <p:nvPr/>
        </p:nvSpPr>
        <p:spPr>
          <a:xfrm>
            <a:off x="283627" y="3149294"/>
            <a:ext cx="3168353" cy="359679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ja-JP" altLang="en-US" sz="4000" dirty="0" smtClean="0"/>
              <a:t>Ｂチーム</a:t>
            </a:r>
            <a:endParaRPr kumimoji="1" lang="ja-JP" altLang="en-US" sz="4000" dirty="0"/>
          </a:p>
        </p:txBody>
      </p:sp>
      <p:pic>
        <p:nvPicPr>
          <p:cNvPr id="7" name="図 6" descr="Image result for 発表　イラスト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80" y="1629233"/>
            <a:ext cx="2111494" cy="179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453" y="1579534"/>
            <a:ext cx="1809621" cy="16399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正方形/長方形 3"/>
          <p:cNvSpPr/>
          <p:nvPr/>
        </p:nvSpPr>
        <p:spPr>
          <a:xfrm>
            <a:off x="755579" y="96466"/>
            <a:ext cx="6192685" cy="128521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ysClr val="windowText" lastClr="000000"/>
                </a:solidFill>
              </a:rPr>
              <a:t>　</a:t>
            </a:r>
            <a:r>
              <a:rPr lang="ja-JP" altLang="en-US" sz="2400" dirty="0" smtClean="0">
                <a:solidFill>
                  <a:sysClr val="windowText" lastClr="000000"/>
                </a:solidFill>
              </a:rPr>
              <a:t>　　　　</a:t>
            </a:r>
            <a:r>
              <a:rPr kumimoji="1" lang="ja-JP" altLang="en-US" sz="4400" dirty="0" smtClean="0">
                <a:solidFill>
                  <a:sysClr val="windowText" lastClr="000000"/>
                </a:solidFill>
              </a:rPr>
              <a:t>チェンジします</a:t>
            </a:r>
            <a:endParaRPr kumimoji="1" lang="ja-JP" altLang="en-US" sz="4400" dirty="0">
              <a:solidFill>
                <a:sysClr val="windowText" lastClr="000000"/>
              </a:solidFill>
            </a:endParaRPr>
          </a:p>
        </p:txBody>
      </p:sp>
      <p:sp>
        <p:nvSpPr>
          <p:cNvPr id="5" name="右矢印 4"/>
          <p:cNvSpPr/>
          <p:nvPr/>
        </p:nvSpPr>
        <p:spPr>
          <a:xfrm>
            <a:off x="3601814" y="1629233"/>
            <a:ext cx="1474242" cy="540714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右矢印 12"/>
          <p:cNvSpPr/>
          <p:nvPr/>
        </p:nvSpPr>
        <p:spPr>
          <a:xfrm rot="10800000">
            <a:off x="3504665" y="2425040"/>
            <a:ext cx="1474242" cy="540714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9" name="Group 8"/>
          <p:cNvGrpSpPr/>
          <p:nvPr/>
        </p:nvGrpSpPr>
        <p:grpSpPr>
          <a:xfrm>
            <a:off x="755580" y="4566363"/>
            <a:ext cx="2324993" cy="976611"/>
            <a:chOff x="1454919" y="3284984"/>
            <a:chExt cx="2324993" cy="976611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4919" y="3314005"/>
              <a:ext cx="1139577" cy="918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327" y="3284984"/>
              <a:ext cx="1211585" cy="976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5441056" y="4537342"/>
            <a:ext cx="2324993" cy="976611"/>
            <a:chOff x="1454919" y="3284984"/>
            <a:chExt cx="2324993" cy="976611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4919" y="3314005"/>
              <a:ext cx="1139577" cy="918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327" y="3284984"/>
              <a:ext cx="1211585" cy="976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3751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円/楕円 23"/>
          <p:cNvSpPr/>
          <p:nvPr/>
        </p:nvSpPr>
        <p:spPr>
          <a:xfrm>
            <a:off x="4911365" y="3075483"/>
            <a:ext cx="3384376" cy="37444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ja-JP" altLang="en-US" sz="4000" dirty="0" smtClean="0"/>
              <a:t>Ａチーム</a:t>
            </a:r>
            <a:endParaRPr kumimoji="1" lang="ja-JP" altLang="en-US" sz="4000" dirty="0"/>
          </a:p>
        </p:txBody>
      </p:sp>
      <p:sp>
        <p:nvSpPr>
          <p:cNvPr id="25" name="円/楕円 24"/>
          <p:cNvSpPr/>
          <p:nvPr/>
        </p:nvSpPr>
        <p:spPr>
          <a:xfrm>
            <a:off x="283627" y="3149294"/>
            <a:ext cx="3168353" cy="359679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kumimoji="1" lang="ja-JP" altLang="en-US" sz="4000" dirty="0" smtClean="0"/>
              <a:t>Ｂチーム</a:t>
            </a:r>
            <a:endParaRPr kumimoji="1" lang="ja-JP" altLang="en-US" sz="4000" dirty="0"/>
          </a:p>
        </p:txBody>
      </p:sp>
      <p:pic>
        <p:nvPicPr>
          <p:cNvPr id="7" name="図 6" descr="Image result for 発表　イラスト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80" y="1629233"/>
            <a:ext cx="2111494" cy="179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453" y="1579534"/>
            <a:ext cx="1809621" cy="16399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正方形/長方形 3"/>
          <p:cNvSpPr/>
          <p:nvPr/>
        </p:nvSpPr>
        <p:spPr>
          <a:xfrm>
            <a:off x="3035336" y="1756884"/>
            <a:ext cx="2696401" cy="128521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ysClr val="windowText" lastClr="000000"/>
                </a:solidFill>
              </a:rPr>
              <a:t>　</a:t>
            </a:r>
            <a:r>
              <a:rPr lang="ja-JP" altLang="en-US" sz="2400" dirty="0" smtClean="0">
                <a:solidFill>
                  <a:sysClr val="windowText" lastClr="000000"/>
                </a:solidFill>
              </a:rPr>
              <a:t>　　　　</a:t>
            </a:r>
            <a:r>
              <a:rPr kumimoji="1" lang="ja-JP" altLang="en-US" sz="2400" dirty="0" smtClean="0">
                <a:solidFill>
                  <a:sysClr val="windowText" lastClr="000000"/>
                </a:solidFill>
              </a:rPr>
              <a:t>かい</a:t>
            </a:r>
            <a:r>
              <a:rPr kumimoji="1" lang="ja-JP" altLang="en-US" sz="2400" dirty="0" err="1" smtClean="0">
                <a:solidFill>
                  <a:sysClr val="windowText" lastClr="000000"/>
                </a:solidFill>
              </a:rPr>
              <a:t>め</a:t>
            </a:r>
            <a:endParaRPr kumimoji="1" lang="en-US" altLang="ja-JP" sz="2400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ja-JP" altLang="en-US" sz="4400" dirty="0">
                <a:solidFill>
                  <a:sysClr val="windowText" lastClr="000000"/>
                </a:solidFill>
              </a:rPr>
              <a:t>２</a:t>
            </a:r>
            <a:r>
              <a:rPr lang="ja-JP" altLang="en-US" sz="4400" dirty="0" smtClean="0">
                <a:solidFill>
                  <a:sysClr val="windowText" lastClr="000000"/>
                </a:solidFill>
              </a:rPr>
              <a:t>回目</a:t>
            </a:r>
            <a:endParaRPr kumimoji="1" lang="ja-JP" altLang="en-US" sz="4400" dirty="0">
              <a:solidFill>
                <a:sysClr val="windowText" lastClr="000000"/>
              </a:solidFill>
            </a:endParaRPr>
          </a:p>
        </p:txBody>
      </p:sp>
      <p:sp>
        <p:nvSpPr>
          <p:cNvPr id="1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25438"/>
            <a:ext cx="8229600" cy="12241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kumimoji="1" lang="ja-JP" altLang="en-US" sz="4300" dirty="0" smtClean="0"/>
              <a:t>　　　</a:t>
            </a:r>
            <a:r>
              <a:rPr kumimoji="1" lang="ja-JP" altLang="en-US" sz="2600" dirty="0" smtClean="0"/>
              <a:t>　　　　　　　　　はっぴょう</a:t>
            </a:r>
            <a:endParaRPr kumimoji="1" lang="en-US" altLang="ja-JP" sz="2600" dirty="0" smtClean="0"/>
          </a:p>
          <a:p>
            <a:pPr marL="0" indent="0">
              <a:buNone/>
            </a:pPr>
            <a:r>
              <a:rPr kumimoji="1" lang="ja-JP" altLang="en-US" sz="4300" dirty="0" smtClean="0"/>
              <a:t>　　Ｂチームが発表します。</a:t>
            </a:r>
            <a:r>
              <a:rPr lang="ja-JP" altLang="en-US" dirty="0"/>
              <a:t>　</a:t>
            </a:r>
            <a:r>
              <a:rPr lang="ja-JP" altLang="en-US" dirty="0" smtClean="0"/>
              <a:t>　　</a:t>
            </a:r>
            <a:endParaRPr kumimoji="1" lang="ja-JP" alt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705306" y="4422173"/>
            <a:ext cx="2324993" cy="976611"/>
            <a:chOff x="1454919" y="3284984"/>
            <a:chExt cx="2324993" cy="976611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4919" y="3314005"/>
              <a:ext cx="1139577" cy="918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327" y="3284984"/>
              <a:ext cx="1211585" cy="976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>
            <a:off x="5555411" y="4393151"/>
            <a:ext cx="2324993" cy="976611"/>
            <a:chOff x="1454919" y="3284984"/>
            <a:chExt cx="2324993" cy="976611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4919" y="3314005"/>
              <a:ext cx="1139577" cy="918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327" y="3284984"/>
              <a:ext cx="1211585" cy="976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6323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ja-JP" altLang="en-US" sz="3600" dirty="0" smtClean="0"/>
              <a:t>かみ　　</a:t>
            </a:r>
            <a:r>
              <a:rPr lang="ja-JP" altLang="en-US" sz="3600" dirty="0" err="1" smtClean="0"/>
              <a:t>か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Ａ４の紙に書きます。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>
          <a:xfrm>
            <a:off x="611560" y="2420888"/>
            <a:ext cx="7704856" cy="3960440"/>
          </a:xfrm>
        </p:spPr>
        <p:txBody>
          <a:bodyPr>
            <a:normAutofit/>
          </a:bodyPr>
          <a:lstStyle/>
          <a:p>
            <a:endParaRPr kumimoji="1" lang="en-US" altLang="ja-JP" dirty="0" smtClean="0"/>
          </a:p>
          <a:p>
            <a:r>
              <a:rPr lang="ja-JP" altLang="en-US" sz="5400" dirty="0">
                <a:solidFill>
                  <a:schemeClr val="tx1"/>
                </a:solidFill>
              </a:rPr>
              <a:t>思いついたことを</a:t>
            </a:r>
            <a:endParaRPr lang="en-US" altLang="ja-JP" sz="5400" dirty="0" smtClean="0">
              <a:solidFill>
                <a:schemeClr val="tx1"/>
              </a:solidFill>
            </a:endParaRPr>
          </a:p>
          <a:p>
            <a:r>
              <a:rPr kumimoji="1" lang="ja-JP" altLang="en-US" sz="5400" dirty="0" smtClean="0">
                <a:solidFill>
                  <a:schemeClr val="tx1"/>
                </a:solidFill>
              </a:rPr>
              <a:t>たくさん書いてください。</a:t>
            </a:r>
            <a:endParaRPr kumimoji="1" lang="en-US" altLang="ja-JP" sz="5400" dirty="0" smtClean="0">
              <a:solidFill>
                <a:schemeClr val="tx1"/>
              </a:solidFill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59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496997"/>
            <a:ext cx="8229600" cy="1642194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dirty="0" smtClean="0"/>
              <a:t>１）お年寄りは、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kumimoji="1" lang="ja-JP" altLang="en-US" dirty="0" smtClean="0"/>
              <a:t>どんなことに困っていますか。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39552" y="2204864"/>
            <a:ext cx="8229600" cy="39212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91680" y="29764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としよ</a:t>
            </a:r>
            <a:endParaRPr kumimoji="1" lang="ja-JP" altLang="en-US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211960" y="908720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こま</a:t>
            </a:r>
            <a:endParaRPr kumimoji="1" lang="ja-JP" altLang="en-US" sz="2400" dirty="0"/>
          </a:p>
        </p:txBody>
      </p:sp>
      <p:sp>
        <p:nvSpPr>
          <p:cNvPr id="6" name="円/楕円 5"/>
          <p:cNvSpPr/>
          <p:nvPr/>
        </p:nvSpPr>
        <p:spPr>
          <a:xfrm>
            <a:off x="837861" y="2325185"/>
            <a:ext cx="4443941" cy="100811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/>
              <a:t>こ</a:t>
            </a:r>
            <a:r>
              <a:rPr lang="ja-JP" altLang="en-US" sz="3200" dirty="0"/>
              <a:t>ま</a:t>
            </a:r>
            <a:r>
              <a:rPr lang="ja-JP" altLang="en-US" sz="3200" dirty="0" smtClean="0"/>
              <a:t>って</a:t>
            </a:r>
            <a:r>
              <a:rPr lang="ja-JP" altLang="en-US" sz="3200" dirty="0"/>
              <a:t>いる</a:t>
            </a:r>
            <a:r>
              <a:rPr lang="ja-JP" altLang="en-US" sz="3200" dirty="0" smtClean="0"/>
              <a:t>こと</a:t>
            </a:r>
            <a:endParaRPr lang="ja-JP" altLang="en-US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825" y="4437112"/>
            <a:ext cx="36861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155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5400" dirty="0" smtClean="0"/>
              <a:t>どの問題について、</a:t>
            </a:r>
            <a:endParaRPr lang="en-US" altLang="ja-JP" sz="54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5400" dirty="0" smtClean="0"/>
              <a:t>考えたいですか。</a:t>
            </a:r>
            <a:endParaRPr lang="en-US" altLang="ja-JP" sz="5400" dirty="0" smtClean="0"/>
          </a:p>
          <a:p>
            <a:pPr marL="0" indent="0">
              <a:lnSpc>
                <a:spcPct val="150000"/>
              </a:lnSpc>
              <a:buNone/>
            </a:pPr>
            <a:endParaRPr kumimoji="1" lang="en-US" altLang="ja-JP" sz="5400" dirty="0"/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5400" dirty="0" smtClean="0">
                <a:solidFill>
                  <a:srgbClr val="FF0000"/>
                </a:solidFill>
              </a:rPr>
              <a:t>赤色</a:t>
            </a:r>
            <a:r>
              <a:rPr kumimoji="1" lang="ja-JP" altLang="en-US" sz="5400" dirty="0" smtClean="0"/>
              <a:t>で</a:t>
            </a:r>
            <a:r>
              <a:rPr kumimoji="1" lang="ja-JP" altLang="en-US" sz="5400" dirty="0" smtClean="0">
                <a:solidFill>
                  <a:srgbClr val="FF0000"/>
                </a:solidFill>
              </a:rPr>
              <a:t>○</a:t>
            </a:r>
            <a:r>
              <a:rPr kumimoji="1" lang="ja-JP" altLang="en-US" sz="5400" dirty="0" smtClean="0"/>
              <a:t>をつけましょう！</a:t>
            </a:r>
            <a:endParaRPr kumimoji="1" lang="ja-JP" altLang="en-US" sz="5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63688" y="445314"/>
            <a:ext cx="1763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もんだい</a:t>
            </a:r>
            <a:endParaRPr kumimoji="1" lang="ja-JP" altLang="en-US" sz="32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39552" y="1772816"/>
            <a:ext cx="1763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かんが</a:t>
            </a:r>
            <a:endParaRPr kumimoji="1" lang="ja-JP" altLang="en-US" sz="32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26314" y="4293096"/>
            <a:ext cx="1763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FF0000"/>
                </a:solidFill>
              </a:rPr>
              <a:t>あかいろ</a:t>
            </a:r>
            <a:endParaRPr kumimoji="1" lang="ja-JP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00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91264" cy="5544616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 rot="21217629">
            <a:off x="1151619" y="2528900"/>
            <a:ext cx="2520280" cy="864096"/>
          </a:xfrm>
        </p:spPr>
        <p:txBody>
          <a:bodyPr>
            <a:normAutofit/>
          </a:bodyPr>
          <a:lstStyle/>
          <a:p>
            <a:r>
              <a:rPr kumimoji="1" lang="ja-JP" altLang="en-US" dirty="0" smtClean="0"/>
              <a:t>目が悪い</a:t>
            </a:r>
            <a:endParaRPr kumimoji="1" lang="ja-JP" altLang="en-US" dirty="0"/>
          </a:p>
        </p:txBody>
      </p:sp>
      <p:sp>
        <p:nvSpPr>
          <p:cNvPr id="4" name="円/楕円 3"/>
          <p:cNvSpPr/>
          <p:nvPr/>
        </p:nvSpPr>
        <p:spPr>
          <a:xfrm>
            <a:off x="398984" y="1092279"/>
            <a:ext cx="4443941" cy="100811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/>
              <a:t>こ</a:t>
            </a:r>
            <a:r>
              <a:rPr lang="ja-JP" altLang="en-US" sz="3200" dirty="0"/>
              <a:t>ま</a:t>
            </a:r>
            <a:r>
              <a:rPr lang="ja-JP" altLang="en-US" sz="3200" dirty="0" smtClean="0"/>
              <a:t>って</a:t>
            </a:r>
            <a:r>
              <a:rPr lang="ja-JP" altLang="en-US" sz="3200" dirty="0"/>
              <a:t>いる</a:t>
            </a:r>
            <a:r>
              <a:rPr lang="ja-JP" altLang="en-US" sz="3200" dirty="0" smtClean="0"/>
              <a:t>こと</a:t>
            </a:r>
            <a:endParaRPr lang="ja-JP" altLang="en-US" sz="3200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4644008" y="2420888"/>
            <a:ext cx="345638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こしがいたい</a:t>
            </a:r>
            <a:endParaRPr lang="ja-JP" altLang="en-US" dirty="0"/>
          </a:p>
        </p:txBody>
      </p:sp>
      <p:sp>
        <p:nvSpPr>
          <p:cNvPr id="6" name="タイトル 1"/>
          <p:cNvSpPr txBox="1">
            <a:spLocks/>
          </p:cNvSpPr>
          <p:nvPr/>
        </p:nvSpPr>
        <p:spPr>
          <a:xfrm rot="1164923">
            <a:off x="683568" y="5103531"/>
            <a:ext cx="345638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さみしい</a:t>
            </a:r>
            <a:endParaRPr lang="ja-JP" altLang="en-US" dirty="0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 rot="217818">
            <a:off x="2090325" y="3665153"/>
            <a:ext cx="345638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働きたい</a:t>
            </a:r>
            <a:endParaRPr lang="ja-JP" altLang="en-US" dirty="0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 rot="21396426">
            <a:off x="5606369" y="1337063"/>
            <a:ext cx="345638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聞こえにくい</a:t>
            </a:r>
            <a:endParaRPr lang="ja-JP" altLang="en-US" dirty="0"/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 rot="21396426">
            <a:off x="4924172" y="5258525"/>
            <a:ext cx="345638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足が痛い</a:t>
            </a:r>
            <a:endParaRPr lang="ja-JP" altLang="en-US" dirty="0"/>
          </a:p>
        </p:txBody>
      </p:sp>
      <p:sp>
        <p:nvSpPr>
          <p:cNvPr id="11" name="円/楕円 10"/>
          <p:cNvSpPr/>
          <p:nvPr/>
        </p:nvSpPr>
        <p:spPr>
          <a:xfrm>
            <a:off x="4430393" y="5139535"/>
            <a:ext cx="4443941" cy="10081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2271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5954" y="160338"/>
            <a:ext cx="8568952" cy="1642194"/>
          </a:xfrm>
        </p:spPr>
        <p:txBody>
          <a:bodyPr>
            <a:normAutofit/>
          </a:bodyPr>
          <a:lstStyle/>
          <a:p>
            <a:pPr algn="l"/>
            <a:r>
              <a:rPr lang="ja-JP" altLang="en-US" dirty="0"/>
              <a:t>２</a:t>
            </a:r>
            <a:r>
              <a:rPr kumimoji="1" lang="ja-JP" altLang="en-US" dirty="0" smtClean="0"/>
              <a:t>）どんなおとしよりのため？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kumimoji="1" lang="ja-JP" altLang="en-US" dirty="0"/>
          </a:p>
        </p:txBody>
      </p:sp>
      <p:sp>
        <p:nvSpPr>
          <p:cNvPr id="6" name="円/楕円 5"/>
          <p:cNvSpPr/>
          <p:nvPr/>
        </p:nvSpPr>
        <p:spPr>
          <a:xfrm>
            <a:off x="837861" y="2325185"/>
            <a:ext cx="4922271" cy="100811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/>
              <a:t>どんなおとしより？</a:t>
            </a:r>
            <a:endParaRPr lang="ja-JP" altLang="en-US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5" y="3333297"/>
            <a:ext cx="1736464" cy="187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872" y="4907081"/>
            <a:ext cx="1808564" cy="182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130" y="3629430"/>
            <a:ext cx="1617427" cy="2111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132" y="2629105"/>
            <a:ext cx="18383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 descr="Image result for 留守　お年寄り　イラスト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149" y="4685394"/>
            <a:ext cx="2200275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0" descr="Image result for 孤独　お年寄り　イラスト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687" y="4800216"/>
            <a:ext cx="1856313" cy="1932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7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496997"/>
            <a:ext cx="8568952" cy="1642194"/>
          </a:xfrm>
        </p:spPr>
        <p:txBody>
          <a:bodyPr>
            <a:normAutofit fontScale="90000"/>
          </a:bodyPr>
          <a:lstStyle/>
          <a:p>
            <a:pPr algn="l"/>
            <a:r>
              <a:rPr lang="ja-JP" altLang="en-US" dirty="0" smtClean="0"/>
              <a:t>３</a:t>
            </a:r>
            <a:r>
              <a:rPr kumimoji="1" lang="ja-JP" altLang="en-US" dirty="0" smtClean="0"/>
              <a:t>）そのお年寄り</a:t>
            </a:r>
            <a:r>
              <a:rPr lang="ja-JP" altLang="en-US" dirty="0"/>
              <a:t>は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ja-JP" altLang="en-US" dirty="0" smtClean="0"/>
              <a:t>　　　　　　　　　　どんな気持ちですか</a:t>
            </a:r>
            <a:r>
              <a:rPr kumimoji="1" lang="ja-JP" altLang="en-US" dirty="0" smtClean="0"/>
              <a:t>。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614339" y="30881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としよ</a:t>
            </a:r>
            <a:endParaRPr kumimoji="1" lang="ja-JP" altLang="en-US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436096" y="908719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きもち</a:t>
            </a:r>
            <a:endParaRPr kumimoji="1" lang="ja-JP" altLang="en-US" sz="2400" dirty="0"/>
          </a:p>
        </p:txBody>
      </p:sp>
      <p:sp>
        <p:nvSpPr>
          <p:cNvPr id="6" name="円/楕円 5"/>
          <p:cNvSpPr/>
          <p:nvPr/>
        </p:nvSpPr>
        <p:spPr>
          <a:xfrm>
            <a:off x="837861" y="2325185"/>
            <a:ext cx="4922271" cy="100811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/>
              <a:t>きもち</a:t>
            </a:r>
            <a:endParaRPr lang="ja-JP" altLang="en-US" sz="3200" dirty="0"/>
          </a:p>
        </p:txBody>
      </p:sp>
      <p:sp>
        <p:nvSpPr>
          <p:cNvPr id="7" name="AutoShape 2" descr="Image result for 気持ち　イラスト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" name="AutoShape 4" descr="Image result for 気持ち　イラスト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9" name="図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053357"/>
            <a:ext cx="1756966" cy="1704097"/>
          </a:xfrm>
          <a:prstGeom prst="rect">
            <a:avLst/>
          </a:prstGeom>
        </p:spPr>
      </p:pic>
      <p:pic>
        <p:nvPicPr>
          <p:cNvPr id="10" name="図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552775"/>
            <a:ext cx="1800200" cy="1701217"/>
          </a:xfrm>
          <a:prstGeom prst="rect">
            <a:avLst/>
          </a:prstGeom>
        </p:spPr>
      </p:pic>
      <p:pic>
        <p:nvPicPr>
          <p:cNvPr id="12" name="図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436899"/>
            <a:ext cx="1602904" cy="2131618"/>
          </a:xfrm>
          <a:prstGeom prst="rect">
            <a:avLst/>
          </a:prstGeom>
        </p:spPr>
      </p:pic>
      <p:pic>
        <p:nvPicPr>
          <p:cNvPr id="13" name="図 12" descr="C:\Users\rasa\Pictures\irair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307" y="3421632"/>
            <a:ext cx="1603452" cy="1716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図 1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144665"/>
            <a:ext cx="1792877" cy="161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3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496997"/>
            <a:ext cx="8568952" cy="1642194"/>
          </a:xfrm>
        </p:spPr>
        <p:txBody>
          <a:bodyPr>
            <a:noAutofit/>
          </a:bodyPr>
          <a:lstStyle/>
          <a:p>
            <a:pPr algn="l"/>
            <a:r>
              <a:rPr lang="ja-JP" altLang="en-US" b="1" dirty="0"/>
              <a:t>４</a:t>
            </a:r>
            <a:r>
              <a:rPr kumimoji="1" lang="ja-JP" altLang="en-US" b="1" dirty="0" smtClean="0"/>
              <a:t>）どんなものやサービスが</a:t>
            </a:r>
            <a:r>
              <a:rPr kumimoji="1" lang="en-US" altLang="ja-JP" b="1" dirty="0" smtClean="0"/>
              <a:t/>
            </a:r>
            <a:br>
              <a:rPr kumimoji="1" lang="en-US" altLang="ja-JP" b="1" dirty="0" smtClean="0"/>
            </a:br>
            <a:r>
              <a:rPr lang="ja-JP" altLang="en-US" b="1" dirty="0"/>
              <a:t>　</a:t>
            </a:r>
            <a:r>
              <a:rPr lang="ja-JP" altLang="en-US" b="1" dirty="0" smtClean="0"/>
              <a:t>　　　　　　　　　</a:t>
            </a:r>
            <a:r>
              <a:rPr kumimoji="1" lang="ja-JP" altLang="en-US" b="1" dirty="0" smtClean="0"/>
              <a:t>あるといいですか。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kumimoji="1" lang="ja-JP" altLang="en-US" dirty="0"/>
          </a:p>
        </p:txBody>
      </p:sp>
      <p:sp>
        <p:nvSpPr>
          <p:cNvPr id="6" name="円/楕円 5"/>
          <p:cNvSpPr/>
          <p:nvPr/>
        </p:nvSpPr>
        <p:spPr>
          <a:xfrm>
            <a:off x="837861" y="2325185"/>
            <a:ext cx="4922271" cy="100811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/>
              <a:t>ものやサービス</a:t>
            </a:r>
            <a:endParaRPr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983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722314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kumimoji="1" lang="ja-JP" altLang="en-US" dirty="0" smtClean="0"/>
              <a:t>オリジナルの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　　</a:t>
            </a:r>
            <a:r>
              <a:rPr lang="ja-JP" altLang="en-US" dirty="0" smtClean="0"/>
              <a:t>「お年寄りの</a:t>
            </a:r>
            <a:r>
              <a:rPr kumimoji="1" lang="ja-JP" altLang="en-US" dirty="0" smtClean="0"/>
              <a:t>ものやサービス」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　　　　　　　　　　　　　を考えましょう！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979712" y="98373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としよ</a:t>
            </a:r>
            <a:endParaRPr kumimoji="1" lang="ja-JP" altLang="en-US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943" y="3212976"/>
            <a:ext cx="2750226" cy="291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780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574</Words>
  <Application>Microsoft Office PowerPoint</Application>
  <PresentationFormat>On-screen Show (4:3)</PresentationFormat>
  <Paragraphs>98</Paragraphs>
  <Slides>19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​​テーマ</vt:lpstr>
      <vt:lpstr>オリジナルの 　　「お年寄りのものやサービス」 　　　　　　　　　　　　　を考えましょう！</vt:lpstr>
      <vt:lpstr>かみ　　か Ａ４の紙に書きます。</vt:lpstr>
      <vt:lpstr>１）お年寄りは、 　　どんなことに困っていますか。</vt:lpstr>
      <vt:lpstr>PowerPoint Presentation</vt:lpstr>
      <vt:lpstr>目が悪い</vt:lpstr>
      <vt:lpstr>２）どんなおとしよりのため？</vt:lpstr>
      <vt:lpstr>３）そのお年寄りは 　　　　　　　　　　どんな気持ちですか。</vt:lpstr>
      <vt:lpstr>４）どんなものやサービスが 　　　　　　　　　　あるといいですか。</vt:lpstr>
      <vt:lpstr>オリジナルの 　　「お年寄りのものやサービス」 　　　　　　　　　　　　　を考えましょう！</vt:lpstr>
      <vt:lpstr>れい１</vt:lpstr>
      <vt:lpstr>れい２</vt:lpstr>
      <vt:lpstr>５）どうやって使いますか。</vt:lpstr>
      <vt:lpstr>７）どうして便利ですか。</vt:lpstr>
      <vt:lpstr>アイデアこうかん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Yuki Nakao</dc:creator>
  <cp:lastModifiedBy>Prapa Saenthougsuk</cp:lastModifiedBy>
  <cp:revision>16</cp:revision>
  <dcterms:created xsi:type="dcterms:W3CDTF">2015-04-27T10:49:50Z</dcterms:created>
  <dcterms:modified xsi:type="dcterms:W3CDTF">2019-04-10T03:38:20Z</dcterms:modified>
</cp:coreProperties>
</file>