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283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58" r:id="rId11"/>
    <p:sldId id="261" r:id="rId12"/>
    <p:sldId id="285" r:id="rId13"/>
    <p:sldId id="286" r:id="rId14"/>
    <p:sldId id="288" r:id="rId15"/>
    <p:sldId id="289" r:id="rId16"/>
    <p:sldId id="291" r:id="rId17"/>
    <p:sldId id="290" r:id="rId18"/>
    <p:sldId id="292" r:id="rId19"/>
    <p:sldId id="294" r:id="rId20"/>
    <p:sldId id="296" r:id="rId21"/>
    <p:sldId id="297" r:id="rId22"/>
    <p:sldId id="300" r:id="rId23"/>
    <p:sldId id="298" r:id="rId24"/>
    <p:sldId id="299" r:id="rId25"/>
    <p:sldId id="301" r:id="rId26"/>
    <p:sldId id="302" r:id="rId27"/>
    <p:sldId id="303" r:id="rId28"/>
    <p:sldId id="304" r:id="rId29"/>
    <p:sldId id="305" r:id="rId30"/>
    <p:sldId id="307" r:id="rId31"/>
    <p:sldId id="306" r:id="rId32"/>
    <p:sldId id="315" r:id="rId33"/>
    <p:sldId id="309" r:id="rId34"/>
    <p:sldId id="308" r:id="rId35"/>
    <p:sldId id="310" r:id="rId36"/>
    <p:sldId id="311" r:id="rId37"/>
    <p:sldId id="312" r:id="rId38"/>
    <p:sldId id="270" r:id="rId39"/>
    <p:sldId id="314" r:id="rId40"/>
    <p:sldId id="269" r:id="rId41"/>
    <p:sldId id="273" r:id="rId42"/>
    <p:sldId id="260" r:id="rId43"/>
    <p:sldId id="272" r:id="rId44"/>
    <p:sldId id="271" r:id="rId45"/>
    <p:sldId id="313" r:id="rId46"/>
    <p:sldId id="275" r:id="rId4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CC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51" autoAdjust="0"/>
    <p:restoredTop sz="94660"/>
  </p:normalViewPr>
  <p:slideViewPr>
    <p:cSldViewPr>
      <p:cViewPr>
        <p:scale>
          <a:sx n="40" d="100"/>
          <a:sy n="40" d="100"/>
        </p:scale>
        <p:origin x="-864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7D08A7-EB8E-4F52-9194-E94DC5097A86}" type="datetimeFigureOut">
              <a:rPr kumimoji="1" lang="ja-JP" altLang="en-US" smtClean="0"/>
              <a:t>2015/5/5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A6793-8D42-4A29-8A89-D3D742ACF0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564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14</a:t>
            </a:r>
            <a:r>
              <a:rPr kumimoji="1" lang="ja-JP" altLang="en-US" dirty="0" smtClean="0"/>
              <a:t>：</a:t>
            </a:r>
            <a:r>
              <a:rPr kumimoji="1" lang="en-US" altLang="ja-JP" dirty="0" smtClean="0"/>
              <a:t>00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142-A08D-4106-88CC-8FAC1505047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75035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A6793-8D42-4A29-8A89-D3D742ACF050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4155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A6793-8D42-4A29-8A89-D3D742ACF050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4155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A6793-8D42-4A29-8A89-D3D742ACF050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4155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ドゥアンチャイ先生の学生のビデオ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A6793-8D42-4A29-8A89-D3D742ACF050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7314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ドゥアンチャイ先生の学生のビデオ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A6793-8D42-4A29-8A89-D3D742ACF050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7314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ドゥアンチャイ先生の学生のビデオ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A6793-8D42-4A29-8A89-D3D742ACF050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7314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ドゥアンチャイ先生の学生のビデオ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A6793-8D42-4A29-8A89-D3D742ACF050}" type="slidenum">
              <a:rPr kumimoji="1" lang="ja-JP" altLang="en-US" smtClean="0"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7314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ドゥアンチャイ先生の学生のビデオ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A6793-8D42-4A29-8A89-D3D742ACF050}" type="slidenum">
              <a:rPr kumimoji="1" lang="ja-JP" altLang="en-US" smtClean="0"/>
              <a:t>40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7314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ドゥアンチャイ先生の学生のビデオ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A6793-8D42-4A29-8A89-D3D742ACF050}" type="slidenum">
              <a:rPr kumimoji="1" lang="ja-JP" altLang="en-US" smtClean="0"/>
              <a:t>41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7314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ドゥアンチャイ先生の学生のビデオ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A6793-8D42-4A29-8A89-D3D742ACF050}" type="slidenum">
              <a:rPr kumimoji="1" lang="ja-JP" altLang="en-US" smtClean="0"/>
              <a:t>43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731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762" y="686421"/>
            <a:ext cx="6674076" cy="342918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まず、いい発表とは、どんな発表ですか。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4420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142-A08D-4106-88CC-8FAC1505047C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4035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3588" cy="34305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まず、いい発表とは、どんな発表ですか。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673E1-6DE4-4C56-988A-22C00D08071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442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ドゥアンチャイ先生の学生のビデオ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A6793-8D42-4A29-8A89-D3D742ACF050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731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ドゥアンチャイ先生の学生のビデオ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A6793-8D42-4A29-8A89-D3D742ACF050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7314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ドゥアンチャイ先生の学生のビデオ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A6793-8D42-4A29-8A89-D3D742ACF050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7314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ドゥアンチャイ先生の学生のビデオ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A6793-8D42-4A29-8A89-D3D742ACF050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7314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ドゥアンチャイ先生の学生のビデオ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A6793-8D42-4A29-8A89-D3D742ACF050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731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357B0-F183-4566-B86F-CE29CCC39513}" type="datetimeFigureOut">
              <a:rPr kumimoji="1" lang="ja-JP" altLang="en-US" smtClean="0"/>
              <a:t>2015/5/5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720B-E132-4261-8DC4-0040B2A59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8037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357B0-F183-4566-B86F-CE29CCC39513}" type="datetimeFigureOut">
              <a:rPr kumimoji="1" lang="ja-JP" altLang="en-US" smtClean="0"/>
              <a:t>2015/5/5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720B-E132-4261-8DC4-0040B2A59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4573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357B0-F183-4566-B86F-CE29CCC39513}" type="datetimeFigureOut">
              <a:rPr kumimoji="1" lang="ja-JP" altLang="en-US" smtClean="0"/>
              <a:t>2015/5/5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720B-E132-4261-8DC4-0040B2A59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5804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357B0-F183-4566-B86F-CE29CCC39513}" type="datetimeFigureOut">
              <a:rPr kumimoji="1" lang="ja-JP" altLang="en-US" smtClean="0"/>
              <a:t>2015/5/5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720B-E132-4261-8DC4-0040B2A59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6849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357B0-F183-4566-B86F-CE29CCC39513}" type="datetimeFigureOut">
              <a:rPr kumimoji="1" lang="ja-JP" altLang="en-US" smtClean="0"/>
              <a:t>2015/5/5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720B-E132-4261-8DC4-0040B2A59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268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357B0-F183-4566-B86F-CE29CCC39513}" type="datetimeFigureOut">
              <a:rPr kumimoji="1" lang="ja-JP" altLang="en-US" smtClean="0"/>
              <a:t>2015/5/5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720B-E132-4261-8DC4-0040B2A59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897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357B0-F183-4566-B86F-CE29CCC39513}" type="datetimeFigureOut">
              <a:rPr kumimoji="1" lang="ja-JP" altLang="en-US" smtClean="0"/>
              <a:t>2015/5/5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720B-E132-4261-8DC4-0040B2A59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1419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357B0-F183-4566-B86F-CE29CCC39513}" type="datetimeFigureOut">
              <a:rPr kumimoji="1" lang="ja-JP" altLang="en-US" smtClean="0"/>
              <a:t>2015/5/5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720B-E132-4261-8DC4-0040B2A59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538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357B0-F183-4566-B86F-CE29CCC39513}" type="datetimeFigureOut">
              <a:rPr kumimoji="1" lang="ja-JP" altLang="en-US" smtClean="0"/>
              <a:t>2015/5/5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720B-E132-4261-8DC4-0040B2A59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6993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357B0-F183-4566-B86F-CE29CCC39513}" type="datetimeFigureOut">
              <a:rPr kumimoji="1" lang="ja-JP" altLang="en-US" smtClean="0"/>
              <a:t>2015/5/5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720B-E132-4261-8DC4-0040B2A59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427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357B0-F183-4566-B86F-CE29CCC39513}" type="datetimeFigureOut">
              <a:rPr kumimoji="1" lang="ja-JP" altLang="en-US" smtClean="0"/>
              <a:t>2015/5/5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720B-E132-4261-8DC4-0040B2A59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411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357B0-F183-4566-B86F-CE29CCC39513}" type="datetimeFigureOut">
              <a:rPr kumimoji="1" lang="ja-JP" altLang="en-US" smtClean="0"/>
              <a:t>2015/5/5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5720B-E132-4261-8DC4-0040B2A59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389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.th/imgres?imgurl=http://4.bp.blogspot.com/-bRUmb2v2Pek/Us_NenjgpLI/AAAAAAAAdKI/PVIUypO69mY/s180-c/happyou_girl.png&amp;imgrefurl=http://www.hao-net.com/ikebukuro/blog/index_3.htm&amp;h=180&amp;w=180&amp;tbnid=MW3zxmaJq18OfM:&amp;zoom=1&amp;docid=IxUvKzbSXTRm2M&amp;ei=KcQYVZOqF5OVuASj34G4CA&amp;tbm=isch&amp;ved=0CGIQMyg9MD0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th/imgres?imgurl=http://4.bp.blogspot.com/-bRUmb2v2Pek/Us_NenjgpLI/AAAAAAAAdKI/PVIUypO69mY/s180-c/happyou_girl.png&amp;imgrefurl=http://www.hao-net.com/ikebukuro/blog/index_3.htm&amp;h=180&amp;w=180&amp;tbnid=MW3zxmaJq18OfM:&amp;zoom=1&amp;docid=IxUvKzbSXTRm2M&amp;ei=KcQYVZOqF5OVuASj34G4CA&amp;tbm=isch&amp;ved=0CGIQMyg9MD0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th/url?sa=i&amp;rct=j&amp;q=&amp;esrc=s&amp;source=images&amp;cd=&amp;cad=rja&amp;uact=8&amp;ved=0CAcQjRw&amp;url=http://www.pref.ibaraki.jp/tokei/kids/kyositu/index.html&amp;ei=Ji3DVKqSJMuj8AXjkYHACw&amp;bvm=bv.84349003,d.dGc&amp;psig=AFQjCNE9s0QebQDtmoJdX-KmiErK0-XrPw&amp;ust=142216359657112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th/imgres?imgurl=http://4.bp.blogspot.com/-bRUmb2v2Pek/Us_NenjgpLI/AAAAAAAAdKI/PVIUypO69mY/s180-c/happyou_girl.png&amp;imgrefurl=http://www.hao-net.com/ikebukuro/blog/index_3.htm&amp;h=180&amp;w=180&amp;tbnid=MW3zxmaJq18OfM:&amp;zoom=1&amp;docid=IxUvKzbSXTRm2M&amp;ei=KcQYVZOqF5OVuASj34G4CA&amp;tbm=isch&amp;ved=0CGIQMyg9MD0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th/imgres?imgurl=http://4.bp.blogspot.com/-bRUmb2v2Pek/Us_NenjgpLI/AAAAAAAAdKI/PVIUypO69mY/s180-c/happyou_girl.png&amp;imgrefurl=http://www.hao-net.com/ikebukuro/blog/index_3.htm&amp;h=180&amp;w=180&amp;tbnid=MW3zxmaJq18OfM:&amp;zoom=1&amp;docid=IxUvKzbSXTRm2M&amp;ei=KcQYVZOqF5OVuASj34G4CA&amp;tbm=isch&amp;ved=0CGIQMyg9MD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th/imgres?imgurl=http://4.bp.blogspot.com/-bRUmb2v2Pek/Us_NenjgpLI/AAAAAAAAdKI/PVIUypO69mY/s180-c/happyou_girl.png&amp;imgrefurl=http://www.hao-net.com/ikebukuro/blog/index_3.htm&amp;h=180&amp;w=180&amp;tbnid=MW3zxmaJq18OfM:&amp;zoom=1&amp;docid=IxUvKzbSXTRm2M&amp;ei=KcQYVZOqF5OVuASj34G4CA&amp;tbm=isch&amp;ved=0CGIQMyg9MD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2691730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ja-JP" altLang="en-US" sz="4800" dirty="0" smtClean="0"/>
              <a:t>最終発表</a:t>
            </a:r>
            <a:r>
              <a:rPr lang="en-US" altLang="ja-JP" sz="4800" dirty="0" smtClean="0"/>
              <a:t/>
            </a:r>
            <a:br>
              <a:rPr lang="en-US" altLang="ja-JP" sz="4800" dirty="0" smtClean="0"/>
            </a:br>
            <a:r>
              <a:rPr lang="en-US" altLang="ja-JP" sz="4800" dirty="0" smtClean="0"/>
              <a:t>―</a:t>
            </a:r>
            <a:r>
              <a:rPr lang="ja-JP" altLang="en-US" sz="4800" dirty="0" smtClean="0"/>
              <a:t>準備</a:t>
            </a:r>
            <a:r>
              <a:rPr lang="en-US" altLang="ja-JP" sz="4800" dirty="0" smtClean="0"/>
              <a:t>―</a:t>
            </a:r>
            <a:endParaRPr kumimoji="1" lang="ja-JP" altLang="en-US" sz="4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12165" y="1052735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さいしゅうはっぴょう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08715" y="256490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じゅんび</a:t>
            </a:r>
            <a:endParaRPr kumimoji="1" lang="ja-JP" altLang="en-US" sz="2400" dirty="0"/>
          </a:p>
        </p:txBody>
      </p:sp>
      <p:pic>
        <p:nvPicPr>
          <p:cNvPr id="6" name="図 5" descr="Image result for 発表　イラスト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789040"/>
            <a:ext cx="3252589" cy="280749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角丸四角形 6"/>
          <p:cNvSpPr/>
          <p:nvPr/>
        </p:nvSpPr>
        <p:spPr>
          <a:xfrm>
            <a:off x="1487463" y="4025851"/>
            <a:ext cx="1815413" cy="11669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Ｐ．</a:t>
            </a:r>
            <a:r>
              <a:rPr kumimoji="1" lang="en-US" altLang="ja-JP" sz="4400" dirty="0" smtClean="0"/>
              <a:t>52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95870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2170584" cy="748680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 smtClean="0"/>
              <a:t>じゆうです。</a:t>
            </a:r>
            <a:endParaRPr kumimoji="1" lang="ja-JP" altLang="en-US" dirty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solidFill>
            <a:srgbClr val="00FFCC"/>
          </a:solidFill>
        </p:spPr>
        <p:txBody>
          <a:bodyPr/>
          <a:lstStyle/>
          <a:p>
            <a:r>
              <a:rPr kumimoji="1" lang="ja-JP" altLang="en-US" dirty="0" smtClean="0"/>
              <a:t>発表のしかた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843808" y="238951"/>
            <a:ext cx="1719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はっぴょう</a:t>
            </a:r>
            <a:endParaRPr kumimoji="1" lang="ja-JP" altLang="en-US" sz="2400" dirty="0"/>
          </a:p>
        </p:txBody>
      </p:sp>
      <p:pic>
        <p:nvPicPr>
          <p:cNvPr id="1026" name="Picture 2" descr="「PPT 発表　イラスト」の画像検索結果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552043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「PPT 発表　イラスト」の画像検索結果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235" y="1566039"/>
            <a:ext cx="2251522" cy="1579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「演劇　イラスト」の画像検索結果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37" y="3710935"/>
            <a:ext cx="3461899" cy="1820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「ビデオ　イラスト」の画像検索結果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757" y="4788744"/>
            <a:ext cx="1141941" cy="1564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0" descr="「ビデオ上映　イラスト」の画像検索結果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597" y="4788744"/>
            <a:ext cx="2209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598267" y="3003049"/>
            <a:ext cx="1061458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4000" b="1" dirty="0" smtClean="0"/>
              <a:t>PPT</a:t>
            </a:r>
            <a:endParaRPr kumimoji="1" lang="ja-JP" altLang="en-US" sz="40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629198" y="3286332"/>
            <a:ext cx="2351766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 smtClean="0"/>
              <a:t>ポスター</a:t>
            </a:r>
            <a:endParaRPr kumimoji="1" lang="ja-JP" altLang="en-US" sz="40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91103" y="5570855"/>
            <a:ext cx="2351766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 smtClean="0"/>
              <a:t>ミニドラマ</a:t>
            </a:r>
            <a:endParaRPr kumimoji="1" lang="ja-JP" altLang="en-US" sz="4000" b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987386" y="6007793"/>
            <a:ext cx="1878621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 smtClean="0"/>
              <a:t>ビデオ</a:t>
            </a:r>
            <a:endParaRPr kumimoji="1" lang="ja-JP" alt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501317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2636912"/>
            <a:ext cx="8229600" cy="15121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ja-JP" altLang="en-US" sz="8000" dirty="0" smtClean="0"/>
              <a:t>７分</a:t>
            </a:r>
            <a:endParaRPr kumimoji="1" lang="ja-JP" altLang="en-US" sz="8000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00FFCC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 smtClean="0"/>
              <a:t>発表時間</a:t>
            </a:r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419872" y="249102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はっぴょう　じかん</a:t>
            </a:r>
            <a:endParaRPr kumimoji="1" lang="ja-JP" altLang="en-US" sz="2400" dirty="0"/>
          </a:p>
        </p:txBody>
      </p:sp>
      <p:sp>
        <p:nvSpPr>
          <p:cNvPr id="7" name="AutoShape 2" descr="「タイマー　イラスト」の画像検索結果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053" name="Picture 5" descr="「タイマー　イラスト」の画像検索結果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861048"/>
            <a:ext cx="2155528" cy="2586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7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kumimoji="1" lang="ja-JP" altLang="en-US" dirty="0" smtClean="0"/>
              <a:t>ちゅうい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1751374"/>
            <a:ext cx="8229600" cy="4525963"/>
          </a:xfrm>
        </p:spPr>
        <p:txBody>
          <a:bodyPr>
            <a:normAutofit/>
          </a:bodyPr>
          <a:lstStyle/>
          <a:p>
            <a:r>
              <a:rPr kumimoji="1" lang="ja-JP" altLang="en-US" sz="4800" dirty="0" smtClean="0"/>
              <a:t>みんなが話してください。</a:t>
            </a:r>
            <a:endParaRPr kumimoji="1" lang="en-US" altLang="ja-JP" sz="4800" dirty="0" smtClean="0"/>
          </a:p>
          <a:p>
            <a:pPr marL="0" indent="0">
              <a:buNone/>
            </a:pPr>
            <a:endParaRPr kumimoji="1" lang="en-US" altLang="ja-JP" sz="4800" dirty="0" smtClean="0"/>
          </a:p>
          <a:p>
            <a:r>
              <a:rPr lang="ja-JP" altLang="en-US" sz="4800" dirty="0"/>
              <a:t>時間</a:t>
            </a:r>
            <a:r>
              <a:rPr lang="ja-JP" altLang="en-US" sz="4800" dirty="0" smtClean="0"/>
              <a:t>をまもってください。</a:t>
            </a:r>
            <a:endParaRPr lang="en-US" altLang="ja-JP" sz="4800" dirty="0" smtClean="0"/>
          </a:p>
          <a:p>
            <a:endParaRPr kumimoji="1" lang="en-US" altLang="ja-JP" sz="4800" dirty="0"/>
          </a:p>
          <a:p>
            <a:r>
              <a:rPr lang="ja-JP" altLang="en-US" sz="4800" dirty="0" smtClean="0"/>
              <a:t>チームで協力してください。</a:t>
            </a:r>
            <a:endParaRPr kumimoji="1" lang="ja-JP" altLang="en-US" sz="4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131840" y="4725144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きょうりょく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40697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solidFill>
            <a:srgbClr val="92D050"/>
          </a:solidFill>
        </p:spPr>
        <p:txBody>
          <a:bodyPr/>
          <a:lstStyle/>
          <a:p>
            <a:pPr algn="l"/>
            <a:r>
              <a:rPr kumimoji="1" lang="ja-JP" altLang="en-US" sz="3600" dirty="0" smtClean="0"/>
              <a:t>　　　　　　　　ひょうか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　　　　　　　評価シート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kumimoji="1" lang="en-US" altLang="ja-JP" sz="11500" dirty="0" smtClean="0">
                <a:solidFill>
                  <a:schemeClr val="tx1"/>
                </a:solidFill>
              </a:rPr>
              <a:t>P.53</a:t>
            </a:r>
            <a:endParaRPr kumimoji="1" lang="ja-JP" altLang="en-US" sz="11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04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8490714" cy="58326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5868144" y="-171400"/>
            <a:ext cx="1804769" cy="1413591"/>
          </a:xfrm>
        </p:spPr>
        <p:txBody>
          <a:bodyPr>
            <a:noAutofit/>
          </a:bodyPr>
          <a:lstStyle/>
          <a:p>
            <a:r>
              <a:rPr kumimoji="1" lang="ja-JP" altLang="en-US" sz="8800" dirty="0" smtClean="0">
                <a:solidFill>
                  <a:srgbClr val="FF0000"/>
                </a:solidFill>
              </a:rPr>
              <a:t>☑</a:t>
            </a:r>
            <a:endParaRPr kumimoji="1" lang="ja-JP" altLang="en-US" sz="8800" dirty="0">
              <a:solidFill>
                <a:srgbClr val="FF0000"/>
              </a:solidFill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6571874" y="980728"/>
            <a:ext cx="808438" cy="18002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085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①ほしい</a:t>
            </a:r>
            <a:endParaRPr kumimoji="1" lang="ja-JP" altLang="en-US" dirty="0"/>
          </a:p>
        </p:txBody>
      </p:sp>
      <p:pic>
        <p:nvPicPr>
          <p:cNvPr id="2052" name="図 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91256"/>
            <a:ext cx="4166551" cy="3736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44" t="24676" r="3833" b="61172"/>
          <a:stretch/>
        </p:blipFill>
        <p:spPr bwMode="auto">
          <a:xfrm>
            <a:off x="5065486" y="4797152"/>
            <a:ext cx="3727404" cy="177435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3241934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ja-JP" altLang="en-US" sz="2700" dirty="0" smtClean="0"/>
              <a:t>　　　　　　　　　　　　　　　　　はっぴょう</a:t>
            </a:r>
            <a:r>
              <a:rPr lang="en-US" altLang="ja-JP" sz="2700" dirty="0" smtClean="0"/>
              <a:t/>
            </a:r>
            <a:br>
              <a:rPr lang="en-US" altLang="ja-JP" sz="2700" dirty="0" smtClean="0"/>
            </a:br>
            <a:r>
              <a:rPr lang="ja-JP" altLang="en-US" dirty="0" smtClean="0"/>
              <a:t>②</a:t>
            </a:r>
            <a:r>
              <a:rPr kumimoji="1" lang="ja-JP" altLang="en-US" dirty="0" smtClean="0"/>
              <a:t>わかりやすい発表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08" y="1981669"/>
            <a:ext cx="3888432" cy="576064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ja-JP" altLang="en-US" dirty="0"/>
              <a:t>パフォーマンスが</a:t>
            </a:r>
            <a:r>
              <a:rPr lang="ja-JP" altLang="en-US" dirty="0" smtClean="0"/>
              <a:t>いい</a:t>
            </a:r>
            <a:endParaRPr lang="en-US" altLang="ja-JP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  <p:pic>
        <p:nvPicPr>
          <p:cNvPr id="9" name="Picture 2" descr="「PPT 発表　イラスト」の画像検索結果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618" y="2978301"/>
            <a:ext cx="165618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「PPT 発表　イラスト」の画像検索結果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795" y="4573975"/>
            <a:ext cx="2251522" cy="1579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「演劇　イラスト」の画像検索結果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014" y="2557733"/>
            <a:ext cx="1950782" cy="1025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658" y="4045053"/>
            <a:ext cx="2327030" cy="144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861285"/>
            <a:ext cx="2232248" cy="236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コンテンツ プレースホルダー 2"/>
          <p:cNvSpPr txBox="1">
            <a:spLocks/>
          </p:cNvSpPr>
          <p:nvPr/>
        </p:nvSpPr>
        <p:spPr>
          <a:xfrm>
            <a:off x="4275463" y="1886832"/>
            <a:ext cx="4831102" cy="67090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スキット、ビデオがじょうず</a:t>
            </a:r>
            <a:endParaRPr lang="ja-JP" altLang="en-US" dirty="0"/>
          </a:p>
        </p:txBody>
      </p:sp>
      <p:sp>
        <p:nvSpPr>
          <p:cNvPr id="15" name="コンテンツ プレースホルダー 2"/>
          <p:cNvSpPr txBox="1">
            <a:spLocks/>
          </p:cNvSpPr>
          <p:nvPr/>
        </p:nvSpPr>
        <p:spPr>
          <a:xfrm>
            <a:off x="2195736" y="6126077"/>
            <a:ext cx="5116430" cy="59155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 smtClean="0"/>
              <a:t>・ＰＰＴやポスターが見やすい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086101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ja-JP" altLang="en-US" dirty="0" smtClean="0"/>
              <a:t>③</a:t>
            </a:r>
            <a:r>
              <a:rPr kumimoji="1" lang="ja-JP" altLang="en-US" dirty="0" smtClean="0"/>
              <a:t>オリジナリティ</a:t>
            </a:r>
            <a:r>
              <a:rPr kumimoji="1" lang="ja-JP" altLang="en-US" dirty="0" smtClean="0"/>
              <a:t>がある</a:t>
            </a:r>
            <a:endParaRPr kumimoji="1" lang="ja-JP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844824"/>
            <a:ext cx="4220865" cy="4125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52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ja-JP" altLang="en-US" dirty="0" smtClean="0"/>
              <a:t>④チームワークがいい</a:t>
            </a:r>
            <a:endParaRPr kumimoji="1" lang="ja-JP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35"/>
          <a:stretch/>
        </p:blipFill>
        <p:spPr bwMode="auto">
          <a:xfrm>
            <a:off x="2217975" y="1556792"/>
            <a:ext cx="5040560" cy="4979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515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031"/>
          <a:stretch/>
        </p:blipFill>
        <p:spPr bwMode="auto">
          <a:xfrm>
            <a:off x="306796" y="3789040"/>
            <a:ext cx="8490714" cy="18646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447911" y="1268760"/>
            <a:ext cx="8219924" cy="1413591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kumimoji="1" lang="ja-JP" altLang="en-US" sz="6600" dirty="0" smtClean="0"/>
              <a:t>コメントも書きましょう。</a:t>
            </a:r>
            <a:endParaRPr kumimoji="1" lang="ja-JP" altLang="en-US" sz="6600" dirty="0"/>
          </a:p>
        </p:txBody>
      </p:sp>
    </p:spTree>
    <p:extLst>
      <p:ext uri="{BB962C8B-B14F-4D97-AF65-F5344CB8AC3E}">
        <p14:creationId xmlns:p14="http://schemas.microsoft.com/office/powerpoint/2010/main" val="888566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rgbClr val="00FFCC"/>
          </a:solidFill>
        </p:spPr>
        <p:txBody>
          <a:bodyPr/>
          <a:lstStyle/>
          <a:p>
            <a:r>
              <a:rPr kumimoji="1" lang="ja-JP" altLang="en-US" dirty="0" smtClean="0"/>
              <a:t>発表について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b="1" dirty="0" smtClean="0"/>
              <a:t>１．テーマ</a:t>
            </a:r>
            <a:endParaRPr lang="en-US" altLang="ja-JP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 smtClean="0"/>
              <a:t>　</a:t>
            </a:r>
            <a:r>
              <a:rPr lang="ja-JP" altLang="en-US" sz="3600" b="1" dirty="0" smtClean="0"/>
              <a:t>　　「</a:t>
            </a:r>
            <a:r>
              <a:rPr lang="ja-JP" altLang="en-US" sz="3600" b="1" dirty="0"/>
              <a:t>お年寄りのためのものやサービス」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dirty="0" smtClean="0"/>
              <a:t>　　・</a:t>
            </a:r>
            <a:r>
              <a:rPr lang="ja-JP" altLang="en-US" dirty="0"/>
              <a:t>お年寄りがこまっていることは？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dirty="0" smtClean="0"/>
              <a:t>　　・どんな</a:t>
            </a:r>
            <a:r>
              <a:rPr lang="ja-JP" altLang="en-US" dirty="0"/>
              <a:t>もの？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dirty="0" smtClean="0"/>
              <a:t>　　・</a:t>
            </a:r>
            <a:r>
              <a:rPr lang="ja-JP" altLang="en-US" dirty="0"/>
              <a:t>どうやって</a:t>
            </a:r>
            <a:r>
              <a:rPr lang="ja-JP" altLang="en-US" dirty="0" smtClean="0"/>
              <a:t>使</a:t>
            </a:r>
            <a:r>
              <a:rPr lang="ja-JP" altLang="en-US" dirty="0"/>
              <a:t>います</a:t>
            </a:r>
            <a:r>
              <a:rPr lang="ja-JP" altLang="en-US" dirty="0" smtClean="0"/>
              <a:t>か。</a:t>
            </a:r>
            <a:endParaRPr lang="ja-JP" altLang="en-US" dirty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dirty="0" smtClean="0"/>
              <a:t>      ・どうして</a:t>
            </a:r>
            <a:r>
              <a:rPr lang="ja-JP" altLang="en-US" dirty="0"/>
              <a:t>便利です</a:t>
            </a:r>
            <a:r>
              <a:rPr lang="ja-JP" altLang="en-US" dirty="0" smtClean="0"/>
              <a:t>か</a:t>
            </a:r>
            <a:r>
              <a:rPr lang="ja-JP" altLang="en-US" dirty="0"/>
              <a:t>。</a:t>
            </a:r>
          </a:p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707500" y="15823"/>
            <a:ext cx="1719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はっぴょう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23728" y="1916832"/>
            <a:ext cx="1719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としよ</a:t>
            </a:r>
            <a:endParaRPr kumimoji="1" lang="ja-JP" altLang="en-US" sz="2400" dirty="0"/>
          </a:p>
        </p:txBody>
      </p:sp>
      <p:sp>
        <p:nvSpPr>
          <p:cNvPr id="6" name="正方形/長方形 5"/>
          <p:cNvSpPr/>
          <p:nvPr/>
        </p:nvSpPr>
        <p:spPr>
          <a:xfrm>
            <a:off x="971600" y="3068960"/>
            <a:ext cx="7416824" cy="331236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b="1" dirty="0" smtClean="0">
                <a:solidFill>
                  <a:schemeClr val="tx1"/>
                </a:solidFill>
              </a:rPr>
              <a:t>どんなことを話しますか。</a:t>
            </a:r>
            <a:endParaRPr kumimoji="1" lang="ja-JP" altLang="en-US" sz="4800" b="1" dirty="0">
              <a:solidFill>
                <a:schemeClr val="tx1"/>
              </a:solidFill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6084168" y="1172817"/>
            <a:ext cx="2736304" cy="720080"/>
          </a:xfrm>
          <a:prstGeom prst="wedgeRoundRectCallout">
            <a:avLst>
              <a:gd name="adj1" fmla="val -39929"/>
              <a:gd name="adj2" fmla="val 91007"/>
              <a:gd name="adj3" fmla="val 16667"/>
            </a:avLst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ysClr val="windowText" lastClr="000000"/>
                </a:solidFill>
              </a:rPr>
              <a:t>オリジナル！</a:t>
            </a:r>
            <a:endParaRPr kumimoji="1" lang="ja-JP" altLang="en-US" sz="28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56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844824"/>
            <a:ext cx="8229600" cy="100811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ja-JP" altLang="en-US" sz="4000" dirty="0" smtClean="0"/>
              <a:t>③１グループずつ前に出て、発表します。</a:t>
            </a:r>
            <a:endParaRPr lang="en-US" altLang="ja-JP" sz="4000" dirty="0"/>
          </a:p>
          <a:p>
            <a:pPr marL="0" indent="0">
              <a:buNone/>
            </a:pPr>
            <a:endParaRPr lang="en-US" altLang="ja-JP" sz="3600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00FFCC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 smtClean="0"/>
              <a:t>発表の進め方</a:t>
            </a:r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43808" y="249101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はっぴょう　　すす　　　かた</a:t>
            </a:r>
            <a:endParaRPr kumimoji="1" lang="ja-JP" altLang="en-US" sz="2400" dirty="0"/>
          </a:p>
        </p:txBody>
      </p:sp>
      <p:sp>
        <p:nvSpPr>
          <p:cNvPr id="7" name="AutoShape 2" descr="「タイマー　イラスト」の画像検索結果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253846" y="1570038"/>
            <a:ext cx="4079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まえ　　で　　　　はっぴょう</a:t>
            </a:r>
            <a:endParaRPr kumimoji="1" lang="ja-JP" altLang="en-US" sz="2400" dirty="0"/>
          </a:p>
        </p:txBody>
      </p:sp>
      <p:pic>
        <p:nvPicPr>
          <p:cNvPr id="16" name="図 15" descr="Image result for 発表　イラスト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564904"/>
            <a:ext cx="2700533" cy="226196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四角形吹き出し 16"/>
          <p:cNvSpPr/>
          <p:nvPr/>
        </p:nvSpPr>
        <p:spPr>
          <a:xfrm>
            <a:off x="6861919" y="3284984"/>
            <a:ext cx="1977281" cy="1183162"/>
          </a:xfrm>
          <a:prstGeom prst="wedgeRectCallout">
            <a:avLst>
              <a:gd name="adj1" fmla="val -100110"/>
              <a:gd name="adj2" fmla="val 98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000" dirty="0" smtClean="0"/>
              <a:t>７分</a:t>
            </a:r>
            <a:endParaRPr kumimoji="1" lang="ja-JP" altLang="en-US" sz="6000" dirty="0"/>
          </a:p>
        </p:txBody>
      </p:sp>
      <p:sp>
        <p:nvSpPr>
          <p:cNvPr id="9" name="円/楕円 8"/>
          <p:cNvSpPr/>
          <p:nvPr/>
        </p:nvSpPr>
        <p:spPr>
          <a:xfrm>
            <a:off x="613656" y="4853644"/>
            <a:ext cx="4138364" cy="20043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 smtClean="0"/>
              <a:t>かたづけ、</a:t>
            </a:r>
            <a:endParaRPr kumimoji="1" lang="en-US" altLang="ja-JP" sz="3200" b="1" dirty="0" smtClean="0"/>
          </a:p>
          <a:p>
            <a:pPr algn="ctr"/>
            <a:r>
              <a:rPr lang="ja-JP" altLang="en-US" sz="3200" b="1" dirty="0"/>
              <a:t>い</a:t>
            </a:r>
            <a:r>
              <a:rPr lang="ja-JP" altLang="en-US" sz="3200" b="1" dirty="0" smtClean="0"/>
              <a:t>どう、</a:t>
            </a:r>
            <a:endParaRPr lang="en-US" altLang="ja-JP" sz="3200" b="1" dirty="0" smtClean="0"/>
          </a:p>
          <a:p>
            <a:pPr algn="ctr"/>
            <a:r>
              <a:rPr lang="ja-JP" altLang="en-US" sz="3200" b="1" dirty="0"/>
              <a:t>つぎ</a:t>
            </a:r>
            <a:r>
              <a:rPr lang="ja-JP" altLang="en-US" sz="3200" b="1" dirty="0" smtClean="0"/>
              <a:t>のじゅんび</a:t>
            </a:r>
            <a:endParaRPr lang="en-US" altLang="ja-JP" sz="3200" b="1" dirty="0" smtClean="0"/>
          </a:p>
        </p:txBody>
      </p:sp>
      <p:sp>
        <p:nvSpPr>
          <p:cNvPr id="18" name="四角形吹き出し 17"/>
          <p:cNvSpPr/>
          <p:nvPr/>
        </p:nvSpPr>
        <p:spPr>
          <a:xfrm>
            <a:off x="5517054" y="5209934"/>
            <a:ext cx="3256660" cy="1183162"/>
          </a:xfrm>
          <a:prstGeom prst="wedgeRectCallout">
            <a:avLst>
              <a:gd name="adj1" fmla="val -79414"/>
              <a:gd name="adj2" fmla="val -532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5400" dirty="0" smtClean="0"/>
              <a:t>5</a:t>
            </a:r>
            <a:r>
              <a:rPr kumimoji="1" lang="ja-JP" altLang="en-US" sz="5400" dirty="0" smtClean="0"/>
              <a:t>分ぐらい</a:t>
            </a:r>
            <a:endParaRPr kumimoji="1" lang="ja-JP" altLang="en-US" sz="5400" dirty="0"/>
          </a:p>
        </p:txBody>
      </p:sp>
      <p:sp>
        <p:nvSpPr>
          <p:cNvPr id="10" name="右カーブ矢印 9"/>
          <p:cNvSpPr/>
          <p:nvPr/>
        </p:nvSpPr>
        <p:spPr>
          <a:xfrm rot="2497667">
            <a:off x="2432983" y="2943324"/>
            <a:ext cx="720080" cy="1944216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53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" grpId="0" animBg="1"/>
      <p:bldP spid="18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844824"/>
            <a:ext cx="8229600" cy="2736304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ja-JP" altLang="en-US" sz="4000" dirty="0" smtClean="0"/>
              <a:t>④聞いている人は、</a:t>
            </a:r>
            <a:endParaRPr lang="en-US" altLang="ja-JP" sz="4000" dirty="0" smtClean="0"/>
          </a:p>
          <a:p>
            <a:pPr marL="0" indent="0">
              <a:lnSpc>
                <a:spcPct val="170000"/>
              </a:lnSpc>
              <a:buNone/>
            </a:pPr>
            <a:r>
              <a:rPr lang="ja-JP" altLang="en-US" sz="4000" dirty="0"/>
              <a:t>　</a:t>
            </a:r>
            <a:r>
              <a:rPr lang="ja-JP" altLang="en-US" sz="4000" dirty="0" smtClean="0"/>
              <a:t>発表がおわったら、評価シートを書いてください。</a:t>
            </a:r>
            <a:endParaRPr lang="en-US" altLang="ja-JP" sz="4000" dirty="0" smtClean="0"/>
          </a:p>
          <a:p>
            <a:pPr marL="0" indent="0">
              <a:buNone/>
            </a:pPr>
            <a:r>
              <a:rPr lang="ja-JP" altLang="en-US" sz="4000" dirty="0"/>
              <a:t>　</a:t>
            </a:r>
            <a:endParaRPr lang="en-US" altLang="ja-JP" sz="4000" dirty="0" smtClean="0"/>
          </a:p>
          <a:p>
            <a:pPr marL="0" indent="0">
              <a:buNone/>
            </a:pPr>
            <a:r>
              <a:rPr lang="ja-JP" altLang="en-US" sz="4000" dirty="0" smtClean="0"/>
              <a:t>　　</a:t>
            </a:r>
            <a:endParaRPr lang="en-US" altLang="ja-JP" sz="4000" dirty="0"/>
          </a:p>
          <a:p>
            <a:pPr marL="0" indent="0">
              <a:buNone/>
            </a:pPr>
            <a:endParaRPr lang="en-US" altLang="ja-JP" sz="3600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00FFCC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 smtClean="0"/>
              <a:t>発表の進め方</a:t>
            </a:r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43808" y="249101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はっぴょう　　すす　　　かた</a:t>
            </a:r>
            <a:endParaRPr kumimoji="1" lang="ja-JP" altLang="en-US" sz="2400" dirty="0"/>
          </a:p>
        </p:txBody>
      </p:sp>
      <p:sp>
        <p:nvSpPr>
          <p:cNvPr id="7" name="AutoShape 2" descr="「タイマー　イラスト」の画像検索結果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191572" y="2420888"/>
            <a:ext cx="4079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ひょうか</a:t>
            </a:r>
            <a:endParaRPr kumimoji="1" lang="ja-JP" altLang="en-US" sz="2400" dirty="0"/>
          </a:p>
        </p:txBody>
      </p:sp>
      <p:sp>
        <p:nvSpPr>
          <p:cNvPr id="5" name="AutoShape 2" descr="「チェック　イラスト」の画像検索結果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17032"/>
            <a:ext cx="2758343" cy="284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四角形吹き出し 11"/>
          <p:cNvSpPr/>
          <p:nvPr/>
        </p:nvSpPr>
        <p:spPr>
          <a:xfrm>
            <a:off x="3458815" y="5194394"/>
            <a:ext cx="1977281" cy="1183162"/>
          </a:xfrm>
          <a:prstGeom prst="wedgeRectCallout">
            <a:avLst>
              <a:gd name="adj1" fmla="val -88785"/>
              <a:gd name="adj2" fmla="val -2267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 smtClean="0"/>
              <a:t>5</a:t>
            </a:r>
            <a:r>
              <a:rPr kumimoji="1" lang="ja-JP" altLang="en-US" sz="6000" dirty="0" smtClean="0"/>
              <a:t>分</a:t>
            </a:r>
            <a:endParaRPr kumimoji="1" lang="ja-JP" altLang="en-US" sz="6000" dirty="0"/>
          </a:p>
        </p:txBody>
      </p:sp>
      <p:sp>
        <p:nvSpPr>
          <p:cNvPr id="13" name="円/楕円 12"/>
          <p:cNvSpPr/>
          <p:nvPr/>
        </p:nvSpPr>
        <p:spPr>
          <a:xfrm>
            <a:off x="5817280" y="4935707"/>
            <a:ext cx="3057823" cy="15950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/>
              <a:t>かたづけ、</a:t>
            </a:r>
            <a:endParaRPr kumimoji="1" lang="en-US" altLang="ja-JP" sz="2400" b="1" dirty="0" smtClean="0"/>
          </a:p>
          <a:p>
            <a:pPr algn="ctr"/>
            <a:r>
              <a:rPr lang="ja-JP" altLang="en-US" sz="2400" b="1" dirty="0"/>
              <a:t>い</a:t>
            </a:r>
            <a:r>
              <a:rPr lang="ja-JP" altLang="en-US" sz="2400" b="1" dirty="0" smtClean="0"/>
              <a:t>どう、</a:t>
            </a:r>
            <a:endParaRPr lang="en-US" altLang="ja-JP" sz="2400" b="1" dirty="0" smtClean="0"/>
          </a:p>
          <a:p>
            <a:pPr algn="ctr"/>
            <a:r>
              <a:rPr lang="ja-JP" altLang="en-US" sz="2400" b="1" dirty="0"/>
              <a:t>つぎ</a:t>
            </a:r>
            <a:r>
              <a:rPr lang="ja-JP" altLang="en-US" sz="2400" b="1" dirty="0" smtClean="0"/>
              <a:t>のじゅんび</a:t>
            </a:r>
            <a:endParaRPr lang="en-US" altLang="ja-JP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904568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00FFCC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 smtClean="0"/>
              <a:t>発表</a:t>
            </a:r>
            <a:r>
              <a:rPr lang="ja-JP" altLang="en-US" dirty="0"/>
              <a:t>場所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491880" y="249101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err="1" smtClean="0"/>
              <a:t>はっぴょうばしょ</a:t>
            </a:r>
            <a:endParaRPr kumimoji="1" lang="ja-JP" altLang="en-US" sz="2400" dirty="0"/>
          </a:p>
        </p:txBody>
      </p:sp>
      <p:sp>
        <p:nvSpPr>
          <p:cNvPr id="7" name="AutoShape 2" descr="「タイマー　イラスト」の画像検索結果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コンテンツ プレースホルダー 2"/>
          <p:cNvSpPr txBox="1">
            <a:spLocks/>
          </p:cNvSpPr>
          <p:nvPr/>
        </p:nvSpPr>
        <p:spPr>
          <a:xfrm>
            <a:off x="152400" y="2584439"/>
            <a:ext cx="4059560" cy="40849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4800" dirty="0" smtClean="0"/>
              <a:t>ホール</a:t>
            </a:r>
            <a:endParaRPr lang="en-US" altLang="ja-JP" sz="4800" dirty="0"/>
          </a:p>
        </p:txBody>
      </p:sp>
      <p:sp>
        <p:nvSpPr>
          <p:cNvPr id="15" name="コンテンツ プレースホルダー 2"/>
          <p:cNvSpPr txBox="1">
            <a:spLocks/>
          </p:cNvSpPr>
          <p:nvPr/>
        </p:nvSpPr>
        <p:spPr>
          <a:xfrm>
            <a:off x="381000" y="3377094"/>
            <a:ext cx="3602360" cy="7484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ja-JP" sz="4800" dirty="0" smtClean="0"/>
              <a:t>7</a:t>
            </a:r>
            <a:r>
              <a:rPr lang="ja-JP" altLang="en-US" sz="4800" dirty="0" smtClean="0"/>
              <a:t>～</a:t>
            </a:r>
            <a:r>
              <a:rPr lang="en-US" altLang="ja-JP" sz="4800" dirty="0" smtClean="0"/>
              <a:t>12</a:t>
            </a:r>
            <a:endParaRPr lang="en-US" altLang="ja-JP" sz="4800" dirty="0"/>
          </a:p>
        </p:txBody>
      </p:sp>
      <p:sp>
        <p:nvSpPr>
          <p:cNvPr id="16" name="コンテンツ プレースホルダー 2"/>
          <p:cNvSpPr txBox="1">
            <a:spLocks/>
          </p:cNvSpPr>
          <p:nvPr/>
        </p:nvSpPr>
        <p:spPr>
          <a:xfrm>
            <a:off x="6371692" y="2981741"/>
            <a:ext cx="2810272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4800" dirty="0" smtClean="0"/>
              <a:t>会議室</a:t>
            </a:r>
            <a:endParaRPr lang="en-US" altLang="ja-JP" sz="4800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en-US" altLang="ja-JP" sz="4800" dirty="0"/>
          </a:p>
        </p:txBody>
      </p:sp>
      <p:sp>
        <p:nvSpPr>
          <p:cNvPr id="17" name="コンテンツ プレースホルダー 2"/>
          <p:cNvSpPr txBox="1">
            <a:spLocks/>
          </p:cNvSpPr>
          <p:nvPr/>
        </p:nvSpPr>
        <p:spPr>
          <a:xfrm>
            <a:off x="6551713" y="3886912"/>
            <a:ext cx="2450231" cy="27824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n-US" altLang="ja-JP" sz="4800" dirty="0"/>
          </a:p>
        </p:txBody>
      </p:sp>
      <p:sp>
        <p:nvSpPr>
          <p:cNvPr id="19" name="コンテンツ プレースホルダー 2"/>
          <p:cNvSpPr txBox="1">
            <a:spLocks/>
          </p:cNvSpPr>
          <p:nvPr/>
        </p:nvSpPr>
        <p:spPr>
          <a:xfrm>
            <a:off x="609600" y="5733256"/>
            <a:ext cx="3466198" cy="7388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ja-JP" sz="5400" dirty="0"/>
              <a:t>13</a:t>
            </a:r>
            <a:r>
              <a:rPr lang="ja-JP" altLang="en-US" sz="5400" dirty="0" smtClean="0"/>
              <a:t>～</a:t>
            </a:r>
            <a:r>
              <a:rPr lang="en-US" altLang="ja-JP" sz="5400" dirty="0" smtClean="0"/>
              <a:t>18</a:t>
            </a:r>
            <a:endParaRPr lang="en-US" altLang="ja-JP" sz="54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623248" y="2584439"/>
            <a:ext cx="1802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　かいぎし</a:t>
            </a:r>
            <a:r>
              <a:rPr kumimoji="1" lang="ja-JP" altLang="en-US" sz="2400" dirty="0" err="1" smtClean="0"/>
              <a:t>つ</a:t>
            </a:r>
            <a:endParaRPr kumimoji="1" lang="ja-JP" altLang="en-US" sz="2400" dirty="0"/>
          </a:p>
        </p:txBody>
      </p:sp>
      <p:sp>
        <p:nvSpPr>
          <p:cNvPr id="22" name="コンテンツ プレースホルダー 2"/>
          <p:cNvSpPr txBox="1">
            <a:spLocks/>
          </p:cNvSpPr>
          <p:nvPr/>
        </p:nvSpPr>
        <p:spPr>
          <a:xfrm>
            <a:off x="6737221" y="4903897"/>
            <a:ext cx="2122828" cy="74847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ja-JP" sz="4800" dirty="0"/>
              <a:t>1</a:t>
            </a:r>
            <a:r>
              <a:rPr lang="ja-JP" altLang="en-US" sz="4800" dirty="0" smtClean="0"/>
              <a:t>～</a:t>
            </a:r>
            <a:r>
              <a:rPr lang="en-US" altLang="ja-JP" sz="48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16016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00FFCC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 smtClean="0"/>
              <a:t>発表の順番</a:t>
            </a:r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43808" y="249101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はっぴょう　　</a:t>
            </a:r>
            <a:r>
              <a:rPr lang="ja-JP" altLang="en-US" sz="2400" dirty="0"/>
              <a:t>　</a:t>
            </a:r>
            <a:r>
              <a:rPr kumimoji="1" lang="ja-JP" altLang="en-US" sz="2400" dirty="0" smtClean="0"/>
              <a:t>じゅんばん</a:t>
            </a:r>
            <a:endParaRPr kumimoji="1" lang="ja-JP" altLang="en-US" sz="2400" dirty="0"/>
          </a:p>
        </p:txBody>
      </p:sp>
      <p:sp>
        <p:nvSpPr>
          <p:cNvPr id="7" name="AutoShape 2" descr="「タイマー　イラスト」の画像検索結果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827584" y="3068960"/>
            <a:ext cx="1514128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2778966" y="3068960"/>
            <a:ext cx="1514128" cy="151216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4752020" y="3037926"/>
            <a:ext cx="1514128" cy="151216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5870103" y="4970885"/>
            <a:ext cx="1514128" cy="151216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1759429" y="5013176"/>
            <a:ext cx="1514128" cy="151216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3779912" y="5053136"/>
            <a:ext cx="1514128" cy="151216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四角形吹き出し 7"/>
          <p:cNvSpPr/>
          <p:nvPr/>
        </p:nvSpPr>
        <p:spPr>
          <a:xfrm>
            <a:off x="6660232" y="2031703"/>
            <a:ext cx="1977281" cy="1183162"/>
          </a:xfrm>
          <a:prstGeom prst="wedgeRectCallout">
            <a:avLst>
              <a:gd name="adj1" fmla="val -82179"/>
              <a:gd name="adj2" fmla="val 5424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000" dirty="0" smtClean="0"/>
              <a:t>くじ</a:t>
            </a:r>
            <a:endParaRPr kumimoji="1" lang="ja-JP" altLang="en-US" sz="6000" dirty="0"/>
          </a:p>
        </p:txBody>
      </p:sp>
    </p:spTree>
    <p:extLst>
      <p:ext uri="{BB962C8B-B14F-4D97-AF65-F5344CB8AC3E}">
        <p14:creationId xmlns:p14="http://schemas.microsoft.com/office/powerpoint/2010/main" val="378664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じゅんばん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4557163"/>
              </p:ext>
            </p:extLst>
          </p:nvPr>
        </p:nvGraphicFramePr>
        <p:xfrm>
          <a:off x="457200" y="1600200"/>
          <a:ext cx="8291263" cy="493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456"/>
                <a:gridCol w="2090801"/>
                <a:gridCol w="2591003"/>
                <a:gridCol w="2591003"/>
              </a:tblGrid>
              <a:tr h="796855">
                <a:tc>
                  <a:txBody>
                    <a:bodyPr/>
                    <a:lstStyle/>
                    <a:p>
                      <a:endParaRPr kumimoji="1" lang="ja-JP" alt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800" dirty="0" smtClean="0"/>
                        <a:t>A</a:t>
                      </a:r>
                      <a:endParaRPr kumimoji="1" lang="ja-JP" alt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800" dirty="0" smtClean="0"/>
                        <a:t>B</a:t>
                      </a:r>
                      <a:endParaRPr kumimoji="1" lang="ja-JP" alt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800" dirty="0" smtClean="0"/>
                        <a:t>C</a:t>
                      </a:r>
                      <a:endParaRPr kumimoji="1" lang="ja-JP" altLang="en-US" sz="4800" dirty="0"/>
                    </a:p>
                  </a:txBody>
                  <a:tcPr/>
                </a:tc>
              </a:tr>
              <a:tr h="796855">
                <a:tc>
                  <a:txBody>
                    <a:bodyPr/>
                    <a:lstStyle/>
                    <a:p>
                      <a:r>
                        <a:rPr kumimoji="1" lang="ja-JP" altLang="en-US" sz="4800" dirty="0" smtClean="0"/>
                        <a:t>１</a:t>
                      </a:r>
                      <a:endParaRPr kumimoji="1" lang="ja-JP" alt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/>
                    </a:p>
                  </a:txBody>
                  <a:tcPr anchor="ctr"/>
                </a:tc>
              </a:tr>
              <a:tr h="796855">
                <a:tc>
                  <a:txBody>
                    <a:bodyPr/>
                    <a:lstStyle/>
                    <a:p>
                      <a:r>
                        <a:rPr kumimoji="1" lang="ja-JP" altLang="en-US" sz="4800" dirty="0" smtClean="0"/>
                        <a:t>２</a:t>
                      </a:r>
                      <a:endParaRPr kumimoji="1" lang="ja-JP" alt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2800"/>
                    </a:p>
                  </a:txBody>
                  <a:tcPr anchor="ctr"/>
                </a:tc>
              </a:tr>
              <a:tr h="796855">
                <a:tc>
                  <a:txBody>
                    <a:bodyPr/>
                    <a:lstStyle/>
                    <a:p>
                      <a:r>
                        <a:rPr kumimoji="1" lang="ja-JP" altLang="en-US" sz="4800" dirty="0" smtClean="0"/>
                        <a:t>３</a:t>
                      </a:r>
                      <a:endParaRPr kumimoji="1" lang="en-US" altLang="ja-JP" sz="4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 anchor="ctr"/>
                </a:tc>
              </a:tr>
              <a:tr h="796855">
                <a:tc>
                  <a:txBody>
                    <a:bodyPr/>
                    <a:lstStyle/>
                    <a:p>
                      <a:r>
                        <a:rPr kumimoji="1" lang="ja-JP" altLang="en-US" sz="4800" dirty="0" smtClean="0"/>
                        <a:t>４</a:t>
                      </a:r>
                      <a:endParaRPr kumimoji="1" lang="ja-JP" alt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 anchor="ctr"/>
                </a:tc>
              </a:tr>
              <a:tr h="796855">
                <a:tc>
                  <a:txBody>
                    <a:bodyPr/>
                    <a:lstStyle/>
                    <a:p>
                      <a:r>
                        <a:rPr kumimoji="1" lang="ja-JP" altLang="en-US" sz="4800" dirty="0" smtClean="0"/>
                        <a:t>５</a:t>
                      </a:r>
                      <a:endParaRPr kumimoji="1" lang="ja-JP" alt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541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4400" dirty="0"/>
              <a:t>午後</a:t>
            </a:r>
            <a:r>
              <a:rPr lang="ja-JP" altLang="en-US" sz="4400" dirty="0" smtClean="0"/>
              <a:t>、チェックをしたいものを、</a:t>
            </a:r>
            <a:endParaRPr lang="en-US" altLang="ja-JP" sz="4400" dirty="0" smtClean="0"/>
          </a:p>
          <a:p>
            <a:pPr marL="0" indent="0" algn="ctr">
              <a:buNone/>
            </a:pPr>
            <a:r>
              <a:rPr kumimoji="1" lang="ja-JP" altLang="en-US" sz="4400" dirty="0"/>
              <a:t>持って来て</a:t>
            </a:r>
            <a:r>
              <a:rPr kumimoji="1" lang="ja-JP" altLang="en-US" sz="4400" dirty="0" smtClean="0"/>
              <a:t>ください</a:t>
            </a:r>
            <a:r>
              <a:rPr kumimoji="1" lang="ja-JP" altLang="en-US" sz="4400" dirty="0"/>
              <a:t>。</a:t>
            </a:r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PPT</a:t>
            </a:r>
            <a:r>
              <a:rPr kumimoji="1" lang="ja-JP" altLang="en-US" dirty="0" err="1" smtClean="0"/>
              <a:t>、</a:t>
            </a:r>
            <a:r>
              <a:rPr lang="ja-JP" altLang="en-US" dirty="0"/>
              <a:t>音</a:t>
            </a:r>
            <a:r>
              <a:rPr kumimoji="1" lang="ja-JP" altLang="en-US" dirty="0" smtClean="0"/>
              <a:t>のチェック、リハーサル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3196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PPT</a:t>
            </a:r>
            <a:r>
              <a:rPr kumimoji="1" lang="ja-JP" altLang="en-US" dirty="0" err="1" smtClean="0"/>
              <a:t>、</a:t>
            </a:r>
            <a:r>
              <a:rPr lang="ja-JP" altLang="en-US" dirty="0"/>
              <a:t>音</a:t>
            </a:r>
            <a:r>
              <a:rPr kumimoji="1" lang="ja-JP" altLang="en-US" dirty="0" smtClean="0"/>
              <a:t>の</a:t>
            </a:r>
            <a:r>
              <a:rPr lang="ja-JP" altLang="en-US" dirty="0"/>
              <a:t>チェック、リハーサル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 smtClean="0"/>
              <a:t>つぎの時間に、チェックしに来てください。</a:t>
            </a: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 smtClean="0"/>
              <a:t>１．すし　　　　　</a:t>
            </a:r>
            <a:r>
              <a:rPr kumimoji="1" lang="en-US" altLang="ja-JP" dirty="0" smtClean="0"/>
              <a:t>14:</a:t>
            </a:r>
            <a:r>
              <a:rPr lang="en-US" altLang="ja-JP" dirty="0"/>
              <a:t>45</a:t>
            </a:r>
            <a:r>
              <a:rPr kumimoji="1" lang="ja-JP" altLang="en-US" dirty="0" smtClean="0"/>
              <a:t>～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２．おにぎり　　</a:t>
            </a:r>
            <a:r>
              <a:rPr lang="en-US" altLang="ja-JP" dirty="0" smtClean="0"/>
              <a:t>14:55</a:t>
            </a:r>
            <a:r>
              <a:rPr lang="ja-JP" altLang="en-US" dirty="0" smtClean="0"/>
              <a:t>～　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/>
              <a:t>３</a:t>
            </a:r>
            <a:r>
              <a:rPr kumimoji="1" lang="ja-JP" altLang="en-US" dirty="0" smtClean="0"/>
              <a:t>．</a:t>
            </a:r>
            <a:r>
              <a:rPr kumimoji="1" lang="ja-JP" altLang="en-US" dirty="0" err="1" smtClean="0"/>
              <a:t>なっ</a:t>
            </a:r>
            <a:r>
              <a:rPr kumimoji="1" lang="ja-JP" altLang="en-US" dirty="0" smtClean="0"/>
              <a:t>とう　　　</a:t>
            </a:r>
            <a:r>
              <a:rPr kumimoji="1" lang="en-US" altLang="ja-JP" dirty="0" smtClean="0"/>
              <a:t>15:05</a:t>
            </a:r>
            <a:r>
              <a:rPr kumimoji="1" lang="ja-JP" altLang="en-US" dirty="0" smtClean="0"/>
              <a:t>～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４．カレー　　</a:t>
            </a:r>
            <a:r>
              <a:rPr lang="ja-JP" altLang="en-US" dirty="0"/>
              <a:t>　</a:t>
            </a:r>
            <a:r>
              <a:rPr lang="ja-JP" altLang="en-US" dirty="0" smtClean="0"/>
              <a:t>　</a:t>
            </a:r>
            <a:r>
              <a:rPr lang="en-US" altLang="ja-JP" dirty="0" smtClean="0"/>
              <a:t>15</a:t>
            </a:r>
            <a:r>
              <a:rPr lang="ja-JP" altLang="en-US" dirty="0" smtClean="0"/>
              <a:t>：</a:t>
            </a:r>
            <a:r>
              <a:rPr lang="en-US" altLang="ja-JP" dirty="0"/>
              <a:t>15</a:t>
            </a:r>
            <a:r>
              <a:rPr lang="ja-JP" altLang="en-US" dirty="0" smtClean="0"/>
              <a:t>～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/>
              <a:t>５</a:t>
            </a:r>
            <a:r>
              <a:rPr kumimoji="1" lang="ja-JP" altLang="en-US" dirty="0" smtClean="0"/>
              <a:t>．とんかつ　　</a:t>
            </a:r>
            <a:r>
              <a:rPr kumimoji="1" lang="en-US" altLang="ja-JP" dirty="0" smtClean="0"/>
              <a:t>15</a:t>
            </a:r>
            <a:r>
              <a:rPr kumimoji="1" lang="ja-JP" altLang="en-US" dirty="0" smtClean="0"/>
              <a:t>：</a:t>
            </a:r>
            <a:r>
              <a:rPr lang="en-US" altLang="ja-JP" dirty="0"/>
              <a:t>25</a:t>
            </a:r>
            <a:r>
              <a:rPr kumimoji="1" lang="ja-JP" altLang="en-US" dirty="0" smtClean="0"/>
              <a:t>～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６</a:t>
            </a:r>
            <a:r>
              <a:rPr lang="ja-JP" altLang="en-US" dirty="0" smtClean="0"/>
              <a:t>．てんぷら　　</a:t>
            </a:r>
            <a:r>
              <a:rPr lang="en-US" altLang="ja-JP" dirty="0" smtClean="0"/>
              <a:t>15</a:t>
            </a:r>
            <a:r>
              <a:rPr lang="ja-JP" altLang="en-US" dirty="0" smtClean="0"/>
              <a:t>：</a:t>
            </a:r>
            <a:r>
              <a:rPr lang="en-US" altLang="ja-JP" dirty="0"/>
              <a:t>35</a:t>
            </a:r>
            <a:r>
              <a:rPr lang="ja-JP" altLang="en-US" dirty="0" smtClean="0"/>
              <a:t>～</a:t>
            </a:r>
            <a:endParaRPr lang="en-US" altLang="ja-JP" dirty="0" smtClean="0"/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6309184" y="3861048"/>
            <a:ext cx="2643607" cy="21168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6200" dirty="0" smtClean="0"/>
              <a:t>１～６</a:t>
            </a:r>
            <a:endParaRPr lang="en-US" altLang="ja-JP" sz="6200" dirty="0"/>
          </a:p>
        </p:txBody>
      </p: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6273755" y="3083294"/>
            <a:ext cx="2810272" cy="894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4800" dirty="0" smtClean="0"/>
              <a:t>会議室</a:t>
            </a:r>
            <a:endParaRPr lang="en-US" altLang="ja-JP" sz="4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732240" y="2651287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かいぎし</a:t>
            </a:r>
            <a:r>
              <a:rPr kumimoji="1" lang="ja-JP" altLang="en-US" sz="2400" dirty="0" err="1" smtClean="0"/>
              <a:t>つ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37402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PPT</a:t>
            </a:r>
            <a:r>
              <a:rPr kumimoji="1" lang="ja-JP" altLang="en-US" dirty="0" err="1" smtClean="0"/>
              <a:t>、</a:t>
            </a:r>
            <a:r>
              <a:rPr lang="ja-JP" altLang="en-US" dirty="0"/>
              <a:t>音</a:t>
            </a:r>
            <a:r>
              <a:rPr kumimoji="1" lang="ja-JP" altLang="en-US" dirty="0" smtClean="0"/>
              <a:t>の</a:t>
            </a:r>
            <a:r>
              <a:rPr lang="ja-JP" altLang="en-US" dirty="0"/>
              <a:t>チェック、リハーサル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 smtClean="0"/>
              <a:t>つぎの時間に、チェックしに来てください。</a:t>
            </a:r>
            <a:endParaRPr kumimoji="1"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７</a:t>
            </a:r>
            <a:r>
              <a:rPr kumimoji="1" lang="ja-JP" altLang="en-US" dirty="0" smtClean="0"/>
              <a:t>．やきそば　　　　　</a:t>
            </a:r>
            <a:r>
              <a:rPr kumimoji="1" lang="en-US" altLang="ja-JP" dirty="0" smtClean="0"/>
              <a:t>14:</a:t>
            </a:r>
            <a:r>
              <a:rPr lang="en-US" altLang="ja-JP" dirty="0"/>
              <a:t>4</a:t>
            </a:r>
            <a:r>
              <a:rPr lang="en-US" altLang="ja-JP" dirty="0" smtClean="0"/>
              <a:t>5</a:t>
            </a:r>
            <a:r>
              <a:rPr kumimoji="1" lang="ja-JP" altLang="en-US" dirty="0" smtClean="0"/>
              <a:t>～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８</a:t>
            </a:r>
            <a:r>
              <a:rPr lang="ja-JP" altLang="en-US" dirty="0" smtClean="0"/>
              <a:t>．うどん　　　　　　　</a:t>
            </a:r>
            <a:r>
              <a:rPr lang="en-US" altLang="ja-JP" dirty="0" smtClean="0"/>
              <a:t>14:55</a:t>
            </a:r>
            <a:r>
              <a:rPr lang="ja-JP" altLang="en-US" dirty="0" smtClean="0"/>
              <a:t>～　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９</a:t>
            </a:r>
            <a:r>
              <a:rPr kumimoji="1" lang="ja-JP" altLang="en-US" dirty="0" smtClean="0"/>
              <a:t>．ラーメン　　　　　　</a:t>
            </a:r>
            <a:r>
              <a:rPr kumimoji="1" lang="en-US" altLang="ja-JP" dirty="0" smtClean="0"/>
              <a:t>15:05</a:t>
            </a:r>
            <a:r>
              <a:rPr kumimoji="1" lang="ja-JP" altLang="en-US" dirty="0" smtClean="0"/>
              <a:t>～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10</a:t>
            </a:r>
            <a:r>
              <a:rPr lang="ja-JP" altLang="en-US" dirty="0" err="1" smtClean="0"/>
              <a:t>．</a:t>
            </a:r>
            <a:r>
              <a:rPr lang="ja-JP" altLang="en-US" dirty="0" smtClean="0"/>
              <a:t>みそしる　　　　　</a:t>
            </a:r>
            <a:r>
              <a:rPr lang="en-US" altLang="ja-JP" dirty="0" smtClean="0"/>
              <a:t>15</a:t>
            </a:r>
            <a:r>
              <a:rPr lang="ja-JP" altLang="en-US" dirty="0" smtClean="0"/>
              <a:t>：</a:t>
            </a:r>
            <a:r>
              <a:rPr lang="en-US" altLang="ja-JP" dirty="0"/>
              <a:t>15</a:t>
            </a:r>
            <a:r>
              <a:rPr lang="ja-JP" altLang="en-US" dirty="0" smtClean="0"/>
              <a:t>～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en-US" altLang="ja-JP" dirty="0"/>
              <a:t>11</a:t>
            </a:r>
            <a:r>
              <a:rPr kumimoji="1" lang="ja-JP" altLang="en-US" dirty="0" err="1" smtClean="0"/>
              <a:t>．</a:t>
            </a:r>
            <a:r>
              <a:rPr kumimoji="1" lang="ja-JP" altLang="en-US" dirty="0" smtClean="0"/>
              <a:t>しゃぶしゃぶ　　 </a:t>
            </a:r>
            <a:r>
              <a:rPr kumimoji="1" lang="en-US" altLang="ja-JP" dirty="0" smtClean="0"/>
              <a:t>15</a:t>
            </a:r>
            <a:r>
              <a:rPr kumimoji="1" lang="ja-JP" altLang="en-US" dirty="0" smtClean="0"/>
              <a:t>：</a:t>
            </a:r>
            <a:r>
              <a:rPr lang="en-US" altLang="ja-JP" dirty="0"/>
              <a:t>25</a:t>
            </a:r>
            <a:r>
              <a:rPr kumimoji="1" lang="ja-JP" altLang="en-US" dirty="0" smtClean="0"/>
              <a:t>～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12.</a:t>
            </a:r>
            <a:r>
              <a:rPr lang="ja-JP" altLang="en-US" dirty="0" smtClean="0"/>
              <a:t>たまごやき　　　　</a:t>
            </a:r>
            <a:r>
              <a:rPr lang="en-US" altLang="ja-JP" dirty="0" smtClean="0"/>
              <a:t>15</a:t>
            </a:r>
            <a:r>
              <a:rPr lang="ja-JP" altLang="en-US" dirty="0" smtClean="0"/>
              <a:t>：</a:t>
            </a:r>
            <a:r>
              <a:rPr lang="en-US" altLang="ja-JP" dirty="0"/>
              <a:t>35</a:t>
            </a:r>
            <a:r>
              <a:rPr lang="ja-JP" altLang="en-US" dirty="0" smtClean="0"/>
              <a:t>～</a:t>
            </a:r>
            <a:endParaRPr lang="en-US" altLang="ja-JP" dirty="0" smtClean="0"/>
          </a:p>
        </p:txBody>
      </p: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5962666" y="3087525"/>
            <a:ext cx="2810272" cy="89442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4800" dirty="0" smtClean="0"/>
              <a:t>ホールまえ</a:t>
            </a:r>
            <a:endParaRPr lang="en-US" altLang="ja-JP" sz="4800" dirty="0"/>
          </a:p>
        </p:txBody>
      </p:sp>
      <p:sp>
        <p:nvSpPr>
          <p:cNvPr id="10" name="コンテンツ プレースホルダー 2"/>
          <p:cNvSpPr txBox="1">
            <a:spLocks/>
          </p:cNvSpPr>
          <p:nvPr/>
        </p:nvSpPr>
        <p:spPr>
          <a:xfrm>
            <a:off x="6129331" y="3977715"/>
            <a:ext cx="2643607" cy="22854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ja-JP" sz="6200" dirty="0" smtClean="0"/>
              <a:t>7</a:t>
            </a:r>
            <a:r>
              <a:rPr lang="ja-JP" altLang="en-US" sz="6200" dirty="0" smtClean="0"/>
              <a:t>～</a:t>
            </a:r>
            <a:r>
              <a:rPr lang="en-US" altLang="ja-JP" sz="62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98997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PPT</a:t>
            </a:r>
            <a:r>
              <a:rPr kumimoji="1" lang="ja-JP" altLang="en-US" dirty="0" err="1" smtClean="0"/>
              <a:t>、</a:t>
            </a:r>
            <a:r>
              <a:rPr lang="ja-JP" altLang="en-US" dirty="0"/>
              <a:t>音</a:t>
            </a:r>
            <a:r>
              <a:rPr kumimoji="1" lang="ja-JP" altLang="en-US" dirty="0" smtClean="0"/>
              <a:t>のチェック、リハーサル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kumimoji="1" lang="ja-JP" altLang="en-US" dirty="0" smtClean="0"/>
              <a:t>つぎの時間に、チェックしに来てください。</a:t>
            </a: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kumimoji="1" lang="en-US" altLang="ja-JP" dirty="0" smtClean="0"/>
              <a:t>13</a:t>
            </a:r>
            <a:r>
              <a:rPr kumimoji="1" lang="ja-JP" altLang="en-US" dirty="0" err="1" smtClean="0"/>
              <a:t>．</a:t>
            </a:r>
            <a:r>
              <a:rPr kumimoji="1" lang="ja-JP" altLang="en-US" dirty="0" smtClean="0"/>
              <a:t>たこやき　　　</a:t>
            </a:r>
            <a:r>
              <a:rPr kumimoji="1" lang="en-US" altLang="ja-JP" dirty="0" smtClean="0"/>
              <a:t>14:</a:t>
            </a:r>
            <a:r>
              <a:rPr lang="en-US" altLang="ja-JP" dirty="0" smtClean="0"/>
              <a:t>45</a:t>
            </a:r>
            <a:r>
              <a:rPr kumimoji="1" lang="ja-JP" altLang="en-US" dirty="0" smtClean="0"/>
              <a:t>～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14</a:t>
            </a:r>
            <a:r>
              <a:rPr lang="ja-JP" altLang="en-US" dirty="0" err="1" smtClean="0"/>
              <a:t>．</a:t>
            </a:r>
            <a:r>
              <a:rPr lang="ja-JP" altLang="en-US" dirty="0" smtClean="0"/>
              <a:t>もち　　　　　　</a:t>
            </a:r>
            <a:r>
              <a:rPr lang="en-US" altLang="ja-JP" dirty="0" smtClean="0"/>
              <a:t>14:55</a:t>
            </a:r>
            <a:r>
              <a:rPr lang="ja-JP" altLang="en-US" dirty="0" smtClean="0"/>
              <a:t>～　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/>
              <a:t>15</a:t>
            </a:r>
            <a:r>
              <a:rPr lang="ja-JP" altLang="en-US" dirty="0" err="1" smtClean="0"/>
              <a:t>．</a:t>
            </a:r>
            <a:r>
              <a:rPr lang="ja-JP" altLang="en-US" dirty="0" smtClean="0"/>
              <a:t>せんべい</a:t>
            </a:r>
            <a:r>
              <a:rPr kumimoji="1" lang="ja-JP" altLang="en-US" dirty="0" smtClean="0"/>
              <a:t>　　　</a:t>
            </a:r>
            <a:r>
              <a:rPr kumimoji="1" lang="en-US" altLang="ja-JP" dirty="0" smtClean="0"/>
              <a:t>15:05</a:t>
            </a:r>
            <a:r>
              <a:rPr kumimoji="1" lang="ja-JP" altLang="en-US" dirty="0" smtClean="0"/>
              <a:t>～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16</a:t>
            </a:r>
            <a:r>
              <a:rPr lang="ja-JP" altLang="en-US" dirty="0" err="1" smtClean="0"/>
              <a:t>．どらや</a:t>
            </a:r>
            <a:r>
              <a:rPr lang="ja-JP" altLang="en-US" dirty="0" smtClean="0"/>
              <a:t>き　　　</a:t>
            </a:r>
            <a:r>
              <a:rPr lang="en-US" altLang="ja-JP" dirty="0" smtClean="0"/>
              <a:t>15</a:t>
            </a:r>
            <a:r>
              <a:rPr lang="ja-JP" altLang="en-US" dirty="0" smtClean="0"/>
              <a:t>：</a:t>
            </a:r>
            <a:r>
              <a:rPr lang="en-US" altLang="ja-JP" dirty="0" smtClean="0"/>
              <a:t>15</a:t>
            </a:r>
            <a:r>
              <a:rPr lang="ja-JP" altLang="en-US" dirty="0" smtClean="0"/>
              <a:t>～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/>
              <a:t>17</a:t>
            </a:r>
            <a:r>
              <a:rPr lang="ja-JP" altLang="en-US" dirty="0" err="1" smtClean="0"/>
              <a:t>．</a:t>
            </a:r>
            <a:r>
              <a:rPr lang="ja-JP" altLang="en-US" dirty="0" smtClean="0"/>
              <a:t>だんご</a:t>
            </a:r>
            <a:r>
              <a:rPr kumimoji="1" lang="ja-JP" altLang="en-US" dirty="0" smtClean="0"/>
              <a:t>　　　　</a:t>
            </a:r>
            <a:r>
              <a:rPr kumimoji="1" lang="en-US" altLang="ja-JP" dirty="0" smtClean="0"/>
              <a:t>15</a:t>
            </a:r>
            <a:r>
              <a:rPr kumimoji="1" lang="ja-JP" altLang="en-US" dirty="0" smtClean="0"/>
              <a:t>：</a:t>
            </a:r>
            <a:r>
              <a:rPr lang="en-US" altLang="ja-JP" dirty="0" smtClean="0"/>
              <a:t>25</a:t>
            </a:r>
            <a:r>
              <a:rPr kumimoji="1" lang="ja-JP" altLang="en-US" dirty="0" smtClean="0"/>
              <a:t>～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18</a:t>
            </a:r>
            <a:r>
              <a:rPr lang="ja-JP" altLang="en-US" dirty="0" err="1" smtClean="0"/>
              <a:t>．おちゃ</a:t>
            </a:r>
            <a:r>
              <a:rPr lang="ja-JP" altLang="en-US" dirty="0" smtClean="0"/>
              <a:t>　　　　</a:t>
            </a:r>
            <a:r>
              <a:rPr lang="en-US" altLang="ja-JP" dirty="0" smtClean="0"/>
              <a:t>15</a:t>
            </a:r>
            <a:r>
              <a:rPr lang="ja-JP" altLang="en-US" dirty="0" smtClean="0"/>
              <a:t>：</a:t>
            </a:r>
            <a:r>
              <a:rPr lang="en-US" altLang="ja-JP" dirty="0" smtClean="0"/>
              <a:t>35</a:t>
            </a:r>
            <a:r>
              <a:rPr lang="ja-JP" altLang="en-US" dirty="0" smtClean="0"/>
              <a:t>～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/>
              <a:t>19</a:t>
            </a:r>
            <a:r>
              <a:rPr lang="en-US" altLang="ja-JP" dirty="0" smtClean="0"/>
              <a:t>.</a:t>
            </a:r>
            <a:r>
              <a:rPr lang="ja-JP" altLang="en-US" dirty="0" err="1" smtClean="0"/>
              <a:t>たい</a:t>
            </a:r>
            <a:r>
              <a:rPr lang="ja-JP" altLang="en-US" dirty="0" smtClean="0"/>
              <a:t>やき　　　</a:t>
            </a:r>
            <a:r>
              <a:rPr lang="en-US" altLang="ja-JP" dirty="0" smtClean="0"/>
              <a:t>15</a:t>
            </a:r>
            <a:r>
              <a:rPr lang="ja-JP" altLang="en-US" dirty="0" smtClean="0"/>
              <a:t>：</a:t>
            </a:r>
            <a:r>
              <a:rPr lang="en-US" altLang="ja-JP" dirty="0" smtClean="0"/>
              <a:t>45</a:t>
            </a:r>
            <a:r>
              <a:rPr lang="ja-JP" altLang="en-US" dirty="0" smtClean="0"/>
              <a:t>～</a:t>
            </a:r>
            <a:endParaRPr lang="en-US" altLang="ja-JP" dirty="0" smtClean="0"/>
          </a:p>
        </p:txBody>
      </p: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6012160" y="3083294"/>
            <a:ext cx="3071867" cy="89442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4800" dirty="0" smtClean="0"/>
              <a:t>ホールうしろ</a:t>
            </a:r>
            <a:endParaRPr lang="en-US" altLang="ja-JP" sz="4800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en-US" altLang="ja-JP" sz="4800" dirty="0"/>
          </a:p>
        </p:txBody>
      </p:sp>
      <p:sp>
        <p:nvSpPr>
          <p:cNvPr id="9" name="コンテンツ プレースホルダー 2"/>
          <p:cNvSpPr txBox="1">
            <a:spLocks/>
          </p:cNvSpPr>
          <p:nvPr/>
        </p:nvSpPr>
        <p:spPr>
          <a:xfrm>
            <a:off x="6273755" y="3908744"/>
            <a:ext cx="2643607" cy="18418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ja-JP" sz="6000" dirty="0" smtClean="0"/>
              <a:t>13</a:t>
            </a:r>
            <a:r>
              <a:rPr lang="ja-JP" altLang="en-US" sz="6000" dirty="0" smtClean="0"/>
              <a:t>～</a:t>
            </a:r>
            <a:r>
              <a:rPr lang="en-US" altLang="ja-JP" sz="6000" dirty="0" smtClean="0"/>
              <a:t>19</a:t>
            </a:r>
            <a:endParaRPr lang="en-US" altLang="ja-JP" sz="6000" dirty="0"/>
          </a:p>
        </p:txBody>
      </p:sp>
    </p:spTree>
    <p:extLst>
      <p:ext uri="{BB962C8B-B14F-4D97-AF65-F5344CB8AC3E}">
        <p14:creationId xmlns:p14="http://schemas.microsoft.com/office/powerpoint/2010/main" val="327109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419472"/>
            <a:ext cx="8229600" cy="1143000"/>
          </a:xfrm>
        </p:spPr>
        <p:txBody>
          <a:bodyPr/>
          <a:lstStyle/>
          <a:p>
            <a:r>
              <a:rPr lang="ja-JP" altLang="en-US" dirty="0"/>
              <a:t>準備する場所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1916832"/>
            <a:ext cx="8435280" cy="494116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kumimoji="1" lang="ja-JP" altLang="en-US" sz="3600" b="1" dirty="0" smtClean="0"/>
              <a:t>ホールで準備してください。</a:t>
            </a:r>
            <a:endParaRPr kumimoji="1" lang="en-US" altLang="ja-JP" sz="3600" b="1" dirty="0" smtClean="0"/>
          </a:p>
          <a:p>
            <a:r>
              <a:rPr lang="ja-JP" altLang="en-US" sz="3600" b="1" dirty="0" smtClean="0"/>
              <a:t>ビデオをとるとき</a:t>
            </a:r>
            <a:r>
              <a:rPr kumimoji="1" lang="ja-JP" altLang="en-US" sz="3600" b="1" dirty="0" smtClean="0"/>
              <a:t>は、</a:t>
            </a:r>
            <a:r>
              <a:rPr kumimoji="1" lang="ja-JP" altLang="en-US" sz="3600" b="1" dirty="0" smtClean="0">
                <a:solidFill>
                  <a:srgbClr val="FF0000"/>
                </a:solidFill>
              </a:rPr>
              <a:t>ホールを出てもいいですが、かならず、グループの先生といっしょに出てください。</a:t>
            </a:r>
            <a:endParaRPr kumimoji="1" lang="en-US" altLang="ja-JP" sz="3600" b="1" dirty="0" smtClean="0">
              <a:solidFill>
                <a:srgbClr val="FF0000"/>
              </a:solidFill>
            </a:endParaRPr>
          </a:p>
          <a:p>
            <a:endParaRPr lang="en-US" altLang="ja-JP" sz="3600" b="1" dirty="0"/>
          </a:p>
          <a:p>
            <a:pPr marL="0" indent="0">
              <a:buNone/>
            </a:pPr>
            <a:r>
              <a:rPr lang="en-US" altLang="ja-JP" sz="3600" b="1" dirty="0" smtClean="0"/>
              <a:t>※</a:t>
            </a:r>
            <a:r>
              <a:rPr lang="ja-JP" altLang="en-US" sz="3600" b="1" dirty="0" smtClean="0">
                <a:solidFill>
                  <a:srgbClr val="0070C0"/>
                </a:solidFill>
              </a:rPr>
              <a:t>午後のＰＰＴ</a:t>
            </a:r>
            <a:r>
              <a:rPr lang="ja-JP" altLang="en-US" sz="3600" b="1" dirty="0">
                <a:solidFill>
                  <a:srgbClr val="0070C0"/>
                </a:solidFill>
              </a:rPr>
              <a:t>、音の</a:t>
            </a:r>
            <a:r>
              <a:rPr lang="ja-JP" altLang="en-US" sz="3600" b="1" dirty="0" smtClean="0">
                <a:solidFill>
                  <a:srgbClr val="0070C0"/>
                </a:solidFill>
              </a:rPr>
              <a:t>チェック</a:t>
            </a:r>
            <a:r>
              <a:rPr lang="ja-JP" altLang="en-US" sz="3600" b="1" dirty="0" smtClean="0"/>
              <a:t>の時間は</a:t>
            </a:r>
            <a:endParaRPr lang="en-US" altLang="ja-JP" sz="3600" b="1" dirty="0" smtClean="0"/>
          </a:p>
          <a:p>
            <a:pPr marL="0" indent="0">
              <a:buNone/>
            </a:pPr>
            <a:r>
              <a:rPr lang="ja-JP" altLang="en-US" sz="3600" b="1" dirty="0"/>
              <a:t>　</a:t>
            </a:r>
            <a:r>
              <a:rPr lang="ja-JP" altLang="en-US" sz="3600" b="1" dirty="0" smtClean="0"/>
              <a:t>　ホールにいてください。</a:t>
            </a:r>
            <a:endParaRPr lang="en-US" altLang="ja-JP" sz="3600" b="1" dirty="0" smtClean="0"/>
          </a:p>
          <a:p>
            <a:pPr marL="0" indent="0">
              <a:buNone/>
            </a:pPr>
            <a:r>
              <a:rPr lang="ja-JP" altLang="en-US" sz="3600" b="1" dirty="0">
                <a:solidFill>
                  <a:srgbClr val="0070C0"/>
                </a:solidFill>
              </a:rPr>
              <a:t>　</a:t>
            </a:r>
            <a:r>
              <a:rPr lang="ja-JP" altLang="en-US" sz="3600" b="1" dirty="0" smtClean="0">
                <a:solidFill>
                  <a:srgbClr val="0070C0"/>
                </a:solidFill>
              </a:rPr>
              <a:t>　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15816" y="188640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じゅんび　　　　　　　ばしょ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99664" y="4311525"/>
            <a:ext cx="7028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err="1" smtClean="0"/>
              <a:t>ごご</a:t>
            </a:r>
            <a:r>
              <a:rPr kumimoji="1" lang="ja-JP" altLang="en-US" sz="2400" dirty="0" smtClean="0"/>
              <a:t>　　　　　　　　　　おと　　　　　　　　　　　　じかん　　　　　　　　　　　</a:t>
            </a:r>
            <a:endParaRPr lang="en-US" altLang="ja-JP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663788" y="1484784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じゅんび　　　　　　　　　　　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75647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ほ</a:t>
            </a:r>
            <a:r>
              <a:rPr kumimoji="1" lang="ja-JP" altLang="en-US" dirty="0"/>
              <a:t>か</a:t>
            </a:r>
            <a:r>
              <a:rPr kumimoji="1" lang="ja-JP" altLang="en-US" dirty="0" smtClean="0"/>
              <a:t>のグループの人に発表します</a:t>
            </a:r>
            <a:endParaRPr kumimoji="1" lang="ja-JP" altLang="en-US" dirty="0"/>
          </a:p>
        </p:txBody>
      </p:sp>
      <p:pic>
        <p:nvPicPr>
          <p:cNvPr id="8" name="Picture 2" descr="https://encrypted-tbn1.gstatic.com/images?q=tbn:ANd9GcS6ZIwBPimlMyY4rIuGe6culbDmXUUMpst6hkOFxKf1u_h7eYyH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364" y="1540043"/>
            <a:ext cx="4077520" cy="4949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4740730" y="37445"/>
            <a:ext cx="1945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はっぴょう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50094" y="5200651"/>
            <a:ext cx="7786688" cy="1288411"/>
          </a:xfrm>
          <a:solidFill>
            <a:schemeClr val="accent6">
              <a:lumMod val="60000"/>
              <a:lumOff val="40000"/>
            </a:schemeClr>
          </a:solidFill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kumimoji="1" lang="ja-JP" altLang="en-US" sz="4400" dirty="0" smtClean="0"/>
              <a:t>まずは、</a:t>
            </a:r>
            <a:r>
              <a:rPr kumimoji="1" lang="ja-JP" altLang="en-US" sz="4400" dirty="0" err="1" smtClean="0"/>
              <a:t>れん</a:t>
            </a:r>
            <a:r>
              <a:rPr kumimoji="1" lang="ja-JP" altLang="en-US" sz="4400" dirty="0" smtClean="0"/>
              <a:t>しゅうしましょう</a:t>
            </a:r>
            <a:r>
              <a:rPr kumimoji="1" lang="ja-JP" altLang="en-US" sz="4400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639776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kumimoji="1" lang="ja-JP" altLang="en-US" sz="11500" dirty="0" smtClean="0"/>
              <a:t>１６：４５～</a:t>
            </a:r>
            <a:endParaRPr kumimoji="1" lang="en-US" altLang="ja-JP" sz="11500" dirty="0" smtClean="0"/>
          </a:p>
          <a:p>
            <a:pPr marL="0" indent="0">
              <a:buNone/>
            </a:pPr>
            <a:r>
              <a:rPr lang="ja-JP" altLang="en-US" sz="11500" dirty="0" smtClean="0"/>
              <a:t>　ふりかえり</a:t>
            </a:r>
            <a:endParaRPr kumimoji="1" lang="ja-JP" altLang="en-US" sz="11500" dirty="0"/>
          </a:p>
        </p:txBody>
      </p:sp>
    </p:spTree>
    <p:extLst>
      <p:ext uri="{BB962C8B-B14F-4D97-AF65-F5344CB8AC3E}">
        <p14:creationId xmlns:p14="http://schemas.microsoft.com/office/powerpoint/2010/main" val="415706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がんばりましょう！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AutoShape 2" descr="「がんばろう　イラスト」の画像検索結果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AutoShape 4" descr="「がんばろう　イラスト」の画像検索結果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628800"/>
            <a:ext cx="4680520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13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6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solidFill>
            <a:srgbClr val="00FFCC"/>
          </a:solidFill>
        </p:spPr>
        <p:txBody>
          <a:bodyPr/>
          <a:lstStyle/>
          <a:p>
            <a:r>
              <a:rPr kumimoji="1" lang="ja-JP" altLang="en-US" dirty="0" smtClean="0"/>
              <a:t>発表の進め方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43808" y="1988840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はっぴょう　　すす　　かた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0637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844824"/>
            <a:ext cx="8229600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000" dirty="0" smtClean="0"/>
              <a:t>①自分のチームの部屋へ行きます。</a:t>
            </a:r>
            <a:endParaRPr lang="en-US" altLang="ja-JP" sz="4000" dirty="0" smtClean="0"/>
          </a:p>
          <a:p>
            <a:pPr marL="0" indent="0">
              <a:buNone/>
            </a:pPr>
            <a:endParaRPr lang="en-US" altLang="ja-JP" sz="4000" dirty="0"/>
          </a:p>
          <a:p>
            <a:pPr marL="0" indent="0">
              <a:buNone/>
            </a:pPr>
            <a:endParaRPr lang="en-US" altLang="ja-JP" sz="3600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00FFCC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 smtClean="0"/>
              <a:t>発表</a:t>
            </a:r>
            <a:r>
              <a:rPr lang="ja-JP" altLang="en-US" dirty="0"/>
              <a:t>場所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491880" y="249101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err="1" smtClean="0"/>
              <a:t>はっぴょうばしょ</a:t>
            </a:r>
            <a:endParaRPr kumimoji="1" lang="ja-JP" altLang="en-US" sz="2400" dirty="0"/>
          </a:p>
        </p:txBody>
      </p:sp>
      <p:sp>
        <p:nvSpPr>
          <p:cNvPr id="7" name="AutoShape 2" descr="「タイマー　イラスト」の画像検索結果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コンテンツ プレースホルダー 2"/>
          <p:cNvSpPr txBox="1">
            <a:spLocks/>
          </p:cNvSpPr>
          <p:nvPr/>
        </p:nvSpPr>
        <p:spPr>
          <a:xfrm>
            <a:off x="152400" y="2584439"/>
            <a:ext cx="4059560" cy="40849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4800" dirty="0" smtClean="0"/>
              <a:t>ホール</a:t>
            </a:r>
            <a:endParaRPr lang="en-US" altLang="ja-JP" sz="4800" dirty="0"/>
          </a:p>
        </p:txBody>
      </p:sp>
      <p:sp>
        <p:nvSpPr>
          <p:cNvPr id="15" name="コンテンツ プレースホルダー 2"/>
          <p:cNvSpPr txBox="1">
            <a:spLocks/>
          </p:cNvSpPr>
          <p:nvPr/>
        </p:nvSpPr>
        <p:spPr>
          <a:xfrm>
            <a:off x="381000" y="3377094"/>
            <a:ext cx="3602360" cy="7484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ja-JP" sz="4800" dirty="0" smtClean="0"/>
              <a:t>7</a:t>
            </a:r>
            <a:r>
              <a:rPr lang="ja-JP" altLang="en-US" sz="4800" dirty="0" smtClean="0"/>
              <a:t>～</a:t>
            </a:r>
            <a:r>
              <a:rPr lang="en-US" altLang="ja-JP" sz="4800" dirty="0" smtClean="0"/>
              <a:t>12</a:t>
            </a:r>
            <a:endParaRPr lang="en-US" altLang="ja-JP" sz="4800" dirty="0"/>
          </a:p>
        </p:txBody>
      </p:sp>
      <p:sp>
        <p:nvSpPr>
          <p:cNvPr id="16" name="コンテンツ プレースホルダー 2"/>
          <p:cNvSpPr txBox="1">
            <a:spLocks/>
          </p:cNvSpPr>
          <p:nvPr/>
        </p:nvSpPr>
        <p:spPr>
          <a:xfrm>
            <a:off x="6371692" y="2981741"/>
            <a:ext cx="2810272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4800" dirty="0" smtClean="0"/>
              <a:t>会議室</a:t>
            </a:r>
            <a:endParaRPr lang="en-US" altLang="ja-JP" sz="4800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en-US" altLang="ja-JP" sz="4800" dirty="0"/>
          </a:p>
        </p:txBody>
      </p:sp>
      <p:sp>
        <p:nvSpPr>
          <p:cNvPr id="17" name="コンテンツ プレースホルダー 2"/>
          <p:cNvSpPr txBox="1">
            <a:spLocks/>
          </p:cNvSpPr>
          <p:nvPr/>
        </p:nvSpPr>
        <p:spPr>
          <a:xfrm>
            <a:off x="6551713" y="3886912"/>
            <a:ext cx="2450231" cy="27824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n-US" altLang="ja-JP" sz="4800" dirty="0"/>
          </a:p>
        </p:txBody>
      </p:sp>
      <p:sp>
        <p:nvSpPr>
          <p:cNvPr id="19" name="コンテンツ プレースホルダー 2"/>
          <p:cNvSpPr txBox="1">
            <a:spLocks/>
          </p:cNvSpPr>
          <p:nvPr/>
        </p:nvSpPr>
        <p:spPr>
          <a:xfrm>
            <a:off x="609600" y="5733256"/>
            <a:ext cx="3466198" cy="7388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ja-JP" sz="5400" dirty="0"/>
              <a:t>13</a:t>
            </a:r>
            <a:r>
              <a:rPr lang="ja-JP" altLang="en-US" sz="5400" dirty="0" smtClean="0"/>
              <a:t>～</a:t>
            </a:r>
            <a:r>
              <a:rPr lang="en-US" altLang="ja-JP" sz="5400" dirty="0" smtClean="0"/>
              <a:t>18</a:t>
            </a:r>
            <a:endParaRPr lang="en-US" altLang="ja-JP" sz="54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187623" y="1570038"/>
            <a:ext cx="63367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じぶん　　　　　　　　　　　　　</a:t>
            </a:r>
            <a:r>
              <a:rPr kumimoji="1" lang="ja-JP" altLang="en-US" sz="2400" dirty="0" err="1" smtClean="0"/>
              <a:t>へや</a:t>
            </a:r>
            <a:r>
              <a:rPr kumimoji="1" lang="ja-JP" altLang="en-US" sz="2400" dirty="0" smtClean="0"/>
              <a:t>　　　　</a:t>
            </a:r>
            <a:r>
              <a:rPr lang="ja-JP" altLang="en-US" sz="2400" dirty="0"/>
              <a:t> </a:t>
            </a:r>
            <a:r>
              <a:rPr lang="ja-JP" altLang="en-US" sz="2400" dirty="0" smtClean="0"/>
              <a:t> </a:t>
            </a:r>
            <a:r>
              <a:rPr kumimoji="1" lang="ja-JP" altLang="en-US" sz="2400" dirty="0" smtClean="0"/>
              <a:t>い</a:t>
            </a:r>
            <a:endParaRPr kumimoji="1" lang="ja-JP" altLang="en-US" sz="24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623248" y="2584439"/>
            <a:ext cx="1802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　かいぎし</a:t>
            </a:r>
            <a:r>
              <a:rPr kumimoji="1" lang="ja-JP" altLang="en-US" sz="2400" dirty="0" err="1" smtClean="0"/>
              <a:t>つ</a:t>
            </a:r>
            <a:endParaRPr kumimoji="1" lang="ja-JP" altLang="en-US" sz="2400" dirty="0"/>
          </a:p>
        </p:txBody>
      </p:sp>
      <p:sp>
        <p:nvSpPr>
          <p:cNvPr id="22" name="コンテンツ プレースホルダー 2"/>
          <p:cNvSpPr txBox="1">
            <a:spLocks/>
          </p:cNvSpPr>
          <p:nvPr/>
        </p:nvSpPr>
        <p:spPr>
          <a:xfrm>
            <a:off x="6737221" y="4903897"/>
            <a:ext cx="2122828" cy="74847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ja-JP" sz="4800" dirty="0"/>
              <a:t>1</a:t>
            </a:r>
            <a:r>
              <a:rPr lang="ja-JP" altLang="en-US" sz="4800" dirty="0" smtClean="0"/>
              <a:t>～</a:t>
            </a:r>
            <a:r>
              <a:rPr lang="en-US" altLang="ja-JP" sz="48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38147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844824"/>
            <a:ext cx="8229600" cy="100811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ja-JP" altLang="en-US" sz="4000" dirty="0"/>
              <a:t>②</a:t>
            </a:r>
            <a:r>
              <a:rPr lang="ja-JP" altLang="en-US" sz="4000" dirty="0" smtClean="0"/>
              <a:t>１グループずつ前に出て、発表します。</a:t>
            </a:r>
            <a:endParaRPr lang="en-US" altLang="ja-JP" sz="4000" dirty="0"/>
          </a:p>
          <a:p>
            <a:pPr marL="0" indent="0">
              <a:buNone/>
            </a:pPr>
            <a:endParaRPr lang="en-US" altLang="ja-JP" sz="3600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00FFCC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 smtClean="0"/>
              <a:t>発表の進め方</a:t>
            </a:r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43808" y="249101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はっぴょう　　すす　　　かた</a:t>
            </a:r>
            <a:endParaRPr kumimoji="1" lang="ja-JP" altLang="en-US" sz="2400" dirty="0"/>
          </a:p>
        </p:txBody>
      </p:sp>
      <p:sp>
        <p:nvSpPr>
          <p:cNvPr id="7" name="AutoShape 2" descr="「タイマー　イラスト」の画像検索結果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253846" y="1570038"/>
            <a:ext cx="4079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まえ　　で　　　　はっぴょう</a:t>
            </a:r>
            <a:endParaRPr kumimoji="1" lang="ja-JP" altLang="en-US" sz="2400" dirty="0"/>
          </a:p>
        </p:txBody>
      </p:sp>
      <p:pic>
        <p:nvPicPr>
          <p:cNvPr id="16" name="図 15" descr="Image result for 発表　イラスト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564904"/>
            <a:ext cx="2700533" cy="226196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四角形吹き出し 16"/>
          <p:cNvSpPr/>
          <p:nvPr/>
        </p:nvSpPr>
        <p:spPr>
          <a:xfrm>
            <a:off x="6861919" y="3284984"/>
            <a:ext cx="1977281" cy="1183162"/>
          </a:xfrm>
          <a:prstGeom prst="wedgeRectCallout">
            <a:avLst>
              <a:gd name="adj1" fmla="val -100110"/>
              <a:gd name="adj2" fmla="val 98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000" dirty="0" smtClean="0"/>
              <a:t>７分</a:t>
            </a:r>
            <a:endParaRPr kumimoji="1" lang="ja-JP" altLang="en-US" sz="6000" dirty="0"/>
          </a:p>
        </p:txBody>
      </p:sp>
      <p:sp>
        <p:nvSpPr>
          <p:cNvPr id="9" name="円/楕円 8"/>
          <p:cNvSpPr/>
          <p:nvPr/>
        </p:nvSpPr>
        <p:spPr>
          <a:xfrm>
            <a:off x="613656" y="4853644"/>
            <a:ext cx="4138364" cy="20043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 smtClean="0"/>
              <a:t>かたづけ、</a:t>
            </a:r>
            <a:endParaRPr kumimoji="1" lang="en-US" altLang="ja-JP" sz="3200" b="1" dirty="0" smtClean="0"/>
          </a:p>
          <a:p>
            <a:pPr algn="ctr"/>
            <a:r>
              <a:rPr lang="ja-JP" altLang="en-US" sz="3200" b="1" dirty="0"/>
              <a:t>い</a:t>
            </a:r>
            <a:r>
              <a:rPr lang="ja-JP" altLang="en-US" sz="3200" b="1" dirty="0" smtClean="0"/>
              <a:t>どう、</a:t>
            </a:r>
            <a:endParaRPr lang="en-US" altLang="ja-JP" sz="3200" b="1" dirty="0" smtClean="0"/>
          </a:p>
          <a:p>
            <a:pPr algn="ctr"/>
            <a:r>
              <a:rPr lang="ja-JP" altLang="en-US" sz="3200" b="1" dirty="0"/>
              <a:t>つぎ</a:t>
            </a:r>
            <a:r>
              <a:rPr lang="ja-JP" altLang="en-US" sz="3200" b="1" dirty="0" smtClean="0"/>
              <a:t>のじゅんび</a:t>
            </a:r>
            <a:endParaRPr lang="en-US" altLang="ja-JP" sz="3200" b="1" dirty="0" smtClean="0"/>
          </a:p>
        </p:txBody>
      </p:sp>
      <p:sp>
        <p:nvSpPr>
          <p:cNvPr id="18" name="四角形吹き出し 17"/>
          <p:cNvSpPr/>
          <p:nvPr/>
        </p:nvSpPr>
        <p:spPr>
          <a:xfrm>
            <a:off x="5517054" y="5209934"/>
            <a:ext cx="3256660" cy="1183162"/>
          </a:xfrm>
          <a:prstGeom prst="wedgeRectCallout">
            <a:avLst>
              <a:gd name="adj1" fmla="val -79414"/>
              <a:gd name="adj2" fmla="val -532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5400" dirty="0" smtClean="0"/>
              <a:t>5</a:t>
            </a:r>
            <a:r>
              <a:rPr kumimoji="1" lang="ja-JP" altLang="en-US" sz="5400" dirty="0" smtClean="0"/>
              <a:t>分ぐらい</a:t>
            </a:r>
            <a:endParaRPr kumimoji="1" lang="ja-JP" altLang="en-US" sz="5400" dirty="0"/>
          </a:p>
        </p:txBody>
      </p:sp>
      <p:sp>
        <p:nvSpPr>
          <p:cNvPr id="10" name="右カーブ矢印 9"/>
          <p:cNvSpPr/>
          <p:nvPr/>
        </p:nvSpPr>
        <p:spPr>
          <a:xfrm rot="2497667">
            <a:off x="2432983" y="2943324"/>
            <a:ext cx="720080" cy="1944216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99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" grpId="0" animBg="1"/>
      <p:bldP spid="18" grpId="0" animBg="1"/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844824"/>
            <a:ext cx="8229600" cy="2736304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ja-JP" altLang="en-US" sz="4000" dirty="0"/>
              <a:t>③</a:t>
            </a:r>
            <a:r>
              <a:rPr lang="ja-JP" altLang="en-US" sz="4000" dirty="0" smtClean="0"/>
              <a:t>聞いている人は、</a:t>
            </a:r>
            <a:endParaRPr lang="en-US" altLang="ja-JP" sz="4000" dirty="0" smtClean="0"/>
          </a:p>
          <a:p>
            <a:pPr marL="0" indent="0">
              <a:lnSpc>
                <a:spcPct val="170000"/>
              </a:lnSpc>
              <a:buNone/>
            </a:pPr>
            <a:r>
              <a:rPr lang="ja-JP" altLang="en-US" sz="4000" dirty="0"/>
              <a:t>　</a:t>
            </a:r>
            <a:r>
              <a:rPr lang="ja-JP" altLang="en-US" sz="4000" dirty="0" smtClean="0"/>
              <a:t>発表がおわったら、評価シートを書いてください。</a:t>
            </a:r>
            <a:endParaRPr lang="en-US" altLang="ja-JP" sz="4000" dirty="0" smtClean="0"/>
          </a:p>
          <a:p>
            <a:pPr marL="0" indent="0">
              <a:buNone/>
            </a:pPr>
            <a:r>
              <a:rPr lang="ja-JP" altLang="en-US" sz="4000" dirty="0"/>
              <a:t>　</a:t>
            </a:r>
            <a:endParaRPr lang="en-US" altLang="ja-JP" sz="4000" dirty="0" smtClean="0"/>
          </a:p>
          <a:p>
            <a:pPr marL="0" indent="0">
              <a:buNone/>
            </a:pPr>
            <a:r>
              <a:rPr lang="ja-JP" altLang="en-US" sz="4000" dirty="0" smtClean="0"/>
              <a:t>　　</a:t>
            </a:r>
            <a:endParaRPr lang="en-US" altLang="ja-JP" sz="4000" dirty="0"/>
          </a:p>
          <a:p>
            <a:pPr marL="0" indent="0">
              <a:buNone/>
            </a:pPr>
            <a:endParaRPr lang="en-US" altLang="ja-JP" sz="3600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00FFCC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 smtClean="0"/>
              <a:t>発表の進め方</a:t>
            </a:r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43808" y="249101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はっぴょう　　すす　　　かた</a:t>
            </a:r>
            <a:endParaRPr kumimoji="1" lang="ja-JP" altLang="en-US" sz="2400" dirty="0"/>
          </a:p>
        </p:txBody>
      </p:sp>
      <p:sp>
        <p:nvSpPr>
          <p:cNvPr id="7" name="AutoShape 2" descr="「タイマー　イラスト」の画像検索結果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191572" y="2420888"/>
            <a:ext cx="4079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ひょうか</a:t>
            </a:r>
            <a:endParaRPr kumimoji="1" lang="ja-JP" altLang="en-US" sz="2400" dirty="0"/>
          </a:p>
        </p:txBody>
      </p:sp>
      <p:sp>
        <p:nvSpPr>
          <p:cNvPr id="5" name="AutoShape 2" descr="「チェック　イラスト」の画像検索結果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17032"/>
            <a:ext cx="2758343" cy="284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四角形吹き出し 11"/>
          <p:cNvSpPr/>
          <p:nvPr/>
        </p:nvSpPr>
        <p:spPr>
          <a:xfrm>
            <a:off x="3458815" y="5194394"/>
            <a:ext cx="1977281" cy="1183162"/>
          </a:xfrm>
          <a:prstGeom prst="wedgeRectCallout">
            <a:avLst>
              <a:gd name="adj1" fmla="val -88785"/>
              <a:gd name="adj2" fmla="val -2267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 smtClean="0"/>
              <a:t>5</a:t>
            </a:r>
            <a:r>
              <a:rPr kumimoji="1" lang="ja-JP" altLang="en-US" sz="6000" dirty="0" smtClean="0"/>
              <a:t>分</a:t>
            </a:r>
            <a:endParaRPr kumimoji="1" lang="ja-JP" altLang="en-US" sz="6000" dirty="0"/>
          </a:p>
        </p:txBody>
      </p:sp>
      <p:sp>
        <p:nvSpPr>
          <p:cNvPr id="13" name="円/楕円 12"/>
          <p:cNvSpPr/>
          <p:nvPr/>
        </p:nvSpPr>
        <p:spPr>
          <a:xfrm>
            <a:off x="5817280" y="4935707"/>
            <a:ext cx="3057823" cy="15950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/>
              <a:t>かたづけ、</a:t>
            </a:r>
            <a:endParaRPr kumimoji="1" lang="en-US" altLang="ja-JP" sz="2400" b="1" dirty="0" smtClean="0"/>
          </a:p>
          <a:p>
            <a:pPr algn="ctr"/>
            <a:r>
              <a:rPr lang="ja-JP" altLang="en-US" sz="2400" b="1" dirty="0"/>
              <a:t>い</a:t>
            </a:r>
            <a:r>
              <a:rPr lang="ja-JP" altLang="en-US" sz="2400" b="1" dirty="0" smtClean="0"/>
              <a:t>どう、</a:t>
            </a:r>
            <a:endParaRPr lang="en-US" altLang="ja-JP" sz="2400" b="1" dirty="0" smtClean="0"/>
          </a:p>
          <a:p>
            <a:pPr algn="ctr"/>
            <a:r>
              <a:rPr lang="ja-JP" altLang="en-US" sz="2400" b="1" dirty="0"/>
              <a:t>つぎ</a:t>
            </a:r>
            <a:r>
              <a:rPr lang="ja-JP" altLang="en-US" sz="2400" b="1" dirty="0" smtClean="0"/>
              <a:t>のじゅんび</a:t>
            </a:r>
            <a:endParaRPr lang="en-US" altLang="ja-JP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30499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4712" y="3717032"/>
            <a:ext cx="8229600" cy="2736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000" dirty="0"/>
              <a:t>④</a:t>
            </a:r>
            <a:r>
              <a:rPr lang="ja-JP" altLang="en-US" sz="4000" dirty="0" smtClean="0"/>
              <a:t>　</a:t>
            </a:r>
            <a:r>
              <a:rPr lang="ja-JP" altLang="en-US" sz="3600" dirty="0" smtClean="0"/>
              <a:t>２番目から</a:t>
            </a:r>
            <a:r>
              <a:rPr lang="en-US" altLang="ja-JP" sz="3600" dirty="0"/>
              <a:t>6</a:t>
            </a:r>
            <a:r>
              <a:rPr lang="ja-JP" altLang="en-US" sz="3600" dirty="0"/>
              <a:t>番目の人も同じです</a:t>
            </a:r>
            <a:r>
              <a:rPr lang="ja-JP" altLang="en-US" sz="3600" dirty="0" smtClean="0"/>
              <a:t>。</a:t>
            </a:r>
            <a:endParaRPr lang="en-US" altLang="ja-JP" sz="4000" dirty="0" smtClean="0"/>
          </a:p>
          <a:p>
            <a:pPr marL="0" indent="0">
              <a:buNone/>
            </a:pPr>
            <a:r>
              <a:rPr lang="ja-JP" altLang="en-US" sz="4000" dirty="0"/>
              <a:t>　</a:t>
            </a:r>
            <a:endParaRPr lang="en-US" altLang="ja-JP" sz="4000" dirty="0" smtClean="0"/>
          </a:p>
          <a:p>
            <a:pPr marL="0" indent="0">
              <a:buNone/>
            </a:pPr>
            <a:r>
              <a:rPr lang="ja-JP" altLang="en-US" sz="4000" dirty="0" smtClean="0"/>
              <a:t>　　</a:t>
            </a:r>
            <a:endParaRPr lang="en-US" altLang="ja-JP" sz="4000" dirty="0"/>
          </a:p>
          <a:p>
            <a:pPr marL="0" indent="0">
              <a:buNone/>
            </a:pPr>
            <a:endParaRPr lang="en-US" altLang="ja-JP" sz="3600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00FFCC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 smtClean="0"/>
              <a:t>発表の進め方</a:t>
            </a:r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43808" y="249101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はっぴょう　　すす　　　かた</a:t>
            </a:r>
            <a:endParaRPr kumimoji="1" lang="ja-JP" altLang="en-US" sz="2400" dirty="0"/>
          </a:p>
        </p:txBody>
      </p:sp>
      <p:sp>
        <p:nvSpPr>
          <p:cNvPr id="7" name="AutoShape 2" descr="「タイマー　イラスト」の画像検索結果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80385" y="3356992"/>
            <a:ext cx="5271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ばん</a:t>
            </a:r>
            <a:r>
              <a:rPr lang="ja-JP" altLang="en-US" sz="2400" dirty="0" err="1" smtClean="0"/>
              <a:t>め</a:t>
            </a:r>
            <a:r>
              <a:rPr lang="ja-JP" altLang="en-US" sz="2400" dirty="0" smtClean="0"/>
              <a:t>　　　　　　ばん</a:t>
            </a:r>
            <a:r>
              <a:rPr lang="ja-JP" altLang="en-US" sz="2400" dirty="0" err="1" smtClean="0"/>
              <a:t>め</a:t>
            </a:r>
            <a:r>
              <a:rPr lang="ja-JP" altLang="en-US" sz="2400" dirty="0" smtClean="0"/>
              <a:t>　　　　　　おな</a:t>
            </a:r>
            <a:endParaRPr kumimoji="1" lang="ja-JP" altLang="en-US" sz="2400" dirty="0"/>
          </a:p>
        </p:txBody>
      </p:sp>
      <p:sp>
        <p:nvSpPr>
          <p:cNvPr id="5" name="AutoShape 2" descr="「チェック　イラスト」の画像検索結果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1363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ja-JP" altLang="en-US" sz="5400" dirty="0" smtClean="0"/>
              <a:t>とちゅうで、</a:t>
            </a:r>
            <a:endParaRPr kumimoji="1" lang="en-US" altLang="ja-JP" sz="5400" dirty="0" smtClean="0"/>
          </a:p>
          <a:p>
            <a:pPr marL="0" indent="0" algn="ctr">
              <a:buNone/>
            </a:pPr>
            <a:r>
              <a:rPr kumimoji="1" lang="en-US" altLang="ja-JP" sz="5400" dirty="0" smtClean="0">
                <a:solidFill>
                  <a:srgbClr val="FF0000"/>
                </a:solidFill>
              </a:rPr>
              <a:t>15</a:t>
            </a:r>
            <a:r>
              <a:rPr kumimoji="1" lang="ja-JP" altLang="en-US" sz="5400" dirty="0" smtClean="0">
                <a:solidFill>
                  <a:srgbClr val="FF0000"/>
                </a:solidFill>
              </a:rPr>
              <a:t>分</a:t>
            </a:r>
            <a:endParaRPr kumimoji="1" lang="en-US" altLang="ja-JP" sz="54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kumimoji="1" lang="ja-JP" altLang="en-US" sz="5400" dirty="0" smtClean="0"/>
              <a:t>休けいします。</a:t>
            </a:r>
            <a:endParaRPr kumimoji="1" lang="ja-JP" altLang="en-US" sz="5400" dirty="0"/>
          </a:p>
        </p:txBody>
      </p:sp>
      <p:sp>
        <p:nvSpPr>
          <p:cNvPr id="4" name="AutoShape 2" descr="「紅茶　イラスト」の画像検索結果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653136"/>
            <a:ext cx="22860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93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発表のあとで</a:t>
            </a:r>
            <a:endParaRPr kumimoji="1" lang="ja-JP" altLang="en-US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2987824" y="4149080"/>
            <a:ext cx="3024335" cy="185142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 smtClean="0"/>
              <a:t>Ｐ．</a:t>
            </a:r>
            <a:r>
              <a:rPr lang="en-US" altLang="ja-JP" sz="6600" dirty="0"/>
              <a:t>64</a:t>
            </a:r>
            <a:endParaRPr kumimoji="1" lang="ja-JP" altLang="en-US" sz="6600" dirty="0"/>
          </a:p>
        </p:txBody>
      </p:sp>
    </p:spTree>
    <p:extLst>
      <p:ext uri="{BB962C8B-B14F-4D97-AF65-F5344CB8AC3E}">
        <p14:creationId xmlns:p14="http://schemas.microsoft.com/office/powerpoint/2010/main" val="35559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ja-JP" altLang="en-US" sz="3100" dirty="0" smtClean="0"/>
              <a:t>　　　　　　　　　　　　はっぴょう</a:t>
            </a:r>
            <a:r>
              <a:rPr kumimoji="1" lang="en-US" altLang="ja-JP" sz="3100" dirty="0" smtClean="0"/>
              <a:t/>
            </a:r>
            <a:br>
              <a:rPr kumimoji="1" lang="en-US" altLang="ja-JP" sz="3100" dirty="0" smtClean="0"/>
            </a:br>
            <a:r>
              <a:rPr kumimoji="1" lang="ja-JP" altLang="en-US" sz="3100" dirty="0" smtClean="0"/>
              <a:t>　　　　　　　　　　　　　</a:t>
            </a:r>
            <a:r>
              <a:rPr kumimoji="1" lang="ja-JP" altLang="en-US" dirty="0" smtClean="0"/>
              <a:t>発表のポイント</a:t>
            </a:r>
            <a:endParaRPr kumimoji="1" lang="ja-JP" altLang="en-US" dirty="0"/>
          </a:p>
        </p:txBody>
      </p:sp>
      <p:pic>
        <p:nvPicPr>
          <p:cNvPr id="4" name="コンテンツ プレースホルダー 3" descr="Image result for 発表　イラスト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572" y="1973984"/>
            <a:ext cx="2606951" cy="289827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四角形吹き出し 4"/>
          <p:cNvSpPr/>
          <p:nvPr/>
        </p:nvSpPr>
        <p:spPr>
          <a:xfrm>
            <a:off x="2627784" y="5245876"/>
            <a:ext cx="5645952" cy="1008112"/>
          </a:xfrm>
          <a:prstGeom prst="wedgeRectCallout">
            <a:avLst>
              <a:gd name="adj1" fmla="val 60600"/>
              <a:gd name="adj2" fmla="val -47264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いい発表とは、</a:t>
            </a:r>
            <a:r>
              <a:rPr lang="ja-JP" altLang="en-US" sz="3200" dirty="0" smtClean="0"/>
              <a:t>何</a:t>
            </a:r>
            <a:r>
              <a:rPr lang="ja-JP" altLang="en-US" sz="3200" dirty="0"/>
              <a:t>です</a:t>
            </a:r>
            <a:r>
              <a:rPr lang="ja-JP" altLang="en-US" sz="3200" dirty="0" smtClean="0"/>
              <a:t>か</a:t>
            </a:r>
            <a:r>
              <a:rPr lang="ja-JP" altLang="en-US" sz="3200" dirty="0"/>
              <a:t>？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5203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4712" y="1916832"/>
            <a:ext cx="8229600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000" dirty="0"/>
              <a:t>⑤</a:t>
            </a:r>
            <a:r>
              <a:rPr lang="ja-JP" altLang="en-US" sz="4000" dirty="0" smtClean="0"/>
              <a:t>　すべてのグループがおわったら、</a:t>
            </a:r>
            <a:endParaRPr lang="en-US" altLang="ja-JP" sz="4000" dirty="0" smtClean="0"/>
          </a:p>
          <a:p>
            <a:pPr marL="0" indent="0">
              <a:buNone/>
            </a:pPr>
            <a:r>
              <a:rPr lang="ja-JP" altLang="en-US" sz="4000" dirty="0" smtClean="0"/>
              <a:t>　　　　　グループで話しましょう・</a:t>
            </a:r>
            <a:endParaRPr lang="en-US" altLang="ja-JP" sz="4000" dirty="0" smtClean="0"/>
          </a:p>
          <a:p>
            <a:pPr marL="0" indent="0">
              <a:buNone/>
            </a:pPr>
            <a:r>
              <a:rPr lang="ja-JP" altLang="en-US" sz="4000" dirty="0"/>
              <a:t>　</a:t>
            </a:r>
            <a:r>
              <a:rPr lang="ja-JP" altLang="en-US" sz="4000" dirty="0" smtClean="0">
                <a:solidFill>
                  <a:srgbClr val="0070C0"/>
                </a:solidFill>
              </a:rPr>
              <a:t>　・どのグループがよかったですか。</a:t>
            </a:r>
            <a:endParaRPr lang="en-US" altLang="ja-JP" sz="4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ja-JP" altLang="en-US" sz="4000" dirty="0">
                <a:solidFill>
                  <a:srgbClr val="0070C0"/>
                </a:solidFill>
              </a:rPr>
              <a:t>　</a:t>
            </a:r>
            <a:r>
              <a:rPr lang="ja-JP" altLang="en-US" sz="4000" dirty="0" smtClean="0">
                <a:solidFill>
                  <a:srgbClr val="0070C0"/>
                </a:solidFill>
              </a:rPr>
              <a:t>　・どうしてですか。</a:t>
            </a:r>
          </a:p>
          <a:p>
            <a:pPr marL="0" indent="0">
              <a:buNone/>
            </a:pPr>
            <a:endParaRPr lang="en-US" altLang="ja-JP" sz="4000" dirty="0"/>
          </a:p>
          <a:p>
            <a:pPr marL="0" indent="0">
              <a:buNone/>
            </a:pPr>
            <a:endParaRPr lang="en-US" altLang="ja-JP" sz="3600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00FFCC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 smtClean="0"/>
              <a:t>発表の進め方</a:t>
            </a:r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43808" y="249101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はっぴょう　　すす　　　かた</a:t>
            </a:r>
            <a:endParaRPr kumimoji="1" lang="ja-JP" altLang="en-US" sz="2400" dirty="0"/>
          </a:p>
        </p:txBody>
      </p:sp>
      <p:sp>
        <p:nvSpPr>
          <p:cNvPr id="7" name="AutoShape 2" descr="「タイマー　イラスト」の画像検索結果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AutoShape 2" descr="「チェック　イラスト」の画像検索結果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0242" name="Picture 2" descr="「話し合い　イラスト」の画像検索結果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956" y="4437112"/>
            <a:ext cx="3925764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421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66802" y="1988840"/>
            <a:ext cx="8672398" cy="273630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ja-JP" altLang="en-US" sz="5100" b="1" dirty="0"/>
              <a:t>⑥　</a:t>
            </a:r>
            <a:r>
              <a:rPr lang="ja-JP" altLang="en-US" sz="5100" b="1" dirty="0" smtClean="0"/>
              <a:t>ほかのグループに、</a:t>
            </a:r>
            <a:endParaRPr lang="en-US" altLang="ja-JP" sz="5100" b="1" dirty="0" smtClean="0"/>
          </a:p>
          <a:p>
            <a:pPr marL="0" indent="0">
              <a:buNone/>
            </a:pPr>
            <a:endParaRPr lang="en-US" altLang="ja-JP" sz="5100" b="1" dirty="0"/>
          </a:p>
          <a:p>
            <a:pPr marL="0" indent="0">
              <a:buNone/>
            </a:pPr>
            <a:r>
              <a:rPr lang="ja-JP" altLang="en-US" sz="5100" b="1" dirty="0" smtClean="0"/>
              <a:t>　自分が書いた評価シートをわたしてください。</a:t>
            </a:r>
            <a:endParaRPr lang="en-US" altLang="ja-JP" sz="5100" b="1" dirty="0" smtClean="0"/>
          </a:p>
          <a:p>
            <a:pPr marL="0" indent="0">
              <a:buNone/>
            </a:pPr>
            <a:r>
              <a:rPr lang="ja-JP" altLang="en-US" sz="4000" dirty="0"/>
              <a:t>　</a:t>
            </a:r>
            <a:endParaRPr lang="en-US" altLang="ja-JP" sz="4000" dirty="0" smtClean="0"/>
          </a:p>
          <a:p>
            <a:pPr marL="0" indent="0">
              <a:buNone/>
            </a:pPr>
            <a:r>
              <a:rPr lang="ja-JP" altLang="en-US" sz="4000" dirty="0" smtClean="0"/>
              <a:t>　　</a:t>
            </a:r>
            <a:endParaRPr lang="en-US" altLang="ja-JP" sz="4000" dirty="0"/>
          </a:p>
          <a:p>
            <a:pPr marL="0" indent="0">
              <a:buNone/>
            </a:pPr>
            <a:endParaRPr lang="en-US" altLang="ja-JP" sz="3600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637220" y="427038"/>
            <a:ext cx="8229600" cy="1143000"/>
          </a:xfrm>
          <a:prstGeom prst="rect">
            <a:avLst/>
          </a:prstGeom>
          <a:solidFill>
            <a:srgbClr val="00FFCC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 smtClean="0"/>
              <a:t>発表の進め方</a:t>
            </a:r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43808" y="249101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はっぴょう　　すす　　　かた</a:t>
            </a:r>
            <a:endParaRPr kumimoji="1" lang="ja-JP" altLang="en-US" sz="2400" dirty="0"/>
          </a:p>
        </p:txBody>
      </p:sp>
      <p:sp>
        <p:nvSpPr>
          <p:cNvPr id="7" name="AutoShape 2" descr="「タイマー　イラスト」の画像検索結果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09600" y="2492896"/>
            <a:ext cx="5271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じぶん　　か　　　　ひょうか</a:t>
            </a:r>
            <a:endParaRPr kumimoji="1" lang="ja-JP" altLang="en-US" sz="2400" dirty="0"/>
          </a:p>
        </p:txBody>
      </p:sp>
      <p:sp>
        <p:nvSpPr>
          <p:cNvPr id="5" name="AutoShape 2" descr="「チェック　イラスト」の画像検索結果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0" name="Picture 2" descr="「配る　イラスト」の画像検索結果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550501"/>
            <a:ext cx="2592288" cy="2650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「話し合い　イラスト」の画像検索結果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52" y="4437112"/>
            <a:ext cx="3925764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左矢印 7"/>
          <p:cNvSpPr/>
          <p:nvPr/>
        </p:nvSpPr>
        <p:spPr>
          <a:xfrm rot="20937284">
            <a:off x="4355977" y="4975304"/>
            <a:ext cx="1080120" cy="432048"/>
          </a:xfrm>
          <a:prstGeom prst="lef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23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b="1" dirty="0"/>
              <a:t>⑦</a:t>
            </a:r>
            <a:r>
              <a:rPr kumimoji="1" lang="ja-JP" altLang="en-US" b="1" dirty="0" smtClean="0"/>
              <a:t>もらった評価シートを、みんなで読みましょう。</a:t>
            </a:r>
            <a:endParaRPr kumimoji="1" lang="en-US" altLang="ja-JP" b="1" dirty="0" smtClean="0"/>
          </a:p>
          <a:p>
            <a:pPr marL="0" indent="0">
              <a:buNone/>
            </a:pPr>
            <a:endParaRPr lang="en-US" altLang="ja-JP" b="1" dirty="0"/>
          </a:p>
          <a:p>
            <a:pPr marL="0" indent="0">
              <a:buNone/>
            </a:pPr>
            <a:r>
              <a:rPr kumimoji="1" lang="ja-JP" altLang="en-US" b="1" dirty="0" smtClean="0"/>
              <a:t>　それから、自分のグループの発表について、</a:t>
            </a:r>
            <a:endParaRPr kumimoji="1" lang="en-US" altLang="ja-JP" b="1" dirty="0" smtClean="0"/>
          </a:p>
          <a:p>
            <a:pPr marL="0" indent="0">
              <a:buNone/>
            </a:pPr>
            <a:r>
              <a:rPr kumimoji="1" lang="ja-JP" altLang="en-US" b="1" dirty="0" smtClean="0"/>
              <a:t>　グループで話しましょう。</a:t>
            </a:r>
            <a:endParaRPr kumimoji="1" lang="en-US" altLang="ja-JP" b="1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b="1" dirty="0" smtClean="0">
                <a:solidFill>
                  <a:srgbClr val="0070C0"/>
                </a:solidFill>
              </a:rPr>
              <a:t>・何がよかったですか。</a:t>
            </a:r>
            <a:endParaRPr lang="en-US" altLang="ja-JP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ja-JP" altLang="en-US" b="1" dirty="0" smtClean="0">
                <a:solidFill>
                  <a:srgbClr val="0070C0"/>
                </a:solidFill>
              </a:rPr>
              <a:t>・どうしたら、もっとよくなりますか。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  <p:pic>
        <p:nvPicPr>
          <p:cNvPr id="5" name="Picture 2" descr="「話し合い　イラスト」の画像検索結果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47"/>
          <a:stretch/>
        </p:blipFill>
        <p:spPr bwMode="auto">
          <a:xfrm>
            <a:off x="5641674" y="3717032"/>
            <a:ext cx="3225146" cy="1675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タイトル 1"/>
          <p:cNvSpPr txBox="1">
            <a:spLocks/>
          </p:cNvSpPr>
          <p:nvPr/>
        </p:nvSpPr>
        <p:spPr>
          <a:xfrm>
            <a:off x="637220" y="214274"/>
            <a:ext cx="8229600" cy="1143000"/>
          </a:xfrm>
          <a:prstGeom prst="rect">
            <a:avLst/>
          </a:prstGeom>
          <a:solidFill>
            <a:srgbClr val="00FFCC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 smtClean="0"/>
              <a:t>発表の進め方</a:t>
            </a:r>
            <a:endParaRPr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843808" y="38569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はっぴょう　　すす　　　かた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23728" y="135365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ひょうか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795126" y="2492896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じぶん　　　　　　　　　　　　　　　　はっぴょう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2371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4712" y="2204864"/>
            <a:ext cx="8229600" cy="424847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ja-JP" altLang="en-US" sz="4000" dirty="0"/>
              <a:t>⑧</a:t>
            </a:r>
            <a:r>
              <a:rPr lang="ja-JP" altLang="en-US" sz="4000" dirty="0" smtClean="0"/>
              <a:t>自分のグループの発表はどうでしたか。</a:t>
            </a:r>
            <a:endParaRPr lang="en-US" altLang="ja-JP" sz="4000" dirty="0" smtClean="0"/>
          </a:p>
          <a:p>
            <a:pPr marL="0" indent="0">
              <a:buNone/>
            </a:pPr>
            <a:endParaRPr lang="en-US" altLang="ja-JP" sz="4000" dirty="0"/>
          </a:p>
          <a:p>
            <a:pPr marL="0" indent="0">
              <a:buNone/>
            </a:pPr>
            <a:r>
              <a:rPr lang="ja-JP" altLang="en-US" sz="4000" dirty="0" smtClean="0"/>
              <a:t>ファイルの中にある、</a:t>
            </a:r>
            <a:endParaRPr lang="en-US" altLang="ja-JP" sz="4000" dirty="0" smtClean="0"/>
          </a:p>
          <a:p>
            <a:pPr marL="0" indent="0">
              <a:buNone/>
            </a:pPr>
            <a:endParaRPr lang="en-US" altLang="ja-JP" sz="4000" dirty="0" smtClean="0"/>
          </a:p>
          <a:p>
            <a:pPr marL="0" indent="0">
              <a:buNone/>
            </a:pPr>
            <a:r>
              <a:rPr lang="ja-JP" altLang="en-US" sz="4000" dirty="0"/>
              <a:t>　</a:t>
            </a:r>
            <a:r>
              <a:rPr lang="ja-JP" altLang="en-US" sz="4000" dirty="0" smtClean="0"/>
              <a:t>自分</a:t>
            </a:r>
            <a:r>
              <a:rPr lang="ja-JP" altLang="en-US" sz="4000" dirty="0"/>
              <a:t>へ</a:t>
            </a:r>
            <a:r>
              <a:rPr lang="ja-JP" altLang="en-US" sz="4000" dirty="0" smtClean="0"/>
              <a:t>の評価シートを書きましょう。</a:t>
            </a:r>
            <a:endParaRPr lang="en-US" altLang="ja-JP" sz="4000" dirty="0" smtClean="0"/>
          </a:p>
          <a:p>
            <a:pPr marL="0" indent="0">
              <a:buNone/>
            </a:pPr>
            <a:r>
              <a:rPr lang="ja-JP" altLang="en-US" sz="4000" dirty="0"/>
              <a:t>　</a:t>
            </a:r>
            <a:endParaRPr lang="en-US" altLang="ja-JP" sz="4000" dirty="0" smtClean="0"/>
          </a:p>
          <a:p>
            <a:pPr marL="0" indent="0">
              <a:buNone/>
            </a:pPr>
            <a:r>
              <a:rPr lang="ja-JP" altLang="en-US" sz="4000" dirty="0" smtClean="0"/>
              <a:t>　　</a:t>
            </a:r>
            <a:endParaRPr lang="en-US" altLang="ja-JP" sz="4000" dirty="0"/>
          </a:p>
          <a:p>
            <a:pPr marL="0" indent="0">
              <a:buNone/>
            </a:pPr>
            <a:endParaRPr lang="en-US" altLang="ja-JP" sz="3600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00FFCC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 smtClean="0"/>
              <a:t>発表の進め方</a:t>
            </a:r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43808" y="249101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はっぴょう　　すす　　　かた</a:t>
            </a:r>
            <a:endParaRPr kumimoji="1" lang="ja-JP" altLang="en-US" sz="2400" dirty="0"/>
          </a:p>
        </p:txBody>
      </p:sp>
      <p:sp>
        <p:nvSpPr>
          <p:cNvPr id="7" name="AutoShape 2" descr="「タイマー　イラスト」の画像検索結果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71600" y="1844824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じぶん　　　　　　　　　　　　　　　はっぴょう</a:t>
            </a:r>
            <a:endParaRPr kumimoji="1" lang="ja-JP" altLang="en-US" sz="2400" dirty="0"/>
          </a:p>
        </p:txBody>
      </p:sp>
      <p:sp>
        <p:nvSpPr>
          <p:cNvPr id="5" name="AutoShape 2" descr="「チェック　イラスト」の画像検索結果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998781" y="3942389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じぶん　　　　　ひょうか　　　　　　　か</a:t>
            </a:r>
            <a:endParaRPr kumimoji="1" lang="ja-JP" altLang="en-US" sz="2400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71074"/>
            <a:ext cx="1379172" cy="1423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786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がんばりましょう！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AutoShape 2" descr="「がんばろう　イラスト」の画像検索結果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AutoShape 4" descr="「がんばろう　イラスト」の画像検索結果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628800"/>
            <a:ext cx="4680520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006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444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229600" cy="1143000"/>
          </a:xfrm>
        </p:spPr>
        <p:txBody>
          <a:bodyPr/>
          <a:lstStyle/>
          <a:p>
            <a:r>
              <a:rPr kumimoji="1" lang="ja-JP" altLang="en-US" dirty="0" smtClean="0"/>
              <a:t>プリントのせつめい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2031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02051" y="1"/>
            <a:ext cx="7886700" cy="1085850"/>
          </a:xfrm>
        </p:spPr>
        <p:txBody>
          <a:bodyPr/>
          <a:lstStyle/>
          <a:p>
            <a:pPr algn="ctr"/>
            <a:r>
              <a:rPr lang="ja-JP" altLang="en-US" b="1" dirty="0" smtClean="0"/>
              <a:t>いい発表とは？</a:t>
            </a:r>
            <a:endParaRPr lang="th-TH" b="1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23529" y="1124744"/>
            <a:ext cx="8568952" cy="5733256"/>
          </a:xfrm>
        </p:spPr>
        <p:txBody>
          <a:bodyPr>
            <a:normAutofit fontScale="92500" lnSpcReduction="10000"/>
          </a:bodyPr>
          <a:lstStyle/>
          <a:p>
            <a:r>
              <a:rPr lang="ja-JP" altLang="en-US" dirty="0" smtClean="0"/>
              <a:t>大きい声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ゆっくり、はっきり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えが</a:t>
            </a:r>
            <a:r>
              <a:rPr lang="ja-JP" altLang="en-US" dirty="0" err="1" smtClean="0"/>
              <a:t>お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アイコンタクト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dirty="0" smtClean="0">
                <a:solidFill>
                  <a:srgbClr val="FF0000"/>
                </a:solidFill>
              </a:rPr>
              <a:t>聞いている人</a:t>
            </a:r>
            <a:r>
              <a:rPr lang="ja-JP" altLang="en-US" dirty="0" smtClean="0"/>
              <a:t>がわかるように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>
                <a:solidFill>
                  <a:srgbClr val="FF0000"/>
                </a:solidFill>
              </a:rPr>
              <a:t>　　　　　　　　　（</a:t>
            </a:r>
            <a:r>
              <a:rPr lang="ja-JP" altLang="en-US" dirty="0">
                <a:solidFill>
                  <a:srgbClr val="FF0000"/>
                </a:solidFill>
              </a:rPr>
              <a:t>かんたん</a:t>
            </a:r>
            <a:r>
              <a:rPr lang="ja-JP" altLang="en-US" dirty="0" smtClean="0">
                <a:solidFill>
                  <a:srgbClr val="FF0000"/>
                </a:solidFill>
              </a:rPr>
              <a:t>なことば、写真や絵）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ja-JP" dirty="0" smtClean="0"/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297439" y="1953369"/>
            <a:ext cx="8617961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319503" y="3033360"/>
            <a:ext cx="8595897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321016" y="4185488"/>
            <a:ext cx="859438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83568" y="805499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おお　　　こえ</a:t>
            </a:r>
            <a:endParaRPr kumimoji="1" lang="ja-JP" altLang="en-US" sz="2000" dirty="0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307714" y="926904"/>
            <a:ext cx="8617961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319503" y="5386836"/>
            <a:ext cx="8594384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52746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4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ja-JP" altLang="en-US" sz="3100" dirty="0" smtClean="0"/>
              <a:t>　　　　　　　　　　　　はっぴょう</a:t>
            </a:r>
            <a:r>
              <a:rPr kumimoji="1" lang="en-US" altLang="ja-JP" sz="3100" dirty="0" smtClean="0"/>
              <a:t/>
            </a:r>
            <a:br>
              <a:rPr kumimoji="1" lang="en-US" altLang="ja-JP" sz="3100" dirty="0" smtClean="0"/>
            </a:br>
            <a:r>
              <a:rPr kumimoji="1" lang="ja-JP" altLang="en-US" sz="3100" dirty="0" smtClean="0"/>
              <a:t>　　　　　　　　　　　　　</a:t>
            </a:r>
            <a:r>
              <a:rPr kumimoji="1" lang="ja-JP" altLang="en-US" dirty="0" smtClean="0"/>
              <a:t>発表のポイント</a:t>
            </a:r>
            <a:endParaRPr kumimoji="1" lang="ja-JP" altLang="en-US" dirty="0"/>
          </a:p>
        </p:txBody>
      </p:sp>
      <p:pic>
        <p:nvPicPr>
          <p:cNvPr id="4" name="コンテンツ プレースホルダー 3" descr="Image result for 発表　イラスト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572" y="1973984"/>
            <a:ext cx="2606951" cy="289827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四角形吹き出し 4"/>
          <p:cNvSpPr/>
          <p:nvPr/>
        </p:nvSpPr>
        <p:spPr>
          <a:xfrm>
            <a:off x="755576" y="5245876"/>
            <a:ext cx="7518160" cy="1008112"/>
          </a:xfrm>
          <a:prstGeom prst="wedgeRectCallout">
            <a:avLst>
              <a:gd name="adj1" fmla="val 60600"/>
              <a:gd name="adj2" fmla="val -47264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dirty="0"/>
              <a:t>何を、どんなじゅんばん</a:t>
            </a:r>
            <a:r>
              <a:rPr lang="ja-JP" altLang="en-US" sz="3200" dirty="0" err="1"/>
              <a:t>で</a:t>
            </a:r>
            <a:r>
              <a:rPr lang="ja-JP" altLang="en-US" sz="3200" dirty="0"/>
              <a:t>言います</a:t>
            </a:r>
            <a:r>
              <a:rPr lang="ja-JP" altLang="en-US" sz="3200" dirty="0" smtClean="0"/>
              <a:t>か？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26382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72147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ja-JP" altLang="en-US" sz="6000" dirty="0" smtClean="0"/>
              <a:t>あいさつ</a:t>
            </a:r>
            <a:endParaRPr lang="en-US" altLang="ja-JP" sz="6000" dirty="0" smtClean="0"/>
          </a:p>
          <a:p>
            <a:pPr>
              <a:lnSpc>
                <a:spcPct val="150000"/>
              </a:lnSpc>
            </a:pPr>
            <a:r>
              <a:rPr lang="ja-JP" altLang="en-US" sz="6000" dirty="0"/>
              <a:t>目</a:t>
            </a:r>
            <a:r>
              <a:rPr lang="ja-JP" altLang="en-US" sz="6000" dirty="0" smtClean="0"/>
              <a:t>的（テーマ）</a:t>
            </a:r>
            <a:endParaRPr lang="en-US" altLang="ja-JP" sz="6000" dirty="0" smtClean="0"/>
          </a:p>
          <a:p>
            <a:pPr>
              <a:lnSpc>
                <a:spcPct val="150000"/>
              </a:lnSpc>
            </a:pPr>
            <a:r>
              <a:rPr lang="ja-JP" altLang="en-US" sz="6000" dirty="0" smtClean="0"/>
              <a:t>ないよう</a:t>
            </a:r>
            <a:endParaRPr lang="en-US" altLang="ja-JP" sz="6000" dirty="0" smtClean="0"/>
          </a:p>
          <a:p>
            <a:pPr>
              <a:lnSpc>
                <a:spcPct val="150000"/>
              </a:lnSpc>
            </a:pPr>
            <a:r>
              <a:rPr lang="ja-JP" altLang="en-US" sz="6000" dirty="0"/>
              <a:t>あいさつ</a:t>
            </a:r>
            <a:endParaRPr lang="th-TH" sz="6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86393" y="2824005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もくてき</a:t>
            </a:r>
            <a:endParaRPr kumimoji="1" lang="ja-JP" altLang="en-US" sz="2400" dirty="0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どうやって発表しますか。</a:t>
            </a:r>
            <a:endParaRPr lang="th-TH" dirty="0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626051" y="1815892"/>
            <a:ext cx="792088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639305" y="2824004"/>
            <a:ext cx="7920880" cy="11958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594408" y="4102860"/>
            <a:ext cx="792088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639305" y="5110972"/>
            <a:ext cx="792088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04205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何と言いますか。</a:t>
            </a:r>
            <a:endParaRPr lang="th-TH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ja-JP" altLang="en-US" dirty="0"/>
              <a:t>みな</a:t>
            </a:r>
            <a:r>
              <a:rPr lang="ja-JP" altLang="en-US" dirty="0" smtClean="0"/>
              <a:t>さん、こんにちは。私たちは</a:t>
            </a:r>
            <a:r>
              <a:rPr lang="ja-JP" altLang="en-US" dirty="0" smtClean="0">
                <a:solidFill>
                  <a:srgbClr val="FF0000"/>
                </a:solidFill>
              </a:rPr>
              <a:t>●●</a:t>
            </a:r>
            <a:r>
              <a:rPr lang="ja-JP" altLang="en-US" dirty="0" smtClean="0"/>
              <a:t>グループです。</a:t>
            </a: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r>
              <a:rPr lang="ja-JP" altLang="en-US" b="1" dirty="0" smtClean="0"/>
              <a:t>これから</a:t>
            </a:r>
            <a:r>
              <a:rPr lang="ja-JP" altLang="en-US" dirty="0" smtClean="0"/>
              <a:t>、「</a:t>
            </a:r>
            <a:r>
              <a:rPr lang="ja-JP" altLang="en-US" b="1" dirty="0" smtClean="0"/>
              <a:t>おとしよりに便利なもの</a:t>
            </a:r>
            <a:r>
              <a:rPr lang="ja-JP" altLang="en-US" dirty="0" smtClean="0"/>
              <a:t>」に</a:t>
            </a:r>
            <a:r>
              <a:rPr lang="ja-JP" altLang="en-US" dirty="0"/>
              <a:t>ついて</a:t>
            </a:r>
            <a:r>
              <a:rPr lang="ja-JP" altLang="en-US" dirty="0" smtClean="0"/>
              <a:t>発表します。　どうぞよろしくおねがいします。</a:t>
            </a: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r>
              <a:rPr lang="ja-JP" altLang="en-US" dirty="0" smtClean="0"/>
              <a:t>・・・・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dirty="0"/>
              <a:t>これでおわります</a:t>
            </a:r>
            <a:r>
              <a:rPr lang="ja-JP" altLang="en-US" dirty="0" smtClean="0"/>
              <a:t>。ありがとうございました。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th-TH" dirty="0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538190" y="1556792"/>
            <a:ext cx="7994249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800" dirty="0" smtClean="0"/>
              <a:t>あいさつ</a:t>
            </a:r>
            <a:endParaRPr lang="th-TH" sz="4800" dirty="0"/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481689" y="2782348"/>
            <a:ext cx="7995488" cy="13527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800" dirty="0" smtClean="0"/>
              <a:t>　　　　　　　　　　　　　　　も</a:t>
            </a:r>
            <a:r>
              <a:rPr lang="ja-JP" altLang="en-US" sz="1800" dirty="0" err="1" smtClean="0"/>
              <a:t>くて</a:t>
            </a:r>
            <a:r>
              <a:rPr lang="ja-JP" altLang="en-US" sz="1800" dirty="0" smtClean="0"/>
              <a:t>き</a:t>
            </a:r>
            <a:endParaRPr lang="en-US" altLang="ja-JP" sz="1800" dirty="0" smtClean="0"/>
          </a:p>
          <a:p>
            <a:pPr algn="ctr"/>
            <a:r>
              <a:rPr lang="ja-JP" altLang="en-US" sz="4400" b="1" dirty="0" smtClean="0"/>
              <a:t>目的</a:t>
            </a:r>
            <a:r>
              <a:rPr lang="ja-JP" altLang="en-US" sz="3600" b="1" dirty="0" smtClean="0"/>
              <a:t>　</a:t>
            </a:r>
            <a:r>
              <a:rPr lang="ja-JP" altLang="en-US" sz="4400" b="1" dirty="0" smtClean="0"/>
              <a:t>（テーマ）</a:t>
            </a:r>
            <a:endParaRPr lang="th-TH" sz="4400" b="1" dirty="0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507111" y="4365104"/>
            <a:ext cx="799548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chemeClr val="tx1"/>
                </a:solidFill>
              </a:rPr>
              <a:t>ないよう</a:t>
            </a:r>
            <a:endParaRPr lang="en-US" altLang="ja-JP" sz="5400" b="1" dirty="0" smtClean="0">
              <a:solidFill>
                <a:schemeClr val="tx1"/>
              </a:solidFill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81689" y="5530822"/>
            <a:ext cx="7995488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800" b="1" dirty="0" smtClean="0"/>
              <a:t>あいさつ</a:t>
            </a:r>
            <a:endParaRPr lang="th-TH" sz="4800" b="1" dirty="0"/>
          </a:p>
        </p:txBody>
      </p:sp>
    </p:spTree>
    <p:extLst>
      <p:ext uri="{BB962C8B-B14F-4D97-AF65-F5344CB8AC3E}">
        <p14:creationId xmlns:p14="http://schemas.microsoft.com/office/powerpoint/2010/main" val="515930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言ってみよう</a:t>
            </a:r>
            <a:endParaRPr lang="th-TH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ja-JP" altLang="en-US" dirty="0"/>
              <a:t>みな</a:t>
            </a:r>
            <a:r>
              <a:rPr lang="ja-JP" altLang="en-US" dirty="0" smtClean="0"/>
              <a:t>さん、こんにちは。私たちは</a:t>
            </a:r>
            <a:r>
              <a:rPr lang="ja-JP" altLang="en-US" dirty="0" smtClean="0">
                <a:solidFill>
                  <a:srgbClr val="FF0000"/>
                </a:solidFill>
              </a:rPr>
              <a:t>●●</a:t>
            </a:r>
            <a:r>
              <a:rPr lang="ja-JP" altLang="en-US" dirty="0" smtClean="0"/>
              <a:t>グループです。</a:t>
            </a: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r>
              <a:rPr lang="ja-JP" altLang="en-US" b="1" dirty="0" smtClean="0"/>
              <a:t>これから</a:t>
            </a:r>
            <a:r>
              <a:rPr lang="ja-JP" altLang="en-US" dirty="0" smtClean="0"/>
              <a:t>、「</a:t>
            </a:r>
            <a:r>
              <a:rPr lang="ja-JP" altLang="en-US" b="1" dirty="0" smtClean="0"/>
              <a:t>おとしよりに便利なもの</a:t>
            </a:r>
            <a:r>
              <a:rPr lang="ja-JP" altLang="en-US" dirty="0" smtClean="0"/>
              <a:t>」に</a:t>
            </a:r>
            <a:r>
              <a:rPr lang="ja-JP" altLang="en-US" dirty="0"/>
              <a:t>ついて</a:t>
            </a:r>
            <a:r>
              <a:rPr lang="ja-JP" altLang="en-US" dirty="0" smtClean="0"/>
              <a:t>発表します。　どうぞよろしくおねがいします。</a:t>
            </a: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r>
              <a:rPr lang="ja-JP" altLang="en-US" dirty="0" smtClean="0"/>
              <a:t>・・・・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dirty="0"/>
              <a:t>これでおわります</a:t>
            </a:r>
            <a:r>
              <a:rPr lang="ja-JP" altLang="en-US" dirty="0" smtClean="0"/>
              <a:t>。ありがとうございました。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th-TH" dirty="0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538190" y="1556792"/>
            <a:ext cx="7994249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800" dirty="0" smtClean="0"/>
              <a:t>あいさつ</a:t>
            </a:r>
            <a:endParaRPr lang="th-TH" sz="4800" dirty="0"/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481689" y="2782348"/>
            <a:ext cx="7995488" cy="13527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800" dirty="0" smtClean="0"/>
              <a:t>　　　　　　　　　　　　　　　も</a:t>
            </a:r>
            <a:r>
              <a:rPr lang="ja-JP" altLang="en-US" sz="1800" dirty="0" err="1" smtClean="0"/>
              <a:t>くて</a:t>
            </a:r>
            <a:r>
              <a:rPr lang="ja-JP" altLang="en-US" sz="1800" dirty="0" smtClean="0"/>
              <a:t>き</a:t>
            </a:r>
            <a:endParaRPr lang="en-US" altLang="ja-JP" sz="1800" dirty="0" smtClean="0"/>
          </a:p>
          <a:p>
            <a:pPr algn="ctr"/>
            <a:r>
              <a:rPr lang="ja-JP" altLang="en-US" sz="4400" b="1" dirty="0" smtClean="0"/>
              <a:t>目的</a:t>
            </a:r>
            <a:r>
              <a:rPr lang="ja-JP" altLang="en-US" sz="3600" b="1" dirty="0" smtClean="0"/>
              <a:t>　</a:t>
            </a:r>
            <a:r>
              <a:rPr lang="ja-JP" altLang="en-US" sz="4400" b="1" dirty="0" smtClean="0"/>
              <a:t>（テーマ）</a:t>
            </a:r>
            <a:endParaRPr lang="th-TH" sz="4400" b="1" dirty="0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507111" y="4365104"/>
            <a:ext cx="799548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chemeClr val="tx1"/>
                </a:solidFill>
              </a:rPr>
              <a:t>ないよう</a:t>
            </a:r>
            <a:endParaRPr lang="en-US" altLang="ja-JP" sz="5400" b="1" dirty="0" smtClean="0">
              <a:solidFill>
                <a:schemeClr val="tx1"/>
              </a:solidFill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81689" y="5530822"/>
            <a:ext cx="7995488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800" b="1" dirty="0" smtClean="0"/>
              <a:t>あいさつ</a:t>
            </a:r>
            <a:endParaRPr lang="th-TH" sz="4800" b="1" dirty="0"/>
          </a:p>
        </p:txBody>
      </p:sp>
    </p:spTree>
    <p:extLst>
      <p:ext uri="{BB962C8B-B14F-4D97-AF65-F5344CB8AC3E}">
        <p14:creationId xmlns:p14="http://schemas.microsoft.com/office/powerpoint/2010/main" val="755313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723</Words>
  <Application>Microsoft Office PowerPoint</Application>
  <PresentationFormat>画面に合わせる (4:3)</PresentationFormat>
  <Paragraphs>302</Paragraphs>
  <Slides>46</Slides>
  <Notes>19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46</vt:i4>
      </vt:variant>
    </vt:vector>
  </HeadingPairs>
  <TitlesOfParts>
    <vt:vector size="47" baseType="lpstr">
      <vt:lpstr>Office ​​テーマ</vt:lpstr>
      <vt:lpstr>最終発表 ―準備―</vt:lpstr>
      <vt:lpstr>発表について</vt:lpstr>
      <vt:lpstr>ほかのグループの人に発表します</vt:lpstr>
      <vt:lpstr>　　　　　　　　　　　　はっぴょう 　　　　　　　　　　　　　発表のポイント</vt:lpstr>
      <vt:lpstr>いい発表とは？</vt:lpstr>
      <vt:lpstr>　　　　　　　　　　　　はっぴょう 　　　　　　　　　　　　　発表のポイント</vt:lpstr>
      <vt:lpstr>どうやって発表しますか。</vt:lpstr>
      <vt:lpstr>何と言いますか。</vt:lpstr>
      <vt:lpstr>言ってみよう</vt:lpstr>
      <vt:lpstr>発表のしかた</vt:lpstr>
      <vt:lpstr>PowerPoint プレゼンテーション</vt:lpstr>
      <vt:lpstr>ちゅうい</vt:lpstr>
      <vt:lpstr>　　　　　　　　ひょうか 　　　　　　　評価シート</vt:lpstr>
      <vt:lpstr>☑</vt:lpstr>
      <vt:lpstr>①ほしい</vt:lpstr>
      <vt:lpstr>　　　　　　　　　　　　　　　　　はっぴょう ②わかりやすい発表</vt:lpstr>
      <vt:lpstr>③オリジナリティがある</vt:lpstr>
      <vt:lpstr>④チームワークがいい</vt:lpstr>
      <vt:lpstr>コメントも書きましょう。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じゅんばん</vt:lpstr>
      <vt:lpstr>PPT、音のチェック、リハーサル</vt:lpstr>
      <vt:lpstr>PPT、音のチェック、リハーサル</vt:lpstr>
      <vt:lpstr>PPT、音のチェック、リハーサル</vt:lpstr>
      <vt:lpstr>PPT、音のチェック、リハーサル</vt:lpstr>
      <vt:lpstr>準備する場所</vt:lpstr>
      <vt:lpstr>PowerPoint プレゼンテーション</vt:lpstr>
      <vt:lpstr>がんばりましょう！</vt:lpstr>
      <vt:lpstr>PowerPoint プレゼンテーション</vt:lpstr>
      <vt:lpstr>発表の進め方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発表のあとで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がんばりましょう！</vt:lpstr>
      <vt:lpstr>PowerPoint プレゼンテーション</vt:lpstr>
      <vt:lpstr>プリントのせつめい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最終発表 ―準備―</dc:title>
  <dc:creator>Yuki Nakao</dc:creator>
  <cp:lastModifiedBy>jld</cp:lastModifiedBy>
  <cp:revision>16</cp:revision>
  <dcterms:created xsi:type="dcterms:W3CDTF">2015-04-01T14:13:27Z</dcterms:created>
  <dcterms:modified xsi:type="dcterms:W3CDTF">2015-05-05T08:19:21Z</dcterms:modified>
</cp:coreProperties>
</file>