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70" r:id="rId2"/>
    <p:sldId id="258" r:id="rId3"/>
    <p:sldId id="259" r:id="rId4"/>
    <p:sldId id="257" r:id="rId5"/>
    <p:sldId id="260" r:id="rId6"/>
    <p:sldId id="261" r:id="rId7"/>
    <p:sldId id="283" r:id="rId8"/>
    <p:sldId id="289" r:id="rId9"/>
    <p:sldId id="287" r:id="rId10"/>
    <p:sldId id="284" r:id="rId11"/>
    <p:sldId id="285" r:id="rId12"/>
    <p:sldId id="286" r:id="rId13"/>
    <p:sldId id="288" r:id="rId14"/>
    <p:sldId id="262" r:id="rId15"/>
    <p:sldId id="263" r:id="rId16"/>
    <p:sldId id="264" r:id="rId17"/>
    <p:sldId id="291" r:id="rId18"/>
    <p:sldId id="265" r:id="rId19"/>
    <p:sldId id="293" r:id="rId20"/>
    <p:sldId id="296" r:id="rId21"/>
    <p:sldId id="256" r:id="rId22"/>
    <p:sldId id="309" r:id="rId23"/>
    <p:sldId id="268" r:id="rId24"/>
    <p:sldId id="269" r:id="rId2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326" y="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DFE624-A2D0-4CC2-B4BC-6E5824C6FED1}" type="datetimeFigureOut">
              <a:rPr kumimoji="1" lang="ja-JP" altLang="en-US" smtClean="0"/>
              <a:t>2019/4/9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E421E4-9558-4F90-BE74-936D66B2E6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21996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⑤⑥もプラスして考える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E421E4-9558-4F90-BE74-936D66B2E644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57240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⑤⑥もプラスして考える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E421E4-9558-4F90-BE74-936D66B2E644}" type="slidenum">
              <a:rPr kumimoji="1" lang="ja-JP" altLang="en-US" smtClean="0"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57240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279AE-D232-484E-B211-713ECD230265}" type="datetimeFigureOut">
              <a:rPr kumimoji="1" lang="ja-JP" altLang="en-US" smtClean="0"/>
              <a:t>2019/4/9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B4B1A-F2CE-41F9-90E6-B29F3D1B72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8231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279AE-D232-484E-B211-713ECD230265}" type="datetimeFigureOut">
              <a:rPr kumimoji="1" lang="ja-JP" altLang="en-US" smtClean="0"/>
              <a:t>2019/4/9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B4B1A-F2CE-41F9-90E6-B29F3D1B72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46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279AE-D232-484E-B211-713ECD230265}" type="datetimeFigureOut">
              <a:rPr kumimoji="1" lang="ja-JP" altLang="en-US" smtClean="0"/>
              <a:t>2019/4/9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B4B1A-F2CE-41F9-90E6-B29F3D1B72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27902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279AE-D232-484E-B211-713ECD230265}" type="datetimeFigureOut">
              <a:rPr kumimoji="1" lang="ja-JP" altLang="en-US" smtClean="0"/>
              <a:t>2019/4/9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B4B1A-F2CE-41F9-90E6-B29F3D1B72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7429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279AE-D232-484E-B211-713ECD230265}" type="datetimeFigureOut">
              <a:rPr kumimoji="1" lang="ja-JP" altLang="en-US" smtClean="0"/>
              <a:t>2019/4/9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B4B1A-F2CE-41F9-90E6-B29F3D1B72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524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279AE-D232-484E-B211-713ECD230265}" type="datetimeFigureOut">
              <a:rPr kumimoji="1" lang="ja-JP" altLang="en-US" smtClean="0"/>
              <a:t>2019/4/9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B4B1A-F2CE-41F9-90E6-B29F3D1B72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74958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279AE-D232-484E-B211-713ECD230265}" type="datetimeFigureOut">
              <a:rPr kumimoji="1" lang="ja-JP" altLang="en-US" smtClean="0"/>
              <a:t>2019/4/9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B4B1A-F2CE-41F9-90E6-B29F3D1B72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116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279AE-D232-484E-B211-713ECD230265}" type="datetimeFigureOut">
              <a:rPr kumimoji="1" lang="ja-JP" altLang="en-US" smtClean="0"/>
              <a:t>2019/4/9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B4B1A-F2CE-41F9-90E6-B29F3D1B72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82359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279AE-D232-484E-B211-713ECD230265}" type="datetimeFigureOut">
              <a:rPr kumimoji="1" lang="ja-JP" altLang="en-US" smtClean="0"/>
              <a:t>2019/4/9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B4B1A-F2CE-41F9-90E6-B29F3D1B72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3718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279AE-D232-484E-B211-713ECD230265}" type="datetimeFigureOut">
              <a:rPr kumimoji="1" lang="ja-JP" altLang="en-US" smtClean="0"/>
              <a:t>2019/4/9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B4B1A-F2CE-41F9-90E6-B29F3D1B72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91074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279AE-D232-484E-B211-713ECD230265}" type="datetimeFigureOut">
              <a:rPr kumimoji="1" lang="ja-JP" altLang="en-US" smtClean="0"/>
              <a:t>2019/4/9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B4B1A-F2CE-41F9-90E6-B29F3D1B72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33198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E279AE-D232-484E-B211-713ECD230265}" type="datetimeFigureOut">
              <a:rPr kumimoji="1" lang="ja-JP" altLang="en-US" smtClean="0"/>
              <a:t>2019/4/9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6B4B1A-F2CE-41F9-90E6-B29F3D1B72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23579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hyperlink" Target="http://www.google.co.th/imgres?imgurl=http://1.bp.blogspot.com/-h9QCyoxxIzA/UbVvPQJu6AI/AAAAAAAAUsw/Jfw_ez_snZM/s800/family_tv.png&amp;imgrefurl=http://www.irasutoya.com/2013/09/blog-post_2602.html&amp;h=676&amp;w=707&amp;tbnid=nWW73C9Z1y7fzM:&amp;zoom=1&amp;docid=DMLendby43Pm3M&amp;ei=GRUZVd7_E4XnuQT5rIKgDg&amp;tbm=isch&amp;ved=0CDgQMygWMBY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co.th/imgres?imgurl=http://1.bp.blogspot.com/-h9QCyoxxIzA/UbVvPQJu6AI/AAAAAAAAUsw/Jfw_ez_snZM/s800/family_tv.png&amp;imgrefurl=http://www.irasutoya.com/2013/09/blog-post_2602.html&amp;h=676&amp;w=707&amp;tbnid=nWW73C9Z1y7fzM:&amp;zoom=1&amp;docid=DMLendby43Pm3M&amp;ei=GRUZVd7_E4XnuQT5rIKgDg&amp;tbm=isch&amp;ved=0CDgQMygWMBY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hyperlink" Target="http://www.google.co.th/imgres?imgurl=http://1.bp.blogspot.com/-h9QCyoxxIzA/UbVvPQJu6AI/AAAAAAAAUsw/Jfw_ez_snZM/s800/family_tv.png&amp;imgrefurl=http://www.irasutoya.com/2013/09/blog-post_2602.html&amp;h=676&amp;w=707&amp;tbnid=nWW73C9Z1y7fzM:&amp;zoom=1&amp;docid=DMLendby43Pm3M&amp;ei=GRUZVd7_E4XnuQT5rIKgDg&amp;tbm=isch&amp;ved=0CDgQMygWMBY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b="1" dirty="0" smtClean="0"/>
              <a:t>３．日本のおとしより向けサービス　</a:t>
            </a:r>
            <a:r>
              <a:rPr kumimoji="1" lang="en-US" altLang="ja-JP" b="1" dirty="0" smtClean="0"/>
              <a:t/>
            </a:r>
            <a:br>
              <a:rPr kumimoji="1" lang="en-US" altLang="ja-JP" b="1" dirty="0" smtClean="0"/>
            </a:br>
            <a:r>
              <a:rPr kumimoji="1" lang="ja-JP" altLang="en-US" b="1" dirty="0" smtClean="0"/>
              <a:t>ビデオ</a:t>
            </a:r>
            <a:endParaRPr kumimoji="1" lang="ja-JP" altLang="en-US" b="1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4" name="図 3" descr="映画館のイラスト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062937"/>
            <a:ext cx="4501852" cy="414181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角丸四角形 4"/>
          <p:cNvSpPr/>
          <p:nvPr/>
        </p:nvSpPr>
        <p:spPr>
          <a:xfrm>
            <a:off x="5772180" y="3356992"/>
            <a:ext cx="2808312" cy="1553703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5400" dirty="0" smtClean="0"/>
              <a:t>Ｐ．</a:t>
            </a:r>
            <a:r>
              <a:rPr kumimoji="1" lang="en-US" altLang="ja-JP" sz="5400" dirty="0" smtClean="0"/>
              <a:t>44</a:t>
            </a:r>
            <a:endParaRPr kumimoji="1" lang="ja-JP" altLang="en-US" sz="5400" dirty="0"/>
          </a:p>
        </p:txBody>
      </p:sp>
    </p:spTree>
    <p:extLst>
      <p:ext uri="{BB962C8B-B14F-4D97-AF65-F5344CB8AC3E}">
        <p14:creationId xmlns:p14="http://schemas.microsoft.com/office/powerpoint/2010/main" val="2767555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3491880" y="3061326"/>
            <a:ext cx="2167730" cy="259102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5859926" y="4399694"/>
            <a:ext cx="2952628" cy="2297647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399931" y="4399695"/>
            <a:ext cx="2952628" cy="2304256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5786105" y="1290598"/>
            <a:ext cx="2952628" cy="259102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kumimoji="1" lang="ja-JP" altLang="en-US" dirty="0" smtClean="0"/>
              <a:t>②何ができますか。</a:t>
            </a:r>
            <a:endParaRPr kumimoji="1"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2411760" y="27453"/>
            <a:ext cx="8640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400" dirty="0" smtClean="0"/>
              <a:t>なに</a:t>
            </a:r>
            <a:endParaRPr lang="ja-JP" altLang="en-US" sz="2400" dirty="0"/>
          </a:p>
        </p:txBody>
      </p:sp>
      <p:sp>
        <p:nvSpPr>
          <p:cNvPr id="15" name="Rectangle 14"/>
          <p:cNvSpPr/>
          <p:nvPr/>
        </p:nvSpPr>
        <p:spPr>
          <a:xfrm>
            <a:off x="434550" y="1469359"/>
            <a:ext cx="2952628" cy="259102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正方形/長方形 3"/>
          <p:cNvSpPr/>
          <p:nvPr/>
        </p:nvSpPr>
        <p:spPr>
          <a:xfrm>
            <a:off x="379947" y="3412316"/>
            <a:ext cx="3007230" cy="64807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 smtClean="0"/>
              <a:t>ヨガ</a:t>
            </a:r>
            <a:endParaRPr kumimoji="1" lang="ja-JP" altLang="en-US" sz="4000" dirty="0"/>
          </a:p>
        </p:txBody>
      </p:sp>
      <p:sp>
        <p:nvSpPr>
          <p:cNvPr id="12" name="正方形/長方形 11"/>
          <p:cNvSpPr/>
          <p:nvPr/>
        </p:nvSpPr>
        <p:spPr>
          <a:xfrm>
            <a:off x="5786105" y="3233555"/>
            <a:ext cx="3007230" cy="64807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 smtClean="0"/>
              <a:t>ゴルフ</a:t>
            </a:r>
            <a:endParaRPr kumimoji="1" lang="ja-JP" altLang="en-US" sz="4000" dirty="0"/>
          </a:p>
        </p:txBody>
      </p:sp>
      <p:sp>
        <p:nvSpPr>
          <p:cNvPr id="13" name="正方形/長方形 12"/>
          <p:cNvSpPr/>
          <p:nvPr/>
        </p:nvSpPr>
        <p:spPr>
          <a:xfrm>
            <a:off x="379947" y="6055879"/>
            <a:ext cx="3007230" cy="64807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 smtClean="0"/>
              <a:t>わだいこ</a:t>
            </a:r>
            <a:endParaRPr kumimoji="1" lang="ja-JP" altLang="en-US" sz="4000" dirty="0"/>
          </a:p>
        </p:txBody>
      </p:sp>
      <p:sp>
        <p:nvSpPr>
          <p:cNvPr id="14" name="正方形/長方形 13"/>
          <p:cNvSpPr/>
          <p:nvPr/>
        </p:nvSpPr>
        <p:spPr>
          <a:xfrm>
            <a:off x="5859926" y="6055879"/>
            <a:ext cx="3007230" cy="64807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 smtClean="0"/>
              <a:t>フラダンス</a:t>
            </a:r>
            <a:endParaRPr kumimoji="1" lang="ja-JP" altLang="en-US" sz="4000" dirty="0"/>
          </a:p>
        </p:txBody>
      </p:sp>
      <p:sp>
        <p:nvSpPr>
          <p:cNvPr id="11" name="正方形/長方形 10"/>
          <p:cNvSpPr/>
          <p:nvPr/>
        </p:nvSpPr>
        <p:spPr>
          <a:xfrm>
            <a:off x="3491880" y="5407807"/>
            <a:ext cx="2138994" cy="64807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 smtClean="0"/>
              <a:t>ダンス</a:t>
            </a:r>
            <a:endParaRPr kumimoji="1" lang="ja-JP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182038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2" grpId="0" animBg="1"/>
      <p:bldP spid="13" grpId="0" animBg="1"/>
      <p:bldP spid="14" grpId="0" animBg="1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83568" y="1469358"/>
            <a:ext cx="7809858" cy="3903857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2414" y="5373216"/>
            <a:ext cx="8229600" cy="1143000"/>
          </a:xfrm>
        </p:spPr>
        <p:txBody>
          <a:bodyPr/>
          <a:lstStyle/>
          <a:p>
            <a:r>
              <a:rPr kumimoji="1" lang="ja-JP" altLang="en-US" dirty="0" smtClean="0"/>
              <a:t>けんこうの　チェック</a:t>
            </a:r>
            <a:endParaRPr kumimoji="1"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539552" y="2276872"/>
            <a:ext cx="2092019" cy="64807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 smtClean="0"/>
              <a:t>かんごし</a:t>
            </a:r>
            <a:endParaRPr kumimoji="1" lang="ja-JP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131500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34549" y="1469359"/>
            <a:ext cx="8566457" cy="4983977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kumimoji="1" lang="ja-JP" altLang="en-US" dirty="0" smtClean="0"/>
              <a:t>③ごはん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円/楕円 3"/>
          <p:cNvSpPr/>
          <p:nvPr/>
        </p:nvSpPr>
        <p:spPr>
          <a:xfrm>
            <a:off x="6336711" y="3051921"/>
            <a:ext cx="2664296" cy="1296144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 smtClean="0"/>
              <a:t>けんこう</a:t>
            </a:r>
            <a:endParaRPr kumimoji="1" lang="ja-JP" altLang="en-US" sz="3600" dirty="0"/>
          </a:p>
        </p:txBody>
      </p:sp>
      <p:sp>
        <p:nvSpPr>
          <p:cNvPr id="6" name="円/楕円 5"/>
          <p:cNvSpPr/>
          <p:nvPr/>
        </p:nvSpPr>
        <p:spPr>
          <a:xfrm>
            <a:off x="467544" y="1755777"/>
            <a:ext cx="3600400" cy="1296144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 smtClean="0"/>
              <a:t>ゆうめいな</a:t>
            </a:r>
            <a:endParaRPr kumimoji="1" lang="en-US" altLang="ja-JP" sz="3600" dirty="0" smtClean="0"/>
          </a:p>
          <a:p>
            <a:pPr algn="ctr"/>
            <a:r>
              <a:rPr lang="ja-JP" altLang="en-US" sz="3600" dirty="0"/>
              <a:t>レストラン</a:t>
            </a:r>
            <a:endParaRPr kumimoji="1" lang="ja-JP" altLang="en-US" sz="3600" dirty="0"/>
          </a:p>
        </p:txBody>
      </p:sp>
    </p:spTree>
    <p:extLst>
      <p:ext uri="{BB962C8B-B14F-4D97-AF65-F5344CB8AC3E}">
        <p14:creationId xmlns:p14="http://schemas.microsoft.com/office/powerpoint/2010/main" val="2984524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kumimoji="1" lang="ja-JP" altLang="en-US" dirty="0" smtClean="0"/>
              <a:t>④どんなおとしよりがいますか。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ja-JP" altLang="en-US" sz="4000" dirty="0" smtClean="0"/>
              <a:t>・　</a:t>
            </a:r>
            <a:r>
              <a:rPr kumimoji="1" lang="ja-JP" altLang="en-US" sz="4000" dirty="0" smtClean="0"/>
              <a:t>へいきんねんれい（</a:t>
            </a:r>
            <a:r>
              <a:rPr kumimoji="1" lang="en-US" altLang="ja-JP" sz="4000" dirty="0" smtClean="0"/>
              <a:t>Average age</a:t>
            </a:r>
            <a:r>
              <a:rPr kumimoji="1" lang="ja-JP" altLang="en-US" sz="4000" dirty="0" smtClean="0"/>
              <a:t>）</a:t>
            </a:r>
            <a:endParaRPr kumimoji="1" lang="en-US" altLang="ja-JP" sz="4000" dirty="0" smtClean="0"/>
          </a:p>
          <a:p>
            <a:pPr marL="0" indent="0">
              <a:buNone/>
            </a:pPr>
            <a:r>
              <a:rPr lang="en-US" altLang="ja-JP" sz="6600" dirty="0">
                <a:solidFill>
                  <a:srgbClr val="FF0000"/>
                </a:solidFill>
              </a:rPr>
              <a:t> </a:t>
            </a:r>
            <a:r>
              <a:rPr lang="en-US" altLang="ja-JP" sz="6600" dirty="0" smtClean="0">
                <a:solidFill>
                  <a:srgbClr val="FF0000"/>
                </a:solidFill>
              </a:rPr>
              <a:t>  </a:t>
            </a:r>
            <a:r>
              <a:rPr kumimoji="1" lang="en-US" altLang="ja-JP" sz="6600" dirty="0" smtClean="0">
                <a:solidFill>
                  <a:srgbClr val="FF0000"/>
                </a:solidFill>
              </a:rPr>
              <a:t>71</a:t>
            </a:r>
            <a:r>
              <a:rPr lang="ja-JP" altLang="en-US" sz="6600" dirty="0" err="1" smtClean="0">
                <a:solidFill>
                  <a:srgbClr val="FF0000"/>
                </a:solidFill>
              </a:rPr>
              <a:t>さい</a:t>
            </a:r>
            <a:endParaRPr lang="en-US" altLang="ja-JP" sz="66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kumimoji="1" lang="ja-JP" altLang="en-US" sz="6600" dirty="0" smtClean="0"/>
              <a:t>・</a:t>
            </a:r>
            <a:r>
              <a:rPr kumimoji="1" lang="en-US" altLang="ja-JP" sz="6600" dirty="0" smtClean="0"/>
              <a:t>1</a:t>
            </a:r>
            <a:r>
              <a:rPr kumimoji="1" lang="ja-JP" altLang="en-US" sz="6600" dirty="0" smtClean="0"/>
              <a:t>人</a:t>
            </a:r>
            <a:r>
              <a:rPr lang="ja-JP" altLang="en-US" sz="6600" dirty="0"/>
              <a:t>　</a:t>
            </a:r>
            <a:r>
              <a:rPr lang="ja-JP" altLang="en-US" sz="6600" dirty="0" smtClean="0"/>
              <a:t>→　</a:t>
            </a:r>
            <a:r>
              <a:rPr lang="en-US" altLang="ja-JP" sz="6600" dirty="0" smtClean="0">
                <a:solidFill>
                  <a:srgbClr val="FF0000"/>
                </a:solidFill>
              </a:rPr>
              <a:t>60</a:t>
            </a:r>
            <a:r>
              <a:rPr lang="ja-JP" altLang="en-US" sz="6600" dirty="0" smtClean="0">
                <a:solidFill>
                  <a:srgbClr val="FF0000"/>
                </a:solidFill>
              </a:rPr>
              <a:t>％</a:t>
            </a:r>
            <a:endParaRPr lang="en-US" altLang="ja-JP" sz="66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kumimoji="1" lang="ja-JP" altLang="en-US" sz="6600" dirty="0" smtClean="0"/>
              <a:t>・げんき</a:t>
            </a:r>
            <a:endParaRPr kumimoji="1" lang="en-US" altLang="ja-JP" sz="6600" dirty="0" smtClean="0"/>
          </a:p>
          <a:p>
            <a:pPr marL="0" indent="0">
              <a:buNone/>
            </a:pPr>
            <a:r>
              <a:rPr lang="ja-JP" altLang="en-US" sz="6600" dirty="0" smtClean="0"/>
              <a:t>・おかねがある</a:t>
            </a:r>
            <a:endParaRPr kumimoji="1" lang="en-US" altLang="ja-JP" sz="6600" dirty="0" smtClean="0"/>
          </a:p>
        </p:txBody>
      </p:sp>
      <p:sp>
        <p:nvSpPr>
          <p:cNvPr id="4" name="AutoShape 4" descr="Image result for お金持ち　老人　イラスト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12831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>
            <a:normAutofit/>
          </a:bodyPr>
          <a:lstStyle/>
          <a:p>
            <a:r>
              <a:rPr kumimoji="1" lang="ja-JP" altLang="en-US" dirty="0" smtClean="0"/>
              <a:t>ビデオ①を見たあとで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85431" y="1631348"/>
            <a:ext cx="8683625" cy="4821988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altLang="ja-JP" sz="44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ja-JP" altLang="en-US" sz="4400" dirty="0" smtClean="0"/>
              <a:t>⑤おとしよりは</a:t>
            </a:r>
            <a:r>
              <a:rPr lang="ja-JP" altLang="en-US" sz="4400" dirty="0" smtClean="0">
                <a:solidFill>
                  <a:srgbClr val="FF0000"/>
                </a:solidFill>
              </a:rPr>
              <a:t>どんな気持ち</a:t>
            </a:r>
            <a:r>
              <a:rPr lang="ja-JP" altLang="en-US" sz="4400" dirty="0" smtClean="0"/>
              <a:t>ですか。</a:t>
            </a:r>
            <a:endParaRPr lang="en-US" altLang="ja-JP" sz="4400" dirty="0" smtClean="0"/>
          </a:p>
          <a:p>
            <a:pPr marL="0" indent="0">
              <a:buNone/>
            </a:pPr>
            <a:endParaRPr lang="en-US" altLang="ja-JP" sz="4400" dirty="0" smtClean="0"/>
          </a:p>
          <a:p>
            <a:pPr marL="0" indent="0">
              <a:buNone/>
            </a:pPr>
            <a:r>
              <a:rPr lang="ja-JP" altLang="en-US" sz="4000" b="1" dirty="0" smtClean="0"/>
              <a:t>⑥おとしよりになったら、</a:t>
            </a:r>
            <a:r>
              <a:rPr lang="ja-JP" altLang="en-US" sz="4400" b="1" dirty="0" smtClean="0">
                <a:solidFill>
                  <a:srgbClr val="FF0000"/>
                </a:solidFill>
              </a:rPr>
              <a:t>入りたい</a:t>
            </a:r>
            <a:r>
              <a:rPr lang="ja-JP" altLang="en-US" sz="4000" b="1" dirty="0" smtClean="0"/>
              <a:t>です　</a:t>
            </a:r>
            <a:endParaRPr lang="en-US" altLang="ja-JP" sz="4000" b="1" dirty="0" smtClean="0"/>
          </a:p>
          <a:p>
            <a:pPr marL="0" indent="0">
              <a:buNone/>
            </a:pPr>
            <a:r>
              <a:rPr lang="ja-JP" altLang="en-US" sz="4000" b="1" dirty="0"/>
              <a:t>　</a:t>
            </a:r>
            <a:r>
              <a:rPr lang="ja-JP" altLang="en-US" sz="4000" b="1" dirty="0" smtClean="0"/>
              <a:t>　か。</a:t>
            </a:r>
            <a:r>
              <a:rPr lang="ja-JP" altLang="en-US" sz="4000" b="1" dirty="0"/>
              <a:t>　</a:t>
            </a:r>
            <a:r>
              <a:rPr lang="ja-JP" altLang="en-US" sz="4800" b="1" dirty="0">
                <a:solidFill>
                  <a:srgbClr val="FF0000"/>
                </a:solidFill>
              </a:rPr>
              <a:t>どうして</a:t>
            </a:r>
            <a:r>
              <a:rPr lang="ja-JP" altLang="en-US" sz="4000" b="1" dirty="0"/>
              <a:t>です</a:t>
            </a:r>
            <a:r>
              <a:rPr lang="ja-JP" altLang="en-US" sz="4000" b="1" dirty="0" smtClean="0"/>
              <a:t>か。</a:t>
            </a:r>
            <a:endParaRPr lang="en-US" altLang="ja-JP" sz="4000" b="1" dirty="0" smtClean="0"/>
          </a:p>
        </p:txBody>
      </p:sp>
      <p:sp>
        <p:nvSpPr>
          <p:cNvPr id="6" name="AutoShape 4" descr="「話す　イラスト」の画像検索結果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0804" y="5118373"/>
            <a:ext cx="3033196" cy="1739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5292080" y="2029490"/>
            <a:ext cx="12552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b="1" dirty="0" smtClean="0">
                <a:solidFill>
                  <a:srgbClr val="FF0000"/>
                </a:solidFill>
              </a:rPr>
              <a:t>きも</a:t>
            </a:r>
            <a:endParaRPr kumimoji="1" lang="ja-JP" altLang="en-US" sz="2800" b="1" dirty="0">
              <a:solidFill>
                <a:srgbClr val="FF0000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483203" y="3573016"/>
            <a:ext cx="12552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b="1" dirty="0" smtClean="0">
                <a:solidFill>
                  <a:srgbClr val="FF0000"/>
                </a:solidFill>
              </a:rPr>
              <a:t>はい</a:t>
            </a:r>
            <a:endParaRPr kumimoji="1" lang="ja-JP" alt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8902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>
            <a:normAutofit/>
          </a:bodyPr>
          <a:lstStyle/>
          <a:p>
            <a:r>
              <a:rPr kumimoji="1" lang="ja-JP" altLang="en-US" dirty="0" smtClean="0"/>
              <a:t>グループでシェアしましょう</a:t>
            </a:r>
            <a:endParaRPr kumimoji="1" lang="ja-JP" altLang="en-US" dirty="0"/>
          </a:p>
        </p:txBody>
      </p:sp>
      <p:sp>
        <p:nvSpPr>
          <p:cNvPr id="6" name="AutoShape 4" descr="「話す　イラスト」の画像検索結果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068960"/>
            <a:ext cx="3906180" cy="3417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円形吹き出し 6"/>
          <p:cNvSpPr/>
          <p:nvPr/>
        </p:nvSpPr>
        <p:spPr>
          <a:xfrm>
            <a:off x="460375" y="2201695"/>
            <a:ext cx="1944216" cy="1000125"/>
          </a:xfrm>
          <a:prstGeom prst="wedgeEllipseCallout">
            <a:avLst>
              <a:gd name="adj1" fmla="val 61791"/>
              <a:gd name="adj2" fmla="val 797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形吹き出し 9"/>
          <p:cNvSpPr/>
          <p:nvPr/>
        </p:nvSpPr>
        <p:spPr>
          <a:xfrm>
            <a:off x="6461956" y="2628925"/>
            <a:ext cx="1944216" cy="1000125"/>
          </a:xfrm>
          <a:prstGeom prst="wedgeEllipseCallout">
            <a:avLst>
              <a:gd name="adj1" fmla="val -48797"/>
              <a:gd name="adj2" fmla="val 102036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6234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solidFill>
            <a:srgbClr val="00B0F0"/>
          </a:solidFill>
        </p:spPr>
        <p:txBody>
          <a:bodyPr>
            <a:normAutofit/>
          </a:bodyPr>
          <a:lstStyle/>
          <a:p>
            <a:r>
              <a:rPr kumimoji="1" lang="ja-JP" altLang="en-US" dirty="0" smtClean="0"/>
              <a:t>ビデオ②を見ましょう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07975" y="2060848"/>
            <a:ext cx="8683625" cy="352267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ja-JP" altLang="en-US" sz="4400" dirty="0" smtClean="0"/>
              <a:t>　</a:t>
            </a:r>
            <a:r>
              <a:rPr lang="ja-JP" altLang="en-US" sz="5400" dirty="0" smtClean="0"/>
              <a:t>「デイサービスセンター」</a:t>
            </a:r>
            <a:endParaRPr lang="en-US" altLang="ja-JP" sz="4400" dirty="0" smtClean="0"/>
          </a:p>
        </p:txBody>
      </p:sp>
      <p:sp>
        <p:nvSpPr>
          <p:cNvPr id="6" name="AutoShape 4" descr="「話す　イラスト」の画像検索結果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AutoShape 2" descr="「家　イラスト」の画像検索結果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774" y="3789040"/>
            <a:ext cx="24003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AutoShape 5" descr="「デイサービスセンター　イラスト」の画像検索結果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5547" y="3789040"/>
            <a:ext cx="4347854" cy="2322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左カーブ矢印 9"/>
          <p:cNvSpPr/>
          <p:nvPr/>
        </p:nvSpPr>
        <p:spPr>
          <a:xfrm rot="16200000">
            <a:off x="3254532" y="2323864"/>
            <a:ext cx="720080" cy="236752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4" name="左カーブ矢印 13"/>
          <p:cNvSpPr/>
          <p:nvPr/>
        </p:nvSpPr>
        <p:spPr>
          <a:xfrm rot="5400000">
            <a:off x="3327865" y="4950814"/>
            <a:ext cx="720080" cy="2344253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987563" y="3400419"/>
            <a:ext cx="10436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/>
              <a:t>あさ</a:t>
            </a:r>
            <a:endParaRPr kumimoji="1" lang="ja-JP" altLang="en-US" sz="3200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2987563" y="5470512"/>
            <a:ext cx="1665189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/>
              <a:t>ゆうがた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1092716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どんな　たてものですか。</a:t>
            </a:r>
            <a:endParaRPr kumimoji="1" lang="ja-JP" altLang="en-US" dirty="0"/>
          </a:p>
        </p:txBody>
      </p:sp>
      <p:sp>
        <p:nvSpPr>
          <p:cNvPr id="5" name="サブタイトル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1137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solidFill>
            <a:srgbClr val="00B0F0"/>
          </a:solidFill>
        </p:spPr>
        <p:txBody>
          <a:bodyPr>
            <a:normAutofit/>
          </a:bodyPr>
          <a:lstStyle/>
          <a:p>
            <a:r>
              <a:rPr kumimoji="1" lang="ja-JP" altLang="en-US" dirty="0" smtClean="0"/>
              <a:t>ビデオ②を見ましょう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07975" y="1656062"/>
            <a:ext cx="8683625" cy="352267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ja-JP" altLang="en-US" sz="4400" dirty="0" smtClean="0"/>
              <a:t>①どんなところ</a:t>
            </a:r>
            <a:endParaRPr lang="en-US" altLang="ja-JP" sz="4400" dirty="0" smtClean="0"/>
          </a:p>
          <a:p>
            <a:pPr marL="0" indent="0">
              <a:buNone/>
            </a:pPr>
            <a:r>
              <a:rPr lang="ja-JP" altLang="en-US" sz="4400" dirty="0" smtClean="0"/>
              <a:t>②何ができますか。</a:t>
            </a:r>
            <a:endParaRPr lang="en-US" altLang="ja-JP" sz="4400" dirty="0" smtClean="0"/>
          </a:p>
          <a:p>
            <a:pPr marL="0" indent="0">
              <a:buNone/>
            </a:pPr>
            <a:r>
              <a:rPr lang="ja-JP" altLang="en-US" sz="4400" dirty="0" smtClean="0"/>
              <a:t>③ごはんは？</a:t>
            </a:r>
            <a:endParaRPr lang="en-US" altLang="ja-JP" sz="4400" dirty="0" smtClean="0"/>
          </a:p>
          <a:p>
            <a:pPr marL="0" indent="0">
              <a:buNone/>
            </a:pPr>
            <a:r>
              <a:rPr lang="ja-JP" altLang="en-US" sz="4400" dirty="0" smtClean="0"/>
              <a:t>④どんなおとしよりがいますか。</a:t>
            </a:r>
            <a:endParaRPr lang="en-US" altLang="ja-JP" sz="4400" dirty="0" smtClean="0"/>
          </a:p>
        </p:txBody>
      </p:sp>
      <p:sp>
        <p:nvSpPr>
          <p:cNvPr id="6" name="AutoShape 4" descr="「話す　イラスト」の画像検索結果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628800"/>
            <a:ext cx="3033196" cy="1739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図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7009" y="4941168"/>
            <a:ext cx="3194440" cy="1707587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図 7" descr="Image result for テレビ　イラスト">
            <a:hlinkClick r:id="rId4"/>
          </p:cNvPr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" r="-15" b="13636"/>
          <a:stretch/>
        </p:blipFill>
        <p:spPr bwMode="auto">
          <a:xfrm>
            <a:off x="2195736" y="5026868"/>
            <a:ext cx="1944216" cy="16288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右矢印 4"/>
          <p:cNvSpPr/>
          <p:nvPr/>
        </p:nvSpPr>
        <p:spPr>
          <a:xfrm>
            <a:off x="4355976" y="5445224"/>
            <a:ext cx="864096" cy="7920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633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kumimoji="1" lang="ja-JP" altLang="en-US" dirty="0" smtClean="0"/>
              <a:t>①どんなところ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1346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052736"/>
            <a:ext cx="8363272" cy="507342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kumimoji="1" lang="ja-JP" altLang="en-US" sz="4400" dirty="0" smtClean="0"/>
              <a:t>日本には、</a:t>
            </a:r>
            <a:endParaRPr kumimoji="1" lang="en-US" altLang="ja-JP" sz="4400" dirty="0" smtClean="0"/>
          </a:p>
          <a:p>
            <a:pPr marL="0" indent="0">
              <a:buNone/>
            </a:pPr>
            <a:endParaRPr kumimoji="1" lang="en-US" altLang="ja-JP" sz="4400" dirty="0"/>
          </a:p>
          <a:p>
            <a:pPr marL="0" indent="0">
              <a:buNone/>
            </a:pPr>
            <a:r>
              <a:rPr lang="ja-JP" altLang="en-US" sz="4400" dirty="0" smtClean="0"/>
              <a:t>「</a:t>
            </a:r>
            <a:r>
              <a:rPr lang="ja-JP" altLang="en-US" sz="4400" dirty="0">
                <a:solidFill>
                  <a:srgbClr val="0070C0"/>
                </a:solidFill>
              </a:rPr>
              <a:t>おとしより</a:t>
            </a:r>
            <a:r>
              <a:rPr lang="ja-JP" altLang="en-US" sz="4400" dirty="0" smtClean="0">
                <a:solidFill>
                  <a:srgbClr val="0070C0"/>
                </a:solidFill>
              </a:rPr>
              <a:t>のためのサービス</a:t>
            </a:r>
            <a:r>
              <a:rPr lang="ja-JP" altLang="en-US" sz="4400" dirty="0" smtClean="0"/>
              <a:t>」も</a:t>
            </a:r>
            <a:endParaRPr lang="en-US" altLang="ja-JP" sz="4400" dirty="0" smtClean="0"/>
          </a:p>
          <a:p>
            <a:pPr marL="0" indent="0">
              <a:buNone/>
            </a:pPr>
            <a:r>
              <a:rPr lang="ja-JP" altLang="en-US" sz="4400" dirty="0"/>
              <a:t>たくさん</a:t>
            </a:r>
            <a:r>
              <a:rPr lang="ja-JP" altLang="en-US" sz="4400" dirty="0" smtClean="0"/>
              <a:t>あります。</a:t>
            </a:r>
            <a:endParaRPr lang="en-US" altLang="ja-JP" sz="4400" dirty="0" smtClean="0"/>
          </a:p>
          <a:p>
            <a:pPr marL="0" indent="0">
              <a:buNone/>
            </a:pPr>
            <a:endParaRPr lang="en-US" altLang="ja-JP" sz="4400" dirty="0"/>
          </a:p>
          <a:p>
            <a:pPr marL="0" indent="0">
              <a:buNone/>
            </a:pPr>
            <a:r>
              <a:rPr lang="ja-JP" altLang="en-US" sz="4400" dirty="0" smtClean="0"/>
              <a:t>これから</a:t>
            </a:r>
            <a:r>
              <a:rPr lang="ja-JP" altLang="en-US" sz="5400" dirty="0" smtClean="0">
                <a:solidFill>
                  <a:srgbClr val="FF0000"/>
                </a:solidFill>
              </a:rPr>
              <a:t>２つ</a:t>
            </a:r>
            <a:r>
              <a:rPr lang="ja-JP" altLang="en-US" sz="4400" dirty="0" smtClean="0"/>
              <a:t>のサービスをみます。</a:t>
            </a:r>
            <a:endParaRPr lang="en-US" altLang="ja-JP" sz="4400" dirty="0" smtClean="0"/>
          </a:p>
          <a:p>
            <a:pPr marL="0" indent="0">
              <a:buNone/>
            </a:pPr>
            <a:endParaRPr kumimoji="1" lang="en-US" altLang="ja-JP" sz="4400" dirty="0"/>
          </a:p>
        </p:txBody>
      </p:sp>
      <p:pic>
        <p:nvPicPr>
          <p:cNvPr id="4" name="図 3" descr="Image result for テレビ　イラスト">
            <a:hlinkClick r:id="rId2"/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" r="-15" b="13636"/>
          <a:stretch/>
        </p:blipFill>
        <p:spPr bwMode="auto">
          <a:xfrm>
            <a:off x="6876256" y="260648"/>
            <a:ext cx="1944216" cy="16288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607219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ja-JP" altLang="en-US" dirty="0" smtClean="0"/>
              <a:t>②何ができますか。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4508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kumimoji="1" lang="ja-JP" altLang="en-US" dirty="0" smtClean="0"/>
              <a:t>③ごはん</a:t>
            </a:r>
            <a:endParaRPr kumimoji="1" lang="ja-JP" altLang="en-US" dirty="0"/>
          </a:p>
        </p:txBody>
      </p:sp>
      <p:sp>
        <p:nvSpPr>
          <p:cNvPr id="2" name="サブタイトル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3809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kumimoji="1" lang="ja-JP" altLang="en-US" dirty="0" smtClean="0"/>
              <a:t>④どんなおとしよりがいますか。</a:t>
            </a:r>
            <a:endParaRPr kumimoji="1" lang="ja-JP" altLang="en-US" dirty="0"/>
          </a:p>
        </p:txBody>
      </p:sp>
      <p:sp>
        <p:nvSpPr>
          <p:cNvPr id="2" name="サブタイトル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1501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solidFill>
            <a:srgbClr val="00B0F0"/>
          </a:solidFill>
        </p:spPr>
        <p:txBody>
          <a:bodyPr>
            <a:normAutofit/>
          </a:bodyPr>
          <a:lstStyle/>
          <a:p>
            <a:r>
              <a:rPr kumimoji="1" lang="ja-JP" altLang="en-US" dirty="0" smtClean="0"/>
              <a:t>ビデオ②を見たあとで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85431" y="1631348"/>
            <a:ext cx="8683625" cy="4821988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altLang="ja-JP" sz="44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ja-JP" altLang="en-US" sz="4400" dirty="0" smtClean="0"/>
              <a:t>⑤おとしよりは</a:t>
            </a:r>
            <a:r>
              <a:rPr lang="ja-JP" altLang="en-US" sz="4400" dirty="0" smtClean="0">
                <a:solidFill>
                  <a:srgbClr val="FF0000"/>
                </a:solidFill>
              </a:rPr>
              <a:t>どんな気持ち</a:t>
            </a:r>
            <a:r>
              <a:rPr lang="ja-JP" altLang="en-US" sz="4400" dirty="0" smtClean="0"/>
              <a:t>ですか。</a:t>
            </a:r>
            <a:endParaRPr lang="en-US" altLang="ja-JP" sz="4400" dirty="0" smtClean="0"/>
          </a:p>
          <a:p>
            <a:pPr marL="0" indent="0">
              <a:buNone/>
            </a:pPr>
            <a:endParaRPr lang="en-US" altLang="ja-JP" sz="4400" dirty="0" smtClean="0"/>
          </a:p>
          <a:p>
            <a:pPr marL="0" indent="0">
              <a:buNone/>
            </a:pPr>
            <a:r>
              <a:rPr lang="ja-JP" altLang="en-US" sz="4000" b="1" dirty="0" smtClean="0"/>
              <a:t>⑥おとしよりになったら、</a:t>
            </a:r>
            <a:r>
              <a:rPr lang="ja-JP" altLang="en-US" sz="4400" b="1" dirty="0" smtClean="0">
                <a:solidFill>
                  <a:srgbClr val="FF0000"/>
                </a:solidFill>
              </a:rPr>
              <a:t>入りたい</a:t>
            </a:r>
            <a:r>
              <a:rPr lang="ja-JP" altLang="en-US" sz="4000" b="1" dirty="0" smtClean="0"/>
              <a:t>です　</a:t>
            </a:r>
            <a:endParaRPr lang="en-US" altLang="ja-JP" sz="4000" b="1" dirty="0" smtClean="0"/>
          </a:p>
          <a:p>
            <a:pPr marL="0" indent="0">
              <a:buNone/>
            </a:pPr>
            <a:r>
              <a:rPr lang="ja-JP" altLang="en-US" sz="4000" b="1" dirty="0"/>
              <a:t>　</a:t>
            </a:r>
            <a:r>
              <a:rPr lang="ja-JP" altLang="en-US" sz="4000" b="1" dirty="0" smtClean="0"/>
              <a:t>　か。</a:t>
            </a:r>
            <a:r>
              <a:rPr lang="ja-JP" altLang="en-US" sz="4000" b="1" dirty="0"/>
              <a:t>　</a:t>
            </a:r>
            <a:r>
              <a:rPr lang="ja-JP" altLang="en-US" sz="4800" b="1" dirty="0">
                <a:solidFill>
                  <a:srgbClr val="FF0000"/>
                </a:solidFill>
              </a:rPr>
              <a:t>どうして</a:t>
            </a:r>
            <a:r>
              <a:rPr lang="ja-JP" altLang="en-US" sz="4000" b="1" dirty="0"/>
              <a:t>です</a:t>
            </a:r>
            <a:r>
              <a:rPr lang="ja-JP" altLang="en-US" sz="4000" b="1" dirty="0" smtClean="0"/>
              <a:t>か。</a:t>
            </a:r>
            <a:endParaRPr lang="en-US" altLang="ja-JP" sz="4000" b="1" dirty="0" smtClean="0"/>
          </a:p>
        </p:txBody>
      </p:sp>
      <p:sp>
        <p:nvSpPr>
          <p:cNvPr id="6" name="AutoShape 4" descr="「話す　イラスト」の画像検索結果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0804" y="5118373"/>
            <a:ext cx="3033196" cy="1739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5292080" y="2029490"/>
            <a:ext cx="12552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b="1" dirty="0" smtClean="0">
                <a:solidFill>
                  <a:srgbClr val="FF0000"/>
                </a:solidFill>
              </a:rPr>
              <a:t>きも</a:t>
            </a:r>
            <a:endParaRPr kumimoji="1" lang="ja-JP" altLang="en-US" sz="2800" b="1" dirty="0">
              <a:solidFill>
                <a:srgbClr val="FF0000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483203" y="3645024"/>
            <a:ext cx="12552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b="1" dirty="0" smtClean="0">
                <a:solidFill>
                  <a:srgbClr val="FF0000"/>
                </a:solidFill>
              </a:rPr>
              <a:t>はい</a:t>
            </a:r>
            <a:endParaRPr kumimoji="1" lang="ja-JP" alt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5273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solidFill>
            <a:srgbClr val="00B0F0"/>
          </a:solidFill>
        </p:spPr>
        <p:txBody>
          <a:bodyPr>
            <a:normAutofit/>
          </a:bodyPr>
          <a:lstStyle/>
          <a:p>
            <a:r>
              <a:rPr kumimoji="1" lang="ja-JP" altLang="en-US" dirty="0" smtClean="0"/>
              <a:t>グループでシェアしましょう</a:t>
            </a:r>
            <a:endParaRPr kumimoji="1" lang="ja-JP" altLang="en-US" dirty="0"/>
          </a:p>
        </p:txBody>
      </p:sp>
      <p:sp>
        <p:nvSpPr>
          <p:cNvPr id="6" name="AutoShape 4" descr="「話す　イラスト」の画像検索結果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068960"/>
            <a:ext cx="3906180" cy="3417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円形吹き出し 6"/>
          <p:cNvSpPr/>
          <p:nvPr/>
        </p:nvSpPr>
        <p:spPr>
          <a:xfrm>
            <a:off x="460375" y="2201695"/>
            <a:ext cx="1944216" cy="1000125"/>
          </a:xfrm>
          <a:prstGeom prst="wedgeEllipseCallout">
            <a:avLst>
              <a:gd name="adj1" fmla="val 61791"/>
              <a:gd name="adj2" fmla="val 797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形吹き出し 9"/>
          <p:cNvSpPr/>
          <p:nvPr/>
        </p:nvSpPr>
        <p:spPr>
          <a:xfrm>
            <a:off x="6461956" y="2628925"/>
            <a:ext cx="1944216" cy="1000125"/>
          </a:xfrm>
          <a:prstGeom prst="wedgeEllipseCallout">
            <a:avLst>
              <a:gd name="adj1" fmla="val -48797"/>
              <a:gd name="adj2" fmla="val 102036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7767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ja-JP" altLang="en-US" dirty="0" smtClean="0"/>
              <a:t>ビデオのまえに・・・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67544" y="1916833"/>
            <a:ext cx="8229600" cy="4464496"/>
          </a:xfrm>
        </p:spPr>
        <p:txBody>
          <a:bodyPr/>
          <a:lstStyle/>
          <a:p>
            <a:pPr marL="0" indent="0">
              <a:buNone/>
            </a:pPr>
            <a:r>
              <a:rPr kumimoji="1" lang="ja-JP" altLang="en-US" b="1" dirty="0" smtClean="0"/>
              <a:t>事前課題</a:t>
            </a:r>
            <a:r>
              <a:rPr kumimoji="1" lang="en-US" altLang="ja-JP" b="1" dirty="0" smtClean="0"/>
              <a:t>Ⅱ</a:t>
            </a:r>
            <a:r>
              <a:rPr kumimoji="1" lang="ja-JP" altLang="en-US" b="1" dirty="0" smtClean="0"/>
              <a:t>②　わたしの国のおとしより</a:t>
            </a:r>
            <a:endParaRPr kumimoji="1" lang="en-US" altLang="ja-JP" b="1" dirty="0" smtClean="0"/>
          </a:p>
          <a:p>
            <a:pPr marL="0" indent="0">
              <a:buNone/>
            </a:pPr>
            <a:endParaRPr lang="en-US" altLang="ja-JP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708920"/>
            <a:ext cx="8026864" cy="386102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2691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kumimoji="1" lang="ja-JP" altLang="en-US" dirty="0" smtClean="0"/>
              <a:t>グループでシェアしましょう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60375" y="3140968"/>
            <a:ext cx="8229600" cy="3528393"/>
          </a:xfrm>
        </p:spPr>
        <p:txBody>
          <a:bodyPr/>
          <a:lstStyle/>
          <a:p>
            <a:pPr marL="0" indent="0">
              <a:buNone/>
            </a:pPr>
            <a:endParaRPr lang="en-US" altLang="ja-JP" b="1" dirty="0"/>
          </a:p>
          <a:p>
            <a:pPr marL="0" indent="0">
              <a:buNone/>
            </a:pPr>
            <a:r>
              <a:rPr kumimoji="1" lang="ja-JP" altLang="en-US" b="1" dirty="0" smtClean="0"/>
              <a:t>④おとしよりは、だれとすんでいますか。</a:t>
            </a:r>
            <a:endParaRPr kumimoji="1" lang="en-US" altLang="ja-JP" b="1" dirty="0" smtClean="0"/>
          </a:p>
          <a:p>
            <a:pPr marL="0" indent="0">
              <a:buNone/>
            </a:pPr>
            <a:r>
              <a:rPr lang="ja-JP" altLang="en-US" b="1" dirty="0"/>
              <a:t>⑤</a:t>
            </a:r>
            <a:r>
              <a:rPr lang="ja-JP" altLang="en-US" b="1" dirty="0" smtClean="0"/>
              <a:t>どこにおとしよりが多いですか。</a:t>
            </a:r>
            <a:endParaRPr lang="en-US" altLang="ja-JP" b="1" dirty="0" smtClean="0"/>
          </a:p>
          <a:p>
            <a:pPr marL="0" indent="0">
              <a:buNone/>
            </a:pPr>
            <a:r>
              <a:rPr kumimoji="1" lang="ja-JP" altLang="en-US" b="1" dirty="0" smtClean="0"/>
              <a:t>⑥おとしよりははたらいていますか。何をしていますか。</a:t>
            </a:r>
            <a:endParaRPr kumimoji="1" lang="en-US" altLang="ja-JP" b="1" dirty="0" smtClean="0"/>
          </a:p>
          <a:p>
            <a:pPr marL="0" indent="0">
              <a:buNone/>
            </a:pPr>
            <a:r>
              <a:rPr lang="ja-JP" altLang="en-US" b="1" dirty="0" smtClean="0"/>
              <a:t>⑦何をするのが好きですか。</a:t>
            </a:r>
            <a:endParaRPr lang="en-US" altLang="ja-JP" b="1" dirty="0" smtClean="0"/>
          </a:p>
        </p:txBody>
      </p:sp>
      <p:sp>
        <p:nvSpPr>
          <p:cNvPr id="6" name="AutoShape 4" descr="「話す　イラスト」の画像検索結果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4286" y="1457071"/>
            <a:ext cx="2286000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円形吹き出し 6"/>
          <p:cNvSpPr/>
          <p:nvPr/>
        </p:nvSpPr>
        <p:spPr>
          <a:xfrm>
            <a:off x="1043608" y="1628800"/>
            <a:ext cx="1944216" cy="1000125"/>
          </a:xfrm>
          <a:prstGeom prst="wedgeEllipseCallout">
            <a:avLst>
              <a:gd name="adj1" fmla="val 74502"/>
              <a:gd name="adj2" fmla="val 1802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形吹き出し 9"/>
          <p:cNvSpPr/>
          <p:nvPr/>
        </p:nvSpPr>
        <p:spPr>
          <a:xfrm>
            <a:off x="6156176" y="1628800"/>
            <a:ext cx="1944216" cy="1000125"/>
          </a:xfrm>
          <a:prstGeom prst="wedgeEllipseCallout">
            <a:avLst>
              <a:gd name="adj1" fmla="val -75491"/>
              <a:gd name="adj2" fmla="val 13079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2018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kumimoji="1" lang="ja-JP" altLang="en-US" dirty="0" smtClean="0"/>
              <a:t>みなさんは・・・？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4801" y="2646000"/>
            <a:ext cx="8683625" cy="417646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ja-JP" altLang="en-US" sz="4400" dirty="0" smtClean="0"/>
              <a:t>おとしよりになったら、</a:t>
            </a:r>
            <a:endParaRPr lang="en-US" altLang="ja-JP" sz="4400" dirty="0" smtClean="0"/>
          </a:p>
          <a:p>
            <a:pPr marL="0" indent="0">
              <a:buNone/>
            </a:pPr>
            <a:r>
              <a:rPr lang="ja-JP" altLang="en-US" sz="4400" dirty="0" smtClean="0"/>
              <a:t>・</a:t>
            </a:r>
            <a:r>
              <a:rPr lang="ja-JP" altLang="en-US" sz="5400" b="1" dirty="0" smtClean="0">
                <a:solidFill>
                  <a:srgbClr val="FF0000"/>
                </a:solidFill>
              </a:rPr>
              <a:t>だれ</a:t>
            </a:r>
            <a:r>
              <a:rPr lang="ja-JP" altLang="en-US" sz="4400" dirty="0" smtClean="0"/>
              <a:t>とすみたいですか。</a:t>
            </a:r>
            <a:endParaRPr lang="en-US" altLang="ja-JP" sz="4400" dirty="0" smtClean="0"/>
          </a:p>
          <a:p>
            <a:pPr marL="0" indent="0">
              <a:buNone/>
            </a:pPr>
            <a:r>
              <a:rPr lang="ja-JP" altLang="en-US" sz="4400" dirty="0" smtClean="0"/>
              <a:t>・</a:t>
            </a:r>
            <a:r>
              <a:rPr lang="ja-JP" altLang="en-US" sz="5400" b="1" dirty="0" smtClean="0">
                <a:solidFill>
                  <a:srgbClr val="FF0000"/>
                </a:solidFill>
              </a:rPr>
              <a:t>どんな</a:t>
            </a:r>
            <a:r>
              <a:rPr lang="ja-JP" altLang="en-US" sz="5400" b="1" dirty="0">
                <a:solidFill>
                  <a:srgbClr val="FF0000"/>
                </a:solidFill>
              </a:rPr>
              <a:t>ところ</a:t>
            </a:r>
            <a:r>
              <a:rPr lang="ja-JP" altLang="en-US" sz="4400" dirty="0" smtClean="0"/>
              <a:t>にすみたいですか。</a:t>
            </a:r>
            <a:endParaRPr lang="en-US" altLang="ja-JP" sz="4400" dirty="0" smtClean="0"/>
          </a:p>
          <a:p>
            <a:pPr marL="0" indent="0">
              <a:buNone/>
            </a:pPr>
            <a:r>
              <a:rPr lang="ja-JP" altLang="en-US" sz="4400" dirty="0" smtClean="0"/>
              <a:t>・</a:t>
            </a:r>
            <a:r>
              <a:rPr lang="ja-JP" altLang="en-US" sz="5400" b="1" dirty="0" smtClean="0">
                <a:solidFill>
                  <a:srgbClr val="FF0000"/>
                </a:solidFill>
              </a:rPr>
              <a:t>何</a:t>
            </a:r>
            <a:r>
              <a:rPr lang="ja-JP" altLang="en-US" sz="4400" dirty="0" smtClean="0"/>
              <a:t>をしたいですか。</a:t>
            </a:r>
            <a:endParaRPr lang="en-US" altLang="ja-JP" sz="4400" dirty="0" smtClean="0"/>
          </a:p>
        </p:txBody>
      </p:sp>
      <p:sp>
        <p:nvSpPr>
          <p:cNvPr id="6" name="AutoShape 4" descr="「話す　イラスト」の画像検索結果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628800"/>
            <a:ext cx="3033196" cy="1739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3954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>
            <a:normAutofit/>
          </a:bodyPr>
          <a:lstStyle/>
          <a:p>
            <a:r>
              <a:rPr kumimoji="1" lang="ja-JP" altLang="en-US" dirty="0" smtClean="0"/>
              <a:t>ビデオ①を見ましょう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07975" y="1656062"/>
            <a:ext cx="8683625" cy="352267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ja-JP" altLang="en-US" sz="4400" dirty="0" smtClean="0"/>
              <a:t>①どんなところ</a:t>
            </a:r>
            <a:endParaRPr lang="en-US" altLang="ja-JP" sz="4400" dirty="0" smtClean="0"/>
          </a:p>
          <a:p>
            <a:pPr marL="0" indent="0">
              <a:buNone/>
            </a:pPr>
            <a:r>
              <a:rPr lang="ja-JP" altLang="en-US" sz="4400" dirty="0" smtClean="0"/>
              <a:t>②何ができますか。</a:t>
            </a:r>
            <a:endParaRPr lang="en-US" altLang="ja-JP" sz="4400" dirty="0" smtClean="0"/>
          </a:p>
          <a:p>
            <a:pPr marL="0" indent="0">
              <a:buNone/>
            </a:pPr>
            <a:r>
              <a:rPr lang="ja-JP" altLang="en-US" sz="4400" dirty="0" smtClean="0"/>
              <a:t>③ごはんは？</a:t>
            </a:r>
            <a:endParaRPr lang="en-US" altLang="ja-JP" sz="4400" dirty="0" smtClean="0"/>
          </a:p>
          <a:p>
            <a:pPr marL="0" indent="0">
              <a:buNone/>
            </a:pPr>
            <a:r>
              <a:rPr lang="ja-JP" altLang="en-US" sz="4400" dirty="0" smtClean="0"/>
              <a:t>④どんなおとしよりがいますか。</a:t>
            </a:r>
            <a:endParaRPr lang="en-US" altLang="ja-JP" sz="4400" dirty="0" smtClean="0"/>
          </a:p>
        </p:txBody>
      </p:sp>
      <p:sp>
        <p:nvSpPr>
          <p:cNvPr id="6" name="AutoShape 4" descr="「話す　イラスト」の画像検索結果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628800"/>
            <a:ext cx="3033196" cy="1739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図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7009" y="4941168"/>
            <a:ext cx="3194440" cy="1707587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図 7" descr="Image result for テレビ　イラスト">
            <a:hlinkClick r:id="rId4"/>
          </p:cNvPr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" r="-15" b="13636"/>
          <a:stretch/>
        </p:blipFill>
        <p:spPr bwMode="auto">
          <a:xfrm>
            <a:off x="2195736" y="5026868"/>
            <a:ext cx="1944216" cy="16288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右矢印 4"/>
          <p:cNvSpPr/>
          <p:nvPr/>
        </p:nvSpPr>
        <p:spPr>
          <a:xfrm>
            <a:off x="4355976" y="5445224"/>
            <a:ext cx="864096" cy="7920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7198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>
          <a:xfrm>
            <a:off x="107504" y="2130425"/>
            <a:ext cx="8928992" cy="1470025"/>
          </a:xfrm>
        </p:spPr>
        <p:txBody>
          <a:bodyPr>
            <a:noAutofit/>
          </a:bodyPr>
          <a:lstStyle/>
          <a:p>
            <a:r>
              <a:rPr kumimoji="1" lang="ja-JP" altLang="en-US" sz="6000" dirty="0" smtClean="0"/>
              <a:t>スマートコミュニティ　稲毛</a:t>
            </a:r>
            <a:endParaRPr kumimoji="1" lang="ja-JP" altLang="en-US" sz="6000" dirty="0"/>
          </a:p>
        </p:txBody>
      </p:sp>
      <p:sp>
        <p:nvSpPr>
          <p:cNvPr id="5" name="サブタイトル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236296" y="1772816"/>
            <a:ext cx="20882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/>
              <a:t>いなげ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2095654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kumimoji="1" lang="ja-JP" altLang="en-US" dirty="0" smtClean="0"/>
              <a:t>①どんなところ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97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3528" y="5363580"/>
            <a:ext cx="3826768" cy="1450303"/>
          </a:xfrm>
        </p:spPr>
        <p:txBody>
          <a:bodyPr>
            <a:normAutofit fontScale="90000"/>
          </a:bodyPr>
          <a:lstStyle/>
          <a:p>
            <a:r>
              <a:rPr kumimoji="1" lang="ja-JP" altLang="en-US" dirty="0" smtClean="0"/>
              <a:t>１ＬＤＫ　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dirty="0" smtClean="0"/>
              <a:t>2270</a:t>
            </a:r>
            <a:r>
              <a:rPr kumimoji="1" lang="ja-JP" altLang="en-US" dirty="0" smtClean="0"/>
              <a:t>まんえん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（</a:t>
            </a:r>
            <a:r>
              <a:rPr kumimoji="1" lang="en-US" altLang="ja-JP" dirty="0" smtClean="0"/>
              <a:t>$</a:t>
            </a:r>
            <a:r>
              <a:rPr lang="en-US" altLang="ja-JP" dirty="0" smtClean="0"/>
              <a:t>190,000</a:t>
            </a:r>
            <a:r>
              <a:rPr lang="ja-JP" altLang="en-US" dirty="0" smtClean="0"/>
              <a:t>）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　　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01216" y="159295"/>
            <a:ext cx="8229600" cy="122413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kumimoji="1" lang="ja-JP" altLang="en-US" sz="6000" dirty="0" smtClean="0"/>
              <a:t>いくらですか。</a:t>
            </a:r>
            <a:endParaRPr kumimoji="1" lang="ja-JP" altLang="en-US" sz="6000" dirty="0"/>
          </a:p>
        </p:txBody>
      </p:sp>
      <p:sp>
        <p:nvSpPr>
          <p:cNvPr id="6" name="タイトル 1"/>
          <p:cNvSpPr txBox="1">
            <a:spLocks/>
          </p:cNvSpPr>
          <p:nvPr/>
        </p:nvSpPr>
        <p:spPr>
          <a:xfrm>
            <a:off x="5004048" y="5517232"/>
            <a:ext cx="382676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dirty="0" smtClean="0"/>
              <a:t>月</a:t>
            </a:r>
            <a:r>
              <a:rPr lang="en-US" altLang="ja-JP" dirty="0" smtClean="0"/>
              <a:t>90,000</a:t>
            </a:r>
            <a:r>
              <a:rPr lang="ja-JP" altLang="en-US" dirty="0" smtClean="0"/>
              <a:t>えん</a:t>
            </a:r>
            <a:endParaRPr lang="en-US" altLang="ja-JP" dirty="0" smtClean="0"/>
          </a:p>
          <a:p>
            <a:r>
              <a:rPr lang="ja-JP" altLang="en-US" dirty="0" smtClean="0"/>
              <a:t>（</a:t>
            </a:r>
            <a:r>
              <a:rPr lang="en-US" altLang="ja-JP" dirty="0" smtClean="0"/>
              <a:t>$750</a:t>
            </a:r>
            <a:r>
              <a:rPr lang="ja-JP" altLang="en-US" dirty="0" smtClean="0"/>
              <a:t>）　</a:t>
            </a:r>
            <a:endParaRPr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292080" y="5108539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 smtClean="0"/>
              <a:t>つき</a:t>
            </a:r>
            <a:endParaRPr kumimoji="1" lang="ja-JP" altLang="en-US" sz="2400" b="1" dirty="0"/>
          </a:p>
        </p:txBody>
      </p:sp>
      <p:sp>
        <p:nvSpPr>
          <p:cNvPr id="5" name="Rectangle 4"/>
          <p:cNvSpPr/>
          <p:nvPr/>
        </p:nvSpPr>
        <p:spPr>
          <a:xfrm>
            <a:off x="827584" y="1539651"/>
            <a:ext cx="3240360" cy="316835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004048" y="1707264"/>
            <a:ext cx="3240360" cy="316835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286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/>
      <p:bldP spid="4" grpId="0"/>
    </p:bld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657</TotalTime>
  <Words>627</Words>
  <Application>Microsoft Office PowerPoint</Application>
  <PresentationFormat>On-screen Show (4:3)</PresentationFormat>
  <Paragraphs>89</Paragraphs>
  <Slides>24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​​テーマ</vt:lpstr>
      <vt:lpstr>３．日本のおとしより向けサービス　 ビデオ</vt:lpstr>
      <vt:lpstr>PowerPoint Presentation</vt:lpstr>
      <vt:lpstr>ビデオのまえに・・・</vt:lpstr>
      <vt:lpstr>グループでシェアしましょう</vt:lpstr>
      <vt:lpstr>みなさんは・・・？</vt:lpstr>
      <vt:lpstr>ビデオ①を見ましょう</vt:lpstr>
      <vt:lpstr>スマートコミュニティ　稲毛</vt:lpstr>
      <vt:lpstr>①どんなところ</vt:lpstr>
      <vt:lpstr>１ＬＤＫ　 2270まんえん （$190,000） 　　</vt:lpstr>
      <vt:lpstr>②何ができますか。</vt:lpstr>
      <vt:lpstr>けんこうの　チェック</vt:lpstr>
      <vt:lpstr>③ごはん</vt:lpstr>
      <vt:lpstr>④どんなおとしよりがいますか。</vt:lpstr>
      <vt:lpstr>ビデオ①を見たあとで</vt:lpstr>
      <vt:lpstr>グループでシェアしましょう</vt:lpstr>
      <vt:lpstr>ビデオ②を見ましょう</vt:lpstr>
      <vt:lpstr>どんな　たてものですか。</vt:lpstr>
      <vt:lpstr>ビデオ②を見ましょう</vt:lpstr>
      <vt:lpstr>①どんなところ</vt:lpstr>
      <vt:lpstr>②何ができますか。</vt:lpstr>
      <vt:lpstr>③ごはん</vt:lpstr>
      <vt:lpstr>④どんなおとしよりがいますか。</vt:lpstr>
      <vt:lpstr>ビデオ②を見たあとで</vt:lpstr>
      <vt:lpstr>グループでシェアしましょう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中尾</dc:creator>
  <cp:lastModifiedBy>Prapa Saenthougsuk</cp:lastModifiedBy>
  <cp:revision>26</cp:revision>
  <dcterms:created xsi:type="dcterms:W3CDTF">2015-04-25T01:53:02Z</dcterms:created>
  <dcterms:modified xsi:type="dcterms:W3CDTF">2019-04-09T03:26:57Z</dcterms:modified>
</cp:coreProperties>
</file>