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56" r:id="rId2"/>
    <p:sldId id="257" r:id="rId3"/>
    <p:sldId id="367" r:id="rId4"/>
    <p:sldId id="364" r:id="rId5"/>
    <p:sldId id="320" r:id="rId6"/>
    <p:sldId id="358" r:id="rId7"/>
    <p:sldId id="368" r:id="rId8"/>
    <p:sldId id="328" r:id="rId9"/>
    <p:sldId id="370" r:id="rId10"/>
    <p:sldId id="342" r:id="rId11"/>
    <p:sldId id="329" r:id="rId12"/>
    <p:sldId id="369" r:id="rId13"/>
    <p:sldId id="361" r:id="rId14"/>
    <p:sldId id="334" r:id="rId15"/>
    <p:sldId id="365" r:id="rId16"/>
    <p:sldId id="345" r:id="rId17"/>
    <p:sldId id="366" r:id="rId18"/>
    <p:sldId id="360" r:id="rId19"/>
    <p:sldId id="362" r:id="rId20"/>
    <p:sldId id="371" r:id="rId21"/>
    <p:sldId id="372" r:id="rId22"/>
    <p:sldId id="363" r:id="rId23"/>
    <p:sldId id="291" r:id="rId24"/>
    <p:sldId id="260" r:id="rId25"/>
    <p:sldId id="293" r:id="rId26"/>
    <p:sldId id="374" r:id="rId27"/>
    <p:sldId id="375" r:id="rId28"/>
    <p:sldId id="376" r:id="rId29"/>
    <p:sldId id="377" r:id="rId30"/>
    <p:sldId id="378" r:id="rId31"/>
    <p:sldId id="379" r:id="rId32"/>
    <p:sldId id="380" r:id="rId33"/>
    <p:sldId id="381" r:id="rId34"/>
    <p:sldId id="277" r:id="rId35"/>
    <p:sldId id="307" r:id="rId36"/>
    <p:sldId id="278" r:id="rId37"/>
  </p:sldIdLst>
  <p:sldSz cx="12192000" cy="6858000"/>
  <p:notesSz cx="9939338" cy="68072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267" autoAdjust="0"/>
    <p:restoredTop sz="84892" autoAdjust="0"/>
  </p:normalViewPr>
  <p:slideViewPr>
    <p:cSldViewPr snapToGrid="0">
      <p:cViewPr>
        <p:scale>
          <a:sx n="50" d="100"/>
          <a:sy n="50" d="100"/>
        </p:scale>
        <p:origin x="-312" y="-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7046" cy="3403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5629992" y="0"/>
            <a:ext cx="4307046" cy="3403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2AEEE7-A222-4260-9CDF-D3FDD1127D2E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6465659"/>
            <a:ext cx="4307046" cy="3403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5629992" y="6465659"/>
            <a:ext cx="4307046" cy="3403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FBE5BF-28E0-4107-B0CD-85E360D509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15960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6888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9275" y="0"/>
            <a:ext cx="4308475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B53C49-E651-42E3-B38E-FEC737606916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701925" y="511175"/>
            <a:ext cx="4537075" cy="2552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3775" y="3233738"/>
            <a:ext cx="7951788" cy="30622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465888"/>
            <a:ext cx="4306888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9275" y="6465888"/>
            <a:ext cx="430847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6C6142-A08D-4106-88CC-8FAC150504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8848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13</a:t>
            </a:r>
            <a:r>
              <a:rPr kumimoji="1" lang="ja-JP" altLang="en-US" dirty="0" smtClean="0"/>
              <a:t>：</a:t>
            </a:r>
            <a:r>
              <a:rPr kumimoji="1" lang="en-US" altLang="ja-JP" dirty="0" smtClean="0"/>
              <a:t>40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C6142-A08D-4106-88CC-8FAC1505047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63938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sz="1200" dirty="0" smtClean="0"/>
              <a:t>13</a:t>
            </a:r>
            <a:r>
              <a:rPr lang="ja-JP" altLang="en-US" sz="1200" dirty="0" smtClean="0"/>
              <a:t>：</a:t>
            </a:r>
            <a:r>
              <a:rPr lang="en-US" altLang="ja-JP" sz="1200" dirty="0" smtClean="0"/>
              <a:t>55</a:t>
            </a:r>
            <a:r>
              <a:rPr lang="ja-JP" altLang="en-US" sz="1200" dirty="0" smtClean="0"/>
              <a:t>～</a:t>
            </a:r>
            <a:r>
              <a:rPr lang="en-US" altLang="ja-JP" sz="1200" dirty="0" smtClean="0"/>
              <a:t>14:10</a:t>
            </a:r>
            <a:r>
              <a:rPr lang="ja-JP" altLang="en-US" sz="1200" dirty="0" smtClean="0"/>
              <a:t>（</a:t>
            </a:r>
            <a:r>
              <a:rPr lang="en-US" altLang="ja-JP" sz="1200" dirty="0" smtClean="0"/>
              <a:t>15</a:t>
            </a:r>
            <a:r>
              <a:rPr lang="ja-JP" altLang="en-US" sz="1200" dirty="0" smtClean="0"/>
              <a:t>分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C6142-A08D-4106-88CC-8FAC1505047C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17887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sz="1200" dirty="0" smtClean="0"/>
              <a:t>14</a:t>
            </a:r>
            <a:r>
              <a:rPr lang="ja-JP" altLang="en-US" sz="1200" dirty="0" smtClean="0"/>
              <a:t>：</a:t>
            </a:r>
            <a:r>
              <a:rPr lang="en-US" altLang="ja-JP" sz="1200" dirty="0" smtClean="0"/>
              <a:t>10</a:t>
            </a:r>
            <a:r>
              <a:rPr lang="ja-JP" altLang="en-US" sz="1200" dirty="0" smtClean="0"/>
              <a:t>（</a:t>
            </a:r>
            <a:r>
              <a:rPr lang="en-US" altLang="ja-JP" sz="1200" dirty="0" smtClean="0"/>
              <a:t>2-3</a:t>
            </a:r>
            <a:r>
              <a:rPr lang="ja-JP" altLang="en-US" sz="1200" dirty="0" smtClean="0"/>
              <a:t>分）</a:t>
            </a:r>
            <a:endParaRPr lang="en-US" altLang="ja-JP" sz="1200" dirty="0" smtClean="0"/>
          </a:p>
          <a:p>
            <a:r>
              <a:rPr lang="ja-JP" altLang="en-US" sz="1200" dirty="0" smtClean="0"/>
              <a:t>全部を一枚に書かないでくだい。一枚のふせん（</a:t>
            </a:r>
            <a:r>
              <a:rPr lang="en-US" altLang="ja-JP" sz="1200" dirty="0" smtClean="0"/>
              <a:t>Post-it</a:t>
            </a:r>
            <a:r>
              <a:rPr lang="ja-JP" altLang="en-US" sz="1200" dirty="0" smtClean="0"/>
              <a:t>）に</a:t>
            </a:r>
            <a:r>
              <a:rPr lang="ja-JP" altLang="en-US" sz="1200" dirty="0" smtClean="0">
                <a:solidFill>
                  <a:srgbClr val="FF0000"/>
                </a:solidFill>
              </a:rPr>
              <a:t>ひとつのこと</a:t>
            </a:r>
            <a:r>
              <a:rPr lang="ja-JP" altLang="en-US" sz="1200" dirty="0" smtClean="0"/>
              <a:t>を書いてください。（１０分）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C6142-A08D-4106-88CC-8FAC1505047C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57696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 smtClean="0"/>
              <a:t>14</a:t>
            </a:r>
            <a:r>
              <a:rPr lang="ja-JP" altLang="en-US" dirty="0" smtClean="0"/>
              <a:t>：</a:t>
            </a:r>
            <a:r>
              <a:rPr lang="en-US" altLang="ja-JP" dirty="0" smtClean="0"/>
              <a:t>10</a:t>
            </a:r>
            <a:r>
              <a:rPr lang="ja-JP" altLang="en-US" dirty="0" smtClean="0"/>
              <a:t>～</a:t>
            </a:r>
            <a:r>
              <a:rPr lang="en-US" altLang="ja-JP" dirty="0" smtClean="0"/>
              <a:t>14</a:t>
            </a:r>
            <a:r>
              <a:rPr lang="ja-JP" altLang="en-US" dirty="0" smtClean="0"/>
              <a:t>：</a:t>
            </a:r>
            <a:r>
              <a:rPr lang="en-US" altLang="ja-JP" dirty="0" smtClean="0"/>
              <a:t>20</a:t>
            </a:r>
            <a:r>
              <a:rPr lang="ja-JP" altLang="en-US" dirty="0" smtClean="0"/>
              <a:t>（</a:t>
            </a:r>
            <a:r>
              <a:rPr lang="en-US" altLang="ja-JP" dirty="0" smtClean="0"/>
              <a:t>10</a:t>
            </a:r>
            <a:r>
              <a:rPr lang="ja-JP" altLang="en-US" dirty="0" smtClean="0"/>
              <a:t>分）</a:t>
            </a:r>
            <a:endParaRPr lang="en-US" altLang="ja-JP" dirty="0" smtClean="0"/>
          </a:p>
          <a:p>
            <a:r>
              <a:rPr lang="ja-JP" altLang="en-US" dirty="0" smtClean="0"/>
              <a:t>お年寄りの大変なことや困っていることを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グルーピングしましょう。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C6142-A08D-4106-88CC-8FAC1505047C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01662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14:10</a:t>
            </a:r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C6142-A08D-4106-88CC-8FAC1505047C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15702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 smtClean="0"/>
              <a:t>14</a:t>
            </a:r>
            <a:r>
              <a:rPr lang="ja-JP" altLang="en-US" dirty="0" smtClean="0"/>
              <a:t>：</a:t>
            </a:r>
            <a:r>
              <a:rPr lang="en-US" altLang="ja-JP" dirty="0" smtClean="0"/>
              <a:t>10</a:t>
            </a:r>
            <a:r>
              <a:rPr lang="ja-JP" altLang="en-US" dirty="0" smtClean="0"/>
              <a:t>～</a:t>
            </a:r>
            <a:r>
              <a:rPr lang="en-US" altLang="ja-JP" dirty="0" smtClean="0"/>
              <a:t>14</a:t>
            </a:r>
            <a:r>
              <a:rPr lang="ja-JP" altLang="en-US" dirty="0" smtClean="0"/>
              <a:t>：</a:t>
            </a:r>
            <a:r>
              <a:rPr lang="en-US" altLang="ja-JP" dirty="0" smtClean="0"/>
              <a:t>20</a:t>
            </a:r>
            <a:r>
              <a:rPr lang="ja-JP" altLang="en-US" dirty="0" smtClean="0"/>
              <a:t>（</a:t>
            </a:r>
            <a:r>
              <a:rPr lang="en-US" altLang="ja-JP" dirty="0" smtClean="0"/>
              <a:t>10</a:t>
            </a:r>
            <a:r>
              <a:rPr lang="ja-JP" altLang="en-US" dirty="0" smtClean="0"/>
              <a:t>分）</a:t>
            </a:r>
            <a:endParaRPr lang="en-US" altLang="ja-JP" dirty="0" smtClean="0"/>
          </a:p>
          <a:p>
            <a:r>
              <a:rPr lang="ja-JP" altLang="en-US" dirty="0" smtClean="0"/>
              <a:t>お年寄りの大変なことや困っていることを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グルーピングしましょう。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C6142-A08D-4106-88CC-8FAC1505047C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15858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 smtClean="0"/>
              <a:t>14</a:t>
            </a:r>
            <a:r>
              <a:rPr lang="ja-JP" altLang="en-US" dirty="0" smtClean="0"/>
              <a:t>：</a:t>
            </a:r>
            <a:r>
              <a:rPr lang="en-US" altLang="ja-JP" dirty="0" smtClean="0"/>
              <a:t>10</a:t>
            </a:r>
            <a:r>
              <a:rPr lang="ja-JP" altLang="en-US" dirty="0" smtClean="0"/>
              <a:t>～</a:t>
            </a:r>
            <a:r>
              <a:rPr lang="en-US" altLang="ja-JP" dirty="0" smtClean="0"/>
              <a:t>14</a:t>
            </a:r>
            <a:r>
              <a:rPr lang="ja-JP" altLang="en-US" dirty="0" smtClean="0"/>
              <a:t>：</a:t>
            </a:r>
            <a:r>
              <a:rPr lang="en-US" altLang="ja-JP" dirty="0" smtClean="0"/>
              <a:t>20</a:t>
            </a:r>
            <a:r>
              <a:rPr lang="ja-JP" altLang="en-US" dirty="0" smtClean="0"/>
              <a:t>（</a:t>
            </a:r>
            <a:r>
              <a:rPr lang="en-US" altLang="ja-JP" dirty="0" smtClean="0"/>
              <a:t>10</a:t>
            </a:r>
            <a:r>
              <a:rPr lang="ja-JP" altLang="en-US" dirty="0" smtClean="0"/>
              <a:t>分）</a:t>
            </a:r>
            <a:endParaRPr lang="en-US" altLang="ja-JP" dirty="0" smtClean="0"/>
          </a:p>
          <a:p>
            <a:r>
              <a:rPr lang="ja-JP" altLang="en-US" dirty="0" smtClean="0"/>
              <a:t>お年寄りの大変なことや困っていることを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グルーピングしましょう。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C6142-A08D-4106-88CC-8FAC1505047C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15858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701925" y="511175"/>
            <a:ext cx="4537075" cy="25527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まず、いい発表とは、どんな発表ですか。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673E1-6DE4-4C56-988A-22C00D08071A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54420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C6142-A08D-4106-88CC-8FAC1505047C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40358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701925" y="511175"/>
            <a:ext cx="4537075" cy="25527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まず、いい発表とは、どんな発表ですか。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673E1-6DE4-4C56-988A-22C00D08071A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54420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14</a:t>
            </a:r>
            <a:r>
              <a:rPr kumimoji="1" lang="ja-JP" altLang="en-US" dirty="0" smtClean="0"/>
              <a:t>：</a:t>
            </a:r>
            <a:r>
              <a:rPr kumimoji="1" lang="en-US" altLang="ja-JP" dirty="0" smtClean="0"/>
              <a:t>01-14</a:t>
            </a:r>
            <a:r>
              <a:rPr kumimoji="1" lang="ja-JP" altLang="en-US" dirty="0" smtClean="0"/>
              <a:t>：</a:t>
            </a:r>
            <a:r>
              <a:rPr kumimoji="1" lang="en-US" altLang="ja-JP" dirty="0" smtClean="0"/>
              <a:t>15</a:t>
            </a:r>
            <a:r>
              <a:rPr kumimoji="1" lang="ja-JP" altLang="en-US" dirty="0" smtClean="0"/>
              <a:t>（</a:t>
            </a:r>
            <a:r>
              <a:rPr kumimoji="1" lang="en-US" altLang="ja-JP" dirty="0" smtClean="0"/>
              <a:t>15</a:t>
            </a:r>
            <a:r>
              <a:rPr kumimoji="1" lang="ja-JP" altLang="en-US" dirty="0" smtClean="0"/>
              <a:t>分）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C6142-A08D-4106-88CC-8FAC1505047C}" type="slidenum">
              <a:rPr kumimoji="1" lang="ja-JP" altLang="en-US" smtClean="0"/>
              <a:t>31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09187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sz="1200" dirty="0" smtClean="0"/>
              <a:t>1</a:t>
            </a:r>
            <a:r>
              <a:rPr lang="ja-JP" altLang="en-US" sz="1200" dirty="0" smtClean="0"/>
              <a:t>分　</a:t>
            </a:r>
            <a:endParaRPr lang="en-US" altLang="ja-JP" sz="1200" dirty="0" smtClean="0"/>
          </a:p>
          <a:p>
            <a:r>
              <a:rPr lang="ja-JP" altLang="en-US" sz="1200" dirty="0" smtClean="0"/>
              <a:t>みなさんはお年寄りにインタビューをしましたね。</a:t>
            </a:r>
            <a:r>
              <a:rPr lang="en-US" altLang="ja-JP" sz="1200" dirty="0" smtClean="0"/>
              <a:t>Pre-Task</a:t>
            </a:r>
            <a:r>
              <a:rPr lang="ja-JP" altLang="en-US" sz="1200" dirty="0" smtClean="0"/>
              <a:t>の最後のページを見ましょう。⑧を見てください。</a:t>
            </a:r>
            <a:endParaRPr lang="en-US" altLang="ja-JP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dirty="0" smtClean="0"/>
              <a:t>お年寄りの大変なことや困っていることについて聞きましたね。それを友達にシェアしましょう。</a:t>
            </a:r>
            <a:endParaRPr lang="en-US" altLang="ja-JP" sz="1200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C6142-A08D-4106-88CC-8FAC1505047C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61109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sz="1200" dirty="0" smtClean="0"/>
              <a:t>みなさん、こんにちは。私たちはソムタムグループです。</a:t>
            </a:r>
            <a:endParaRPr lang="en-US" altLang="ja-JP" sz="1200" dirty="0" smtClean="0"/>
          </a:p>
          <a:p>
            <a:pPr marL="0" indent="0">
              <a:buNone/>
            </a:pPr>
            <a:r>
              <a:rPr lang="ja-JP" altLang="en-US" sz="1200" dirty="0" smtClean="0"/>
              <a:t>これから、お年寄りのこまっていることについて発表します。</a:t>
            </a:r>
            <a:endParaRPr lang="en-US" altLang="ja-JP" sz="1200" dirty="0" smtClean="0"/>
          </a:p>
          <a:p>
            <a:pPr marL="0" indent="0">
              <a:buNone/>
            </a:pPr>
            <a:r>
              <a:rPr lang="ja-JP" altLang="en-US" sz="1200" b="1" dirty="0" smtClean="0"/>
              <a:t>お年寄りの困っていることは２つに分かれました。</a:t>
            </a:r>
            <a:endParaRPr lang="en-US" altLang="ja-JP" sz="1200" b="1" dirty="0" smtClean="0"/>
          </a:p>
          <a:p>
            <a:pPr marL="0" indent="0">
              <a:buNone/>
            </a:pPr>
            <a:r>
              <a:rPr lang="ja-JP" altLang="en-US" sz="1200" b="1" dirty="0" smtClean="0"/>
              <a:t>一つ目はからだです。たとえば、</a:t>
            </a:r>
            <a:r>
              <a:rPr lang="ja-JP" altLang="en-US" sz="1200" b="0" dirty="0" smtClean="0"/>
              <a:t>「</a:t>
            </a:r>
            <a:r>
              <a:rPr lang="ja-JP" altLang="en-US" sz="1200" b="0" dirty="0" smtClean="0">
                <a:solidFill>
                  <a:srgbClr val="FF0000"/>
                </a:solidFill>
              </a:rPr>
              <a:t>目がよく見えない」こと</a:t>
            </a:r>
            <a:r>
              <a:rPr lang="ja-JP" altLang="en-US" sz="1200" b="0" dirty="0" smtClean="0"/>
              <a:t>です。</a:t>
            </a:r>
            <a:endParaRPr lang="en-US" altLang="ja-JP" sz="1200" b="0" dirty="0" smtClean="0"/>
          </a:p>
          <a:p>
            <a:pPr marL="0" indent="0">
              <a:buNone/>
            </a:pPr>
            <a:r>
              <a:rPr lang="ja-JP" altLang="en-US" sz="1200" b="0" dirty="0" smtClean="0"/>
              <a:t>目がよく見えないので、シャワーをあびるとき、シャンプーかシャワージェルか</a:t>
            </a:r>
            <a:endParaRPr lang="en-US" altLang="ja-JP" sz="1200" b="0" dirty="0" smtClean="0"/>
          </a:p>
          <a:p>
            <a:pPr marL="0" indent="0">
              <a:buNone/>
            </a:pPr>
            <a:r>
              <a:rPr lang="ja-JP" altLang="en-US" sz="1200" b="0" dirty="0" smtClean="0"/>
              <a:t>わからなくて、こまります。</a:t>
            </a:r>
            <a:endParaRPr lang="en-US" altLang="ja-JP" sz="1200" b="0" dirty="0" smtClean="0"/>
          </a:p>
          <a:p>
            <a:pPr marL="0" indent="0">
              <a:buNone/>
            </a:pPr>
            <a:endParaRPr lang="en-US" altLang="ja-JP" sz="1200" b="1" dirty="0" smtClean="0"/>
          </a:p>
          <a:p>
            <a:pPr marL="0" indent="0">
              <a:buNone/>
            </a:pPr>
            <a:r>
              <a:rPr lang="ja-JP" altLang="en-US" sz="1200" b="1" dirty="0" smtClean="0"/>
              <a:t>二つ目はたべものです。たとえば、「からいものが食べられない」です。</a:t>
            </a:r>
            <a:endParaRPr lang="en-US" altLang="ja-JP" sz="1200" b="1" dirty="0" smtClean="0"/>
          </a:p>
          <a:p>
            <a:pPr marL="0" indent="0">
              <a:buNone/>
            </a:pPr>
            <a:r>
              <a:rPr lang="ja-JP" altLang="en-US" sz="1200" dirty="0" smtClean="0"/>
              <a:t>昔は、からいものが好きでしたが、今は、からいものを食べると、おなかがいたくなります。</a:t>
            </a:r>
            <a:endParaRPr lang="en-US" altLang="ja-JP" sz="1200" dirty="0" smtClean="0"/>
          </a:p>
          <a:p>
            <a:pPr marL="0" indent="0">
              <a:buNone/>
            </a:pPr>
            <a:r>
              <a:rPr lang="ja-JP" altLang="en-US" sz="1200" dirty="0" smtClean="0"/>
              <a:t>食べたいですが、食べることができません。大変です。</a:t>
            </a:r>
            <a:endParaRPr lang="en-US" altLang="ja-JP" sz="1200" dirty="0" smtClean="0"/>
          </a:p>
          <a:p>
            <a:pPr marL="0" indent="0">
              <a:buNone/>
            </a:pPr>
            <a:endParaRPr lang="en-US" altLang="ja-JP" sz="1200" dirty="0" smtClean="0"/>
          </a:p>
          <a:p>
            <a:pPr marL="0" indent="0">
              <a:buNone/>
            </a:pPr>
            <a:r>
              <a:rPr lang="ja-JP" altLang="en-US" sz="1200" dirty="0" smtClean="0"/>
              <a:t>これでおわります。ありがとうございました。</a:t>
            </a:r>
            <a:endParaRPr lang="en-US" altLang="ja-JP" sz="1200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C6142-A08D-4106-88CC-8FAC1505047C}" type="slidenum">
              <a:rPr kumimoji="1" lang="ja-JP" altLang="en-US" smtClean="0"/>
              <a:t>32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15858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ja-JP" sz="120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C6142-A08D-4106-88CC-8FAC1505047C}" type="slidenum">
              <a:rPr kumimoji="1" lang="ja-JP" altLang="en-US" smtClean="0"/>
              <a:t>33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091876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15</a:t>
            </a:r>
            <a:r>
              <a:rPr kumimoji="1" lang="ja-JP" altLang="en-US" dirty="0" smtClean="0"/>
              <a:t>：</a:t>
            </a:r>
            <a:r>
              <a:rPr kumimoji="1" lang="en-US" altLang="ja-JP" dirty="0" smtClean="0"/>
              <a:t>40-15</a:t>
            </a:r>
            <a:r>
              <a:rPr kumimoji="1" lang="ja-JP" altLang="en-US" dirty="0" smtClean="0"/>
              <a:t>：５５（１５分）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6FB865-1AE3-46E0-8AB8-CF7BB8ABFD23}" type="slidenum">
              <a:rPr kumimoji="1" lang="ja-JP" altLang="en-US" smtClean="0"/>
              <a:t>34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925084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15</a:t>
            </a:r>
            <a:r>
              <a:rPr kumimoji="1" lang="ja-JP" altLang="en-US" dirty="0" smtClean="0"/>
              <a:t>：</a:t>
            </a:r>
            <a:r>
              <a:rPr kumimoji="1" lang="en-US" altLang="ja-JP" dirty="0" smtClean="0"/>
              <a:t>40-15</a:t>
            </a:r>
            <a:r>
              <a:rPr kumimoji="1" lang="ja-JP" altLang="en-US" dirty="0" smtClean="0"/>
              <a:t>：５５（１５分）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6FB865-1AE3-46E0-8AB8-CF7BB8ABFD23}" type="slidenum">
              <a:rPr kumimoji="1" lang="ja-JP" altLang="en-US" smtClean="0"/>
              <a:t>35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474722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１５：５５</a:t>
            </a:r>
            <a:r>
              <a:rPr kumimoji="1" lang="en-US" altLang="ja-JP" dirty="0" smtClean="0"/>
              <a:t>-</a:t>
            </a:r>
            <a:r>
              <a:rPr kumimoji="1" lang="ja-JP" altLang="en-US" dirty="0" smtClean="0"/>
              <a:t>１６：０５（１０分）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6FB865-1AE3-46E0-8AB8-CF7BB8ABFD23}" type="slidenum">
              <a:rPr kumimoji="1" lang="ja-JP" altLang="en-US" smtClean="0"/>
              <a:t>36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47472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このページです。</a:t>
            </a:r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C6142-A08D-4106-88CC-8FAC1505047C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32435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13</a:t>
            </a:r>
            <a:r>
              <a:rPr kumimoji="1" lang="ja-JP" altLang="en-US" dirty="0" smtClean="0"/>
              <a:t>：</a:t>
            </a:r>
            <a:r>
              <a:rPr kumimoji="1" lang="en-US" altLang="ja-JP" dirty="0" smtClean="0"/>
              <a:t>02</a:t>
            </a:r>
            <a:endParaRPr kumimoji="1" lang="en-US" altLang="ja-JP" dirty="0"/>
          </a:p>
          <a:p>
            <a:r>
              <a:rPr kumimoji="1" lang="ja-JP" altLang="en-US" dirty="0"/>
              <a:t>問題</a:t>
            </a:r>
            <a:r>
              <a:rPr kumimoji="1" lang="ja-JP" altLang="en-US" dirty="0" smtClean="0"/>
              <a:t>がないと言った人もいますね。そのおとしよりは本当に問題がないですか。大変なことはないですか。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大変なこともあるでしょう。考えてみてください。考えたことをふせんにかいてください。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C6142-A08D-4106-88CC-8FAC1505047C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94751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sz="1200" dirty="0" smtClean="0"/>
              <a:t>13</a:t>
            </a:r>
            <a:r>
              <a:rPr lang="ja-JP" altLang="en-US" sz="1200" dirty="0" smtClean="0"/>
              <a:t>：</a:t>
            </a:r>
            <a:r>
              <a:rPr lang="en-US" altLang="ja-JP" sz="1200" dirty="0" smtClean="0"/>
              <a:t>50</a:t>
            </a:r>
            <a:r>
              <a:rPr lang="ja-JP" altLang="en-US" sz="1200" dirty="0" smtClean="0"/>
              <a:t>～（</a:t>
            </a:r>
            <a:r>
              <a:rPr lang="en-US" altLang="ja-JP" sz="1200" dirty="0" smtClean="0"/>
              <a:t>5</a:t>
            </a:r>
            <a:r>
              <a:rPr lang="ja-JP" altLang="en-US" sz="1200" dirty="0" smtClean="0"/>
              <a:t>分）</a:t>
            </a:r>
            <a:endParaRPr lang="en-US" altLang="ja-JP" sz="1200" dirty="0" smtClean="0"/>
          </a:p>
          <a:p>
            <a:r>
              <a:rPr lang="ja-JP" altLang="en-US" sz="1200" dirty="0" smtClean="0"/>
              <a:t>全部を一枚に書かないでくだい。一枚のふせん（</a:t>
            </a:r>
            <a:r>
              <a:rPr lang="en-US" altLang="ja-JP" sz="1200" dirty="0" smtClean="0"/>
              <a:t>Post-it</a:t>
            </a:r>
            <a:r>
              <a:rPr lang="ja-JP" altLang="en-US" sz="1200" dirty="0" smtClean="0"/>
              <a:t>）に</a:t>
            </a:r>
            <a:r>
              <a:rPr lang="ja-JP" altLang="en-US" sz="1200" dirty="0" smtClean="0">
                <a:solidFill>
                  <a:srgbClr val="FF0000"/>
                </a:solidFill>
              </a:rPr>
              <a:t>ひとつのこと</a:t>
            </a:r>
            <a:r>
              <a:rPr lang="ja-JP" altLang="en-US" sz="1200" dirty="0" smtClean="0"/>
              <a:t>を書いてください。（１０分）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C6142-A08D-4106-88CC-8FAC1505047C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19753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sz="1200" dirty="0" smtClean="0"/>
              <a:t>13</a:t>
            </a:r>
            <a:r>
              <a:rPr lang="ja-JP" altLang="en-US" sz="1200" dirty="0" smtClean="0"/>
              <a:t>：</a:t>
            </a:r>
            <a:r>
              <a:rPr lang="en-US" altLang="ja-JP" sz="1200" dirty="0" smtClean="0"/>
              <a:t>50</a:t>
            </a:r>
            <a:r>
              <a:rPr lang="ja-JP" altLang="en-US" sz="1200" dirty="0" smtClean="0"/>
              <a:t>～（５分）</a:t>
            </a:r>
            <a:endParaRPr lang="en-US" altLang="ja-JP" sz="1200" dirty="0" smtClean="0"/>
          </a:p>
          <a:p>
            <a:r>
              <a:rPr lang="ja-JP" altLang="en-US" sz="1200" dirty="0" smtClean="0"/>
              <a:t>全部を一枚に書かないでくだい。一枚のふせん（</a:t>
            </a:r>
            <a:r>
              <a:rPr lang="en-US" altLang="ja-JP" sz="1200" dirty="0" smtClean="0"/>
              <a:t>Post-it</a:t>
            </a:r>
            <a:r>
              <a:rPr lang="ja-JP" altLang="en-US" sz="1200" dirty="0" smtClean="0"/>
              <a:t>）に</a:t>
            </a:r>
            <a:r>
              <a:rPr lang="ja-JP" altLang="en-US" sz="1200" dirty="0" smtClean="0">
                <a:solidFill>
                  <a:srgbClr val="FF0000"/>
                </a:solidFill>
              </a:rPr>
              <a:t>ひとつのこと</a:t>
            </a:r>
            <a:r>
              <a:rPr lang="ja-JP" altLang="en-US" sz="1200" dirty="0" smtClean="0"/>
              <a:t>を書いてください。（１０分）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C6142-A08D-4106-88CC-8FAC1505047C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55547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13</a:t>
            </a:r>
            <a:r>
              <a:rPr kumimoji="1" lang="ja-JP" altLang="en-US" dirty="0" smtClean="0"/>
              <a:t>：</a:t>
            </a:r>
            <a:r>
              <a:rPr kumimoji="1" lang="en-US" altLang="ja-JP" dirty="0" smtClean="0"/>
              <a:t>02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C6142-A08D-4106-88CC-8FAC1505047C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00305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C6142-A08D-4106-88CC-8FAC1505047C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39381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sz="1200" dirty="0" smtClean="0"/>
              <a:t>13</a:t>
            </a:r>
            <a:r>
              <a:rPr lang="ja-JP" altLang="en-US" sz="1200" dirty="0" smtClean="0"/>
              <a:t>：</a:t>
            </a:r>
            <a:r>
              <a:rPr lang="en-US" altLang="ja-JP" sz="1200" dirty="0" smtClean="0"/>
              <a:t>55</a:t>
            </a:r>
            <a:r>
              <a:rPr lang="ja-JP" altLang="en-US" sz="1200" dirty="0" smtClean="0"/>
              <a:t>～</a:t>
            </a:r>
            <a:r>
              <a:rPr lang="en-US" altLang="ja-JP" sz="1200" dirty="0" smtClean="0"/>
              <a:t>14:10</a:t>
            </a:r>
            <a:r>
              <a:rPr lang="ja-JP" altLang="en-US" sz="1200" dirty="0" smtClean="0"/>
              <a:t>（</a:t>
            </a:r>
            <a:r>
              <a:rPr lang="en-US" altLang="ja-JP" sz="1200" dirty="0" smtClean="0"/>
              <a:t>15</a:t>
            </a:r>
            <a:r>
              <a:rPr lang="ja-JP" altLang="en-US" sz="1200" dirty="0" smtClean="0"/>
              <a:t>分）</a:t>
            </a:r>
            <a:endParaRPr lang="en-US" altLang="ja-JP" sz="1200" dirty="0" smtClean="0"/>
          </a:p>
          <a:p>
            <a:r>
              <a:rPr lang="ja-JP" altLang="en-US" sz="1200" dirty="0" smtClean="0"/>
              <a:t>全部を一枚に書かないでくだい。一枚のふせん（</a:t>
            </a:r>
            <a:r>
              <a:rPr lang="en-US" altLang="ja-JP" sz="1200" dirty="0" smtClean="0"/>
              <a:t>Post-it</a:t>
            </a:r>
            <a:r>
              <a:rPr lang="ja-JP" altLang="en-US" sz="1200" dirty="0" smtClean="0"/>
              <a:t>）に</a:t>
            </a:r>
            <a:r>
              <a:rPr lang="ja-JP" altLang="en-US" sz="1200" dirty="0" smtClean="0">
                <a:solidFill>
                  <a:srgbClr val="FF0000"/>
                </a:solidFill>
              </a:rPr>
              <a:t>ひとつのこと</a:t>
            </a:r>
            <a:r>
              <a:rPr lang="ja-JP" altLang="en-US" sz="1200" dirty="0" smtClean="0"/>
              <a:t>を書いてください。（１０分）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C6142-A08D-4106-88CC-8FAC1505047C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5554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CFD42-45E8-44C8-85B5-F38F15B0F47B}" type="datetimeFigureOut">
              <a:rPr lang="th-TH" smtClean="0"/>
              <a:t>10/04/62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5EDE7-E97C-4990-902D-B5119C92D88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51238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CFD42-45E8-44C8-85B5-F38F15B0F47B}" type="datetimeFigureOut">
              <a:rPr lang="th-TH" smtClean="0"/>
              <a:t>10/04/62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5EDE7-E97C-4990-902D-B5119C92D88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9204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CFD42-45E8-44C8-85B5-F38F15B0F47B}" type="datetimeFigureOut">
              <a:rPr lang="th-TH" smtClean="0"/>
              <a:t>10/04/62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5EDE7-E97C-4990-902D-B5119C92D88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82420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CFD42-45E8-44C8-85B5-F38F15B0F47B}" type="datetimeFigureOut">
              <a:rPr lang="th-TH" smtClean="0"/>
              <a:t>10/04/62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5EDE7-E97C-4990-902D-B5119C92D88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05615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CFD42-45E8-44C8-85B5-F38F15B0F47B}" type="datetimeFigureOut">
              <a:rPr lang="th-TH" smtClean="0"/>
              <a:t>10/04/62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5EDE7-E97C-4990-902D-B5119C92D88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3200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CFD42-45E8-44C8-85B5-F38F15B0F47B}" type="datetimeFigureOut">
              <a:rPr lang="th-TH" smtClean="0"/>
              <a:t>10/04/62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5EDE7-E97C-4990-902D-B5119C92D88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40459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CFD42-45E8-44C8-85B5-F38F15B0F47B}" type="datetimeFigureOut">
              <a:rPr lang="th-TH" smtClean="0"/>
              <a:t>10/04/62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5EDE7-E97C-4990-902D-B5119C92D88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06091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CFD42-45E8-44C8-85B5-F38F15B0F47B}" type="datetimeFigureOut">
              <a:rPr lang="th-TH" smtClean="0"/>
              <a:t>10/04/62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5EDE7-E97C-4990-902D-B5119C92D88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16867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CFD42-45E8-44C8-85B5-F38F15B0F47B}" type="datetimeFigureOut">
              <a:rPr lang="th-TH" smtClean="0"/>
              <a:t>10/04/62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5EDE7-E97C-4990-902D-B5119C92D88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26140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CFD42-45E8-44C8-85B5-F38F15B0F47B}" type="datetimeFigureOut">
              <a:rPr lang="th-TH" smtClean="0"/>
              <a:t>10/04/62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5EDE7-E97C-4990-902D-B5119C92D88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80045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CFD42-45E8-44C8-85B5-F38F15B0F47B}" type="datetimeFigureOut">
              <a:rPr lang="th-TH" smtClean="0"/>
              <a:t>10/04/62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5EDE7-E97C-4990-902D-B5119C92D88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27818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ACFD42-45E8-44C8-85B5-F38F15B0F47B}" type="datetimeFigureOut">
              <a:rPr lang="th-TH" smtClean="0"/>
              <a:t>10/04/62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75EDE7-E97C-4990-902D-B5119C92D88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76290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th/imgres?imgurl=http://4.bp.blogspot.com/-bRUmb2v2Pek/Us_NenjgpLI/AAAAAAAAdKI/PVIUypO69mY/s180-c/happyou_girl.png&amp;imgrefurl=http://www.hao-net.com/ikebukuro/blog/index_3.htm&amp;h=180&amp;w=180&amp;tbnid=MW3zxmaJq18OfM:&amp;zoom=1&amp;docid=IxUvKzbSXTRm2M&amp;ei=KcQYVZOqF5OVuASj34G4CA&amp;tbm=isch&amp;ved=0CGIQMyg9MD0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th/imgres?imgurl=http://4.bp.blogspot.com/-bRUmb2v2Pek/Us_NenjgpLI/AAAAAAAAdKI/PVIUypO69mY/s180-c/happyou_girl.png&amp;imgrefurl=http://www.hao-net.com/ikebukuro/blog/index_3.htm&amp;h=180&amp;w=180&amp;tbnid=MW3zxmaJq18OfM:&amp;zoom=1&amp;docid=IxUvKzbSXTRm2M&amp;ei=KcQYVZOqF5OVuASj34G4CA&amp;tbm=isch&amp;ved=0CGIQMyg9MD0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hyperlink" Target="http://www.google.co.th/imgres?imgurl=http://4.bp.blogspot.com/-bRUmb2v2Pek/Us_NenjgpLI/AAAAAAAAdKI/PVIUypO69mY/s180-c/happyou_girl.png&amp;imgrefurl=http://www.hao-net.com/ikebukuro/blog/index_3.htm&amp;h=180&amp;w=180&amp;tbnid=MW3zxmaJq18OfM:&amp;zoom=1&amp;docid=IxUvKzbSXTRm2M&amp;ei=KcQYVZOqF5OVuASj34G4CA&amp;tbm=isch&amp;ved=0CGIQMyg9MD0" TargetMode="Externa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.jp/url?sa=i&amp;rct=j&amp;q=&amp;esrc=s&amp;source=images&amp;cd=&amp;cad=rja&amp;uact=8&amp;ved=&amp;url=http://www.irasutoya.com/2014/12/blog-post_665.html&amp;ei=Dl1AVZagJJGJuwSviIDoAw&amp;psig=AFQjCNGXb7QfMj5eiYICqeoATrDA1GX-RQ&amp;ust=1430367886821899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0100" y="857250"/>
            <a:ext cx="10389268" cy="5372100"/>
          </a:xfrm>
        </p:spPr>
        <p:txBody>
          <a:bodyPr anchor="ctr">
            <a:normAutofit/>
          </a:bodyPr>
          <a:lstStyle/>
          <a:p>
            <a:pPr>
              <a:lnSpc>
                <a:spcPct val="150000"/>
              </a:lnSpc>
            </a:pPr>
            <a:r>
              <a:rPr lang="ja-JP" altLang="en-US" dirty="0" smtClean="0"/>
              <a:t>おとしよりが「こまっている」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１４：００－１６：０５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31093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025" y="965200"/>
            <a:ext cx="10880558" cy="2092325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ja-JP" altLang="en-US" dirty="0" smtClean="0"/>
              <a:t>一枚のふせん（</a:t>
            </a:r>
            <a:r>
              <a:rPr lang="en-US" altLang="ja-JP" dirty="0" smtClean="0"/>
              <a:t>Post-it</a:t>
            </a:r>
            <a:r>
              <a:rPr lang="ja-JP" altLang="en-US" dirty="0" smtClean="0"/>
              <a:t>）に</a:t>
            </a:r>
            <a:r>
              <a:rPr lang="ja-JP" altLang="en-US" dirty="0">
                <a:solidFill>
                  <a:srgbClr val="FF0000"/>
                </a:solidFill>
              </a:rPr>
              <a:t>ひとつのこと</a:t>
            </a:r>
            <a:r>
              <a:rPr lang="ja-JP" altLang="en-US" dirty="0" smtClean="0"/>
              <a:t>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書いて</a:t>
            </a:r>
            <a:r>
              <a:rPr lang="ja-JP" altLang="en-US" dirty="0"/>
              <a:t>ください</a:t>
            </a:r>
            <a:r>
              <a:rPr lang="ja-JP" altLang="en-US" dirty="0" smtClean="0"/>
              <a:t>。</a:t>
            </a:r>
            <a:endParaRPr lang="th-TH" dirty="0"/>
          </a:p>
        </p:txBody>
      </p:sp>
      <p:pic>
        <p:nvPicPr>
          <p:cNvPr id="1026" name="Picture 2" descr="http://sozaing.com/wp-content/uploads/330x330xfusen.png.pagespeed.ic.MtiFJjeoud.pn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0049" y="3043566"/>
            <a:ext cx="6481597" cy="3891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 rot="21381655">
            <a:off x="2379782" y="4666203"/>
            <a:ext cx="5069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 smtClean="0"/>
              <a:t>目がわるいです。</a:t>
            </a:r>
            <a:endParaRPr lang="en-US" altLang="ja-JP" sz="3600" dirty="0" smtClean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16813" y="859033"/>
            <a:ext cx="88129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いちまい　　　　　　　　　　　　　　　　　　　　　　　　　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 rot="21398173">
            <a:off x="2372139" y="4078293"/>
            <a:ext cx="88129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め</a:t>
            </a:r>
            <a:endParaRPr kumimoji="1" lang="ja-JP" altLang="en-US" dirty="0"/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893082">
            <a:off x="7665310" y="2403009"/>
            <a:ext cx="432964" cy="2384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テキスト ボックス 8"/>
          <p:cNvSpPr txBox="1"/>
          <p:nvPr/>
        </p:nvSpPr>
        <p:spPr>
          <a:xfrm>
            <a:off x="816813" y="1735333"/>
            <a:ext cx="88129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err="1" smtClean="0"/>
              <a:t>か　　</a:t>
            </a:r>
            <a:r>
              <a:rPr kumimoji="1" lang="ja-JP" altLang="en-US" dirty="0" smtClean="0"/>
              <a:t>　　　　　　　　　　　　　　　　　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9571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sozaing.com/wp-content/uploads/330x330xfusen.png.pagespeed.ic.MtiFJjeou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886" y="86748"/>
            <a:ext cx="6481597" cy="3891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 rot="21381655">
            <a:off x="865526" y="1032144"/>
            <a:ext cx="5488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 smtClean="0"/>
              <a:t>目がわるいです。</a:t>
            </a:r>
            <a:endParaRPr lang="en-US" altLang="ja-JP" sz="3600" dirty="0" smtClean="0"/>
          </a:p>
        </p:txBody>
      </p:sp>
      <p:sp>
        <p:nvSpPr>
          <p:cNvPr id="11" name="テキスト ボックス 5"/>
          <p:cNvSpPr txBox="1"/>
          <p:nvPr/>
        </p:nvSpPr>
        <p:spPr>
          <a:xfrm rot="21398173">
            <a:off x="862279" y="520872"/>
            <a:ext cx="41990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め</a:t>
            </a:r>
            <a:endParaRPr kumimoji="1" lang="ja-JP" alt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791958" y="1627312"/>
            <a:ext cx="6481597" cy="3891603"/>
            <a:chOff x="5369777" y="1084360"/>
            <a:chExt cx="6481597" cy="3891603"/>
          </a:xfrm>
        </p:grpSpPr>
        <p:pic>
          <p:nvPicPr>
            <p:cNvPr id="12" name="Picture 2" descr="http://sozaing.com/wp-content/uploads/330x330xfusen.png.pagespeed.ic.MtiFJjeoud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9777" y="1084360"/>
              <a:ext cx="6481597" cy="38916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 rot="21381655">
              <a:off x="6083634" y="2018012"/>
              <a:ext cx="548849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3600" dirty="0" smtClean="0"/>
                <a:t>好きな食べ物が食べられないから、かなしいです。</a:t>
              </a:r>
              <a:endParaRPr lang="en-US" altLang="ja-JP" sz="3600" dirty="0" smtClean="0"/>
            </a:p>
          </p:txBody>
        </p:sp>
        <p:sp>
          <p:nvSpPr>
            <p:cNvPr id="18" name="テキスト ボックス 5"/>
            <p:cNvSpPr txBox="1"/>
            <p:nvPr/>
          </p:nvSpPr>
          <p:spPr>
            <a:xfrm rot="21398173">
              <a:off x="6048138" y="1670401"/>
              <a:ext cx="419900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dirty="0" smtClean="0"/>
                <a:t>す　　　　た　　もの　　た</a:t>
              </a:r>
              <a:endParaRPr kumimoji="1" lang="ja-JP" altLang="en-US" dirty="0"/>
            </a:p>
          </p:txBody>
        </p:sp>
      </p:grpSp>
      <p:pic>
        <p:nvPicPr>
          <p:cNvPr id="16" name="Picture 2" descr="http://sozaing.com/wp-content/uploads/330x330xfusen.png.pagespeed.ic.MtiFJjeou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901" y="3573113"/>
            <a:ext cx="6481597" cy="3891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3"/>
          <p:cNvSpPr txBox="1"/>
          <p:nvPr/>
        </p:nvSpPr>
        <p:spPr>
          <a:xfrm rot="21381655">
            <a:off x="5422172" y="4379340"/>
            <a:ext cx="54884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 smtClean="0"/>
              <a:t>バスに乗るときはたいへんです。</a:t>
            </a:r>
            <a:endParaRPr lang="en-US" altLang="ja-JP" sz="3600" dirty="0" smtClean="0"/>
          </a:p>
        </p:txBody>
      </p:sp>
      <p:sp>
        <p:nvSpPr>
          <p:cNvPr id="14" name="テキスト ボックス 10"/>
          <p:cNvSpPr txBox="1"/>
          <p:nvPr/>
        </p:nvSpPr>
        <p:spPr>
          <a:xfrm rot="21398173">
            <a:off x="6699031" y="4094680"/>
            <a:ext cx="2595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の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6244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625" y="843358"/>
            <a:ext cx="10515600" cy="31450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6600" dirty="0" smtClean="0"/>
              <a:t>では</a:t>
            </a:r>
            <a:r>
              <a:rPr lang="ja-JP" altLang="en-US" sz="6600" dirty="0"/>
              <a:t>、</a:t>
            </a:r>
            <a:r>
              <a:rPr lang="ja-JP" altLang="en-US" sz="6600" dirty="0" smtClean="0"/>
              <a:t>ふせん（</a:t>
            </a:r>
            <a:r>
              <a:rPr lang="en-US" altLang="ja-JP" sz="6600" dirty="0" smtClean="0"/>
              <a:t>Post-it</a:t>
            </a:r>
            <a:r>
              <a:rPr lang="ja-JP" altLang="en-US" sz="6600" dirty="0" smtClean="0"/>
              <a:t>）に</a:t>
            </a:r>
            <a:endParaRPr lang="en-US" altLang="ja-JP" sz="6600" dirty="0" smtClean="0"/>
          </a:p>
          <a:p>
            <a:pPr marL="0" indent="0">
              <a:buNone/>
            </a:pPr>
            <a:endParaRPr lang="en-US" altLang="ja-JP" sz="6600" dirty="0"/>
          </a:p>
          <a:p>
            <a:pPr marL="0" indent="0">
              <a:buNone/>
            </a:pPr>
            <a:r>
              <a:rPr lang="ja-JP" altLang="en-US" sz="6600" dirty="0" smtClean="0"/>
              <a:t>書いてください。</a:t>
            </a:r>
            <a:endParaRPr lang="en-US" altLang="ja-JP" sz="6600" dirty="0" smtClean="0"/>
          </a:p>
        </p:txBody>
      </p:sp>
      <p:pic>
        <p:nvPicPr>
          <p:cNvPr id="5" name="Picture 2" descr="http://sozaing.com/wp-content/uploads/330x330xfusen.png.pagespeed.ic.MtiFJjeou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3511" y="4086225"/>
            <a:ext cx="2899762" cy="2006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Image result for えんぴつ　イラスト"/>
          <p:cNvSpPr>
            <a:spLocks noChangeAspect="1" noChangeArrowheads="1"/>
          </p:cNvSpPr>
          <p:nvPr/>
        </p:nvSpPr>
        <p:spPr bwMode="auto">
          <a:xfrm>
            <a:off x="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AutoShape 4" descr="Image result for えんぴつ　イラスト"/>
          <p:cNvSpPr>
            <a:spLocks noChangeAspect="1" noChangeArrowheads="1"/>
          </p:cNvSpPr>
          <p:nvPr/>
        </p:nvSpPr>
        <p:spPr bwMode="auto">
          <a:xfrm>
            <a:off x="1524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893082">
            <a:off x="6285038" y="3129345"/>
            <a:ext cx="432964" cy="2384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テキスト ボックス 8"/>
          <p:cNvSpPr txBox="1"/>
          <p:nvPr/>
        </p:nvSpPr>
        <p:spPr>
          <a:xfrm>
            <a:off x="1025860" y="2269556"/>
            <a:ext cx="39069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 smtClean="0"/>
              <a:t>か</a:t>
            </a:r>
            <a:endParaRPr kumimoji="1" lang="ja-JP" altLang="en-US" sz="4400" dirty="0"/>
          </a:p>
        </p:txBody>
      </p:sp>
      <p:sp>
        <p:nvSpPr>
          <p:cNvPr id="10" name="TextBox 9"/>
          <p:cNvSpPr txBox="1"/>
          <p:nvPr/>
        </p:nvSpPr>
        <p:spPr>
          <a:xfrm>
            <a:off x="7955280" y="4425696"/>
            <a:ext cx="32918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/>
              <a:t>　　　　ふ</a:t>
            </a:r>
            <a:r>
              <a:rPr lang="ja-JP" altLang="en-US" sz="2400" dirty="0"/>
              <a:t>ん</a:t>
            </a:r>
            <a:endParaRPr lang="en-US" altLang="ja-JP" sz="2400" dirty="0" smtClean="0"/>
          </a:p>
          <a:p>
            <a:r>
              <a:rPr lang="ja-JP" altLang="en-US" sz="7200" dirty="0"/>
              <a:t>５</a:t>
            </a:r>
            <a:r>
              <a:rPr lang="ja-JP" altLang="en-US" sz="7200" dirty="0" smtClean="0"/>
              <a:t>分</a:t>
            </a:r>
            <a:endParaRPr lang="th-TH" sz="7200" dirty="0"/>
          </a:p>
        </p:txBody>
      </p:sp>
    </p:spTree>
    <p:extLst>
      <p:ext uri="{BB962C8B-B14F-4D97-AF65-F5344CB8AC3E}">
        <p14:creationId xmlns:p14="http://schemas.microsoft.com/office/powerpoint/2010/main" val="29142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5758" y="506713"/>
            <a:ext cx="11715750" cy="4691517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ja-JP" altLang="en-US" sz="10900" dirty="0"/>
              <a:t>書いたものを見せながら</a:t>
            </a:r>
            <a:r>
              <a:rPr lang="ja-JP" altLang="en-US" sz="10900" dirty="0" smtClean="0"/>
              <a:t>、</a:t>
            </a:r>
            <a:r>
              <a:rPr lang="ja-JP" altLang="en-US" sz="10900" dirty="0"/>
              <a:t>　</a:t>
            </a:r>
            <a:endParaRPr lang="en-US" altLang="ja-JP" sz="10900" dirty="0" smtClean="0"/>
          </a:p>
          <a:p>
            <a:pPr marL="0" indent="0">
              <a:lnSpc>
                <a:spcPct val="200000"/>
              </a:lnSpc>
              <a:buNone/>
            </a:pPr>
            <a:r>
              <a:rPr lang="ja-JP" altLang="en-US" sz="10900" dirty="0" smtClean="0"/>
              <a:t>グ</a:t>
            </a:r>
            <a:r>
              <a:rPr lang="ja-JP" altLang="en-US" sz="10900" dirty="0"/>
              <a:t>ループの友だちに話しましょう。</a:t>
            </a:r>
            <a:endParaRPr lang="en-US" altLang="ja-JP" sz="10900" dirty="0"/>
          </a:p>
          <a:p>
            <a:endParaRPr kumimoji="1" lang="ja-JP" altLang="en-US" dirty="0"/>
          </a:p>
        </p:txBody>
      </p:sp>
      <p:pic>
        <p:nvPicPr>
          <p:cNvPr id="4" name="図 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061"/>
          <a:stretch/>
        </p:blipFill>
        <p:spPr bwMode="auto">
          <a:xfrm>
            <a:off x="3072384" y="4311374"/>
            <a:ext cx="1908179" cy="245083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2" descr="http://sozaing.com/wp-content/uploads/330x330xfusen.png.pagespeed.ic.MtiFJjeou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1238" y="3827096"/>
            <a:ext cx="4380421" cy="3030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162878" y="385137"/>
            <a:ext cx="100555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/>
              <a:t>　</a:t>
            </a:r>
            <a:r>
              <a:rPr kumimoji="1" lang="ja-JP" altLang="en-US" sz="4000" dirty="0" smtClean="0"/>
              <a:t>か　　　　　</a:t>
            </a:r>
            <a:r>
              <a:rPr kumimoji="1" lang="ja-JP" altLang="en-US" sz="4000" dirty="0"/>
              <a:t>　</a:t>
            </a:r>
            <a:r>
              <a:rPr kumimoji="1" lang="ja-JP" altLang="en-US" sz="4000" dirty="0" smtClean="0"/>
              <a:t>　　　　　み</a:t>
            </a:r>
            <a:r>
              <a:rPr kumimoji="1" lang="ja-JP" altLang="en-US" dirty="0" smtClean="0"/>
              <a:t>　　　　　　　　　　　　　　　　　　　　　　　　　　　　　　　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131314" y="2288829"/>
            <a:ext cx="64940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 smtClean="0"/>
              <a:t>とも　　　　　はな　　　　　　　　　　　　　　　　　　　　　　　　</a:t>
            </a:r>
            <a:endParaRPr kumimoji="1" lang="ja-JP" altLang="en-US" sz="4000" dirty="0"/>
          </a:p>
        </p:txBody>
      </p:sp>
      <p:sp>
        <p:nvSpPr>
          <p:cNvPr id="9" name="TextBox 8"/>
          <p:cNvSpPr txBox="1"/>
          <p:nvPr/>
        </p:nvSpPr>
        <p:spPr>
          <a:xfrm rot="21381655">
            <a:off x="5000181" y="4891698"/>
            <a:ext cx="44687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 smtClean="0"/>
              <a:t>目がわるいです。</a:t>
            </a:r>
            <a:endParaRPr lang="en-US" altLang="ja-JP" sz="3600" dirty="0" smtClean="0"/>
          </a:p>
        </p:txBody>
      </p:sp>
      <p:sp>
        <p:nvSpPr>
          <p:cNvPr id="10" name="テキスト ボックス 5"/>
          <p:cNvSpPr txBox="1"/>
          <p:nvPr/>
        </p:nvSpPr>
        <p:spPr>
          <a:xfrm rot="21398173">
            <a:off x="4997016" y="4396268"/>
            <a:ext cx="29126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め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26452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sozaing.com/wp-content/uploads/330x330xfusen.png.pagespeed.ic.MtiFJjeou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238" y="3492973"/>
            <a:ext cx="5096914" cy="3060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 rot="21381655">
            <a:off x="1151803" y="4617508"/>
            <a:ext cx="5488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 smtClean="0"/>
              <a:t>目がわるいです</a:t>
            </a:r>
            <a:r>
              <a:rPr lang="ja-JP" altLang="en-US" dirty="0" smtClean="0"/>
              <a:t>。</a:t>
            </a:r>
            <a:endParaRPr lang="en-US" altLang="ja-JP" dirty="0" smtClean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1409883" y="961469"/>
            <a:ext cx="3062621" cy="172386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dirty="0" smtClean="0">
                <a:solidFill>
                  <a:srgbClr val="FF0000"/>
                </a:solidFill>
              </a:rPr>
              <a:t>シンプル</a:t>
            </a:r>
            <a:r>
              <a:rPr lang="ja-JP" altLang="en-US" dirty="0" smtClean="0"/>
              <a:t>に</a:t>
            </a:r>
            <a:endParaRPr lang="en-US" altLang="ja-JP" dirty="0" smtClean="0"/>
          </a:p>
          <a:p>
            <a:pPr algn="ctr"/>
            <a:endParaRPr lang="en-US" altLang="ja-JP" dirty="0" smtClean="0"/>
          </a:p>
          <a:p>
            <a:pPr algn="ctr"/>
            <a:endParaRPr lang="en-US" altLang="ja-JP" sz="1100" dirty="0" smtClean="0"/>
          </a:p>
          <a:p>
            <a:pPr algn="ctr"/>
            <a:r>
              <a:rPr lang="ja-JP" altLang="en-US" dirty="0" smtClean="0"/>
              <a:t>書きます。</a:t>
            </a:r>
            <a:endParaRPr lang="th-TH" dirty="0"/>
          </a:p>
        </p:txBody>
      </p:sp>
      <p:sp>
        <p:nvSpPr>
          <p:cNvPr id="16" name="角丸四角形吹き出し 15"/>
          <p:cNvSpPr/>
          <p:nvPr/>
        </p:nvSpPr>
        <p:spPr>
          <a:xfrm>
            <a:off x="6158102" y="3148794"/>
            <a:ext cx="5414246" cy="3583758"/>
          </a:xfrm>
          <a:prstGeom prst="wedgeRoundRectCallout">
            <a:avLst>
              <a:gd name="adj1" fmla="val -61756"/>
              <a:gd name="adj2" fmla="val -2143"/>
              <a:gd name="adj3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kumimoji="1" lang="ja-JP" altLang="en-US" sz="4000" dirty="0" smtClean="0"/>
              <a:t>目がわるいから、</a:t>
            </a:r>
            <a:endParaRPr kumimoji="1" lang="en-US" altLang="ja-JP" sz="4000" dirty="0" smtClean="0"/>
          </a:p>
          <a:p>
            <a:pPr algn="ctr">
              <a:lnSpc>
                <a:spcPct val="150000"/>
              </a:lnSpc>
            </a:pPr>
            <a:r>
              <a:rPr kumimoji="1" lang="ja-JP" altLang="en-US" sz="4000" dirty="0"/>
              <a:t>料理</a:t>
            </a:r>
            <a:r>
              <a:rPr kumimoji="1" lang="ja-JP" altLang="en-US" sz="4000" dirty="0" smtClean="0"/>
              <a:t>のざいりょうを</a:t>
            </a:r>
            <a:endParaRPr kumimoji="1" lang="en-US" altLang="ja-JP" sz="4000" dirty="0" smtClean="0"/>
          </a:p>
          <a:p>
            <a:pPr algn="ctr">
              <a:lnSpc>
                <a:spcPct val="150000"/>
              </a:lnSpc>
            </a:pPr>
            <a:r>
              <a:rPr kumimoji="1" lang="ja-JP" altLang="en-US" sz="4000" dirty="0" smtClean="0"/>
              <a:t>買うとき、いいものが選べません</a:t>
            </a:r>
            <a:endParaRPr kumimoji="1" lang="ja-JP" altLang="en-US" dirty="0"/>
          </a:p>
        </p:txBody>
      </p:sp>
      <p:sp>
        <p:nvSpPr>
          <p:cNvPr id="17" name="テキスト ボックス 5"/>
          <p:cNvSpPr txBox="1"/>
          <p:nvPr/>
        </p:nvSpPr>
        <p:spPr>
          <a:xfrm rot="21398173">
            <a:off x="1152169" y="4120812"/>
            <a:ext cx="41990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め　　　　　　　　</a:t>
            </a:r>
            <a:endParaRPr kumimoji="1" lang="ja-JP" altLang="en-US" sz="36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801289" y="1599580"/>
            <a:ext cx="2279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か　　　　　　　　　　　　　　　　　　　　　　　　　</a:t>
            </a:r>
            <a:endParaRPr kumimoji="1" lang="ja-JP" alt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7474481" y="961469"/>
            <a:ext cx="3062621" cy="172386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dirty="0" smtClean="0">
                <a:solidFill>
                  <a:srgbClr val="FF0000"/>
                </a:solidFill>
              </a:rPr>
              <a:t>くわしく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pPr algn="ctr"/>
            <a:endParaRPr lang="en-US" altLang="ja-JP" dirty="0" smtClean="0"/>
          </a:p>
          <a:p>
            <a:pPr algn="ctr"/>
            <a:endParaRPr lang="en-US" altLang="ja-JP" sz="1100" dirty="0" smtClean="0"/>
          </a:p>
          <a:p>
            <a:pPr algn="ctr"/>
            <a:r>
              <a:rPr lang="ja-JP" altLang="en-US" dirty="0" smtClean="0"/>
              <a:t>話します</a:t>
            </a:r>
            <a:endParaRPr lang="th-TH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8071912" y="1561789"/>
            <a:ext cx="2279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は　　　　　　　　　　　　　　　　　　　　　　　　　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999849" y="2951549"/>
            <a:ext cx="2279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め　　　　　　　　　　　　　　　　　　　　　　　　　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725983" y="4784012"/>
            <a:ext cx="2279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か　　　　　　　　　　　　　　　　　　　　　　　　　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890977" y="3795418"/>
            <a:ext cx="2279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りょうり　　　　　　　　　　　　　　　　　　　　　　　　　</a:t>
            </a:r>
            <a:endParaRPr kumimoji="1" lang="ja-JP" altLang="en-US" dirty="0"/>
          </a:p>
        </p:txBody>
      </p:sp>
      <p:sp>
        <p:nvSpPr>
          <p:cNvPr id="20" name="テキスト ボックス 17"/>
          <p:cNvSpPr txBox="1"/>
          <p:nvPr/>
        </p:nvSpPr>
        <p:spPr>
          <a:xfrm>
            <a:off x="7579017" y="5692246"/>
            <a:ext cx="2279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えら　　　　　　　　　　　　　　　　　　　　　　　　　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10296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 animBg="1"/>
      <p:bldP spid="16" grpId="0" animBg="1"/>
      <p:bldP spid="17" grpId="0"/>
      <p:bldP spid="5" grpId="0"/>
      <p:bldP spid="12" grpId="0" animBg="1"/>
      <p:bldP spid="13" grpId="0"/>
      <p:bldP spid="14" grpId="0"/>
      <p:bldP spid="18" grpId="0"/>
      <p:bldP spid="19" grpId="0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" y="822325"/>
            <a:ext cx="10515600" cy="1325563"/>
          </a:xfrm>
        </p:spPr>
        <p:txBody>
          <a:bodyPr/>
          <a:lstStyle/>
          <a:p>
            <a:r>
              <a:rPr lang="ja-JP" altLang="en-US" dirty="0" smtClean="0"/>
              <a:t>　　　　　　　　み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8000" dirty="0" smtClean="0"/>
              <a:t>P</a:t>
            </a:r>
            <a:r>
              <a:rPr lang="ja-JP" altLang="en-US" sz="8000" dirty="0" smtClean="0"/>
              <a:t> </a:t>
            </a:r>
            <a:r>
              <a:rPr lang="en-US" altLang="ja-JP" sz="8000" dirty="0" smtClean="0"/>
              <a:t>28</a:t>
            </a:r>
            <a:r>
              <a:rPr lang="ja-JP" altLang="en-US" sz="8000" dirty="0"/>
              <a:t> </a:t>
            </a:r>
            <a:r>
              <a:rPr lang="ja-JP" altLang="en-US" sz="8000" dirty="0" smtClean="0"/>
              <a:t>を見ましょう！</a:t>
            </a:r>
            <a:endParaRPr lang="th-TH" sz="8000" dirty="0"/>
          </a:p>
        </p:txBody>
      </p:sp>
    </p:spTree>
    <p:extLst>
      <p:ext uri="{BB962C8B-B14F-4D97-AF65-F5344CB8AC3E}">
        <p14:creationId xmlns:p14="http://schemas.microsoft.com/office/powerpoint/2010/main" val="19280485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38649" y="1655472"/>
            <a:ext cx="7019925" cy="1325563"/>
          </a:xfrm>
        </p:spPr>
        <p:txBody>
          <a:bodyPr/>
          <a:lstStyle/>
          <a:p>
            <a:r>
              <a:rPr lang="ja-JP" altLang="en-US" dirty="0" smtClean="0"/>
              <a:t>友だちに話しましょう！</a:t>
            </a:r>
            <a:endParaRPr lang="th-TH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313" y="675192"/>
            <a:ext cx="3242503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4657723" y="1270832"/>
            <a:ext cx="4634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とも　　　　　はな　　　　　　　　　　　　　　　　　　　　　　　　　</a:t>
            </a:r>
            <a:endParaRPr kumimoji="1" lang="ja-JP" alt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557077" y="5113047"/>
            <a:ext cx="11217625" cy="132556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6600" b="1" dirty="0"/>
              <a:t>全</a:t>
            </a:r>
            <a:r>
              <a:rPr lang="ja-JP" altLang="en-US" sz="6600" b="1" dirty="0" smtClean="0"/>
              <a:t>員で１５分</a:t>
            </a:r>
            <a:endParaRPr lang="th-TH" sz="6600" b="1" dirty="0"/>
          </a:p>
        </p:txBody>
      </p:sp>
      <p:sp>
        <p:nvSpPr>
          <p:cNvPr id="6" name="テキスト ボックス 7"/>
          <p:cNvSpPr txBox="1"/>
          <p:nvPr/>
        </p:nvSpPr>
        <p:spPr>
          <a:xfrm>
            <a:off x="4177665" y="4635363"/>
            <a:ext cx="17716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ぜんいん　　　　　　　　　　　　　　　　　　　　　　　　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3773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19150" y="955675"/>
            <a:ext cx="10515600" cy="4473575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6000" dirty="0"/>
              <a:t>みんなのインタビュ</a:t>
            </a:r>
            <a:r>
              <a:rPr kumimoji="1" lang="ja-JP" altLang="en-US" sz="6000" dirty="0" smtClean="0"/>
              <a:t>ー結果</a:t>
            </a:r>
            <a:r>
              <a:rPr kumimoji="1" lang="en-US" altLang="ja-JP" sz="6000" dirty="0" smtClean="0"/>
              <a:t/>
            </a:r>
            <a:br>
              <a:rPr kumimoji="1" lang="en-US" altLang="ja-JP" sz="6000" dirty="0" smtClean="0"/>
            </a:br>
            <a:r>
              <a:rPr kumimoji="1" lang="ja-JP" altLang="en-US" sz="6000" dirty="0" smtClean="0"/>
              <a:t>を</a:t>
            </a:r>
            <a:r>
              <a:rPr kumimoji="1" lang="ja-JP" altLang="en-US" sz="6000" dirty="0"/>
              <a:t>聞きまし</a:t>
            </a:r>
            <a:r>
              <a:rPr kumimoji="1" lang="ja-JP" altLang="en-US" sz="6000" dirty="0" smtClean="0"/>
              <a:t>たね。</a:t>
            </a:r>
            <a:r>
              <a:rPr kumimoji="1" lang="en-US" altLang="ja-JP" sz="6000" dirty="0" smtClean="0"/>
              <a:t/>
            </a:r>
            <a:br>
              <a:rPr kumimoji="1" lang="en-US" altLang="ja-JP" sz="6000" dirty="0" smtClean="0"/>
            </a:br>
            <a:r>
              <a:rPr kumimoji="1" lang="ja-JP" altLang="en-US" sz="6000" dirty="0"/>
              <a:t/>
            </a:r>
            <a:br>
              <a:rPr kumimoji="1" lang="ja-JP" altLang="en-US" sz="6000" dirty="0"/>
            </a:b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059168" y="699760"/>
            <a:ext cx="2542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け</a:t>
            </a:r>
            <a:r>
              <a:rPr kumimoji="1" lang="ja-JP" altLang="en-US" dirty="0"/>
              <a:t>っか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496568" y="1918960"/>
            <a:ext cx="2542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き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571341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19150" y="955675"/>
            <a:ext cx="10515600" cy="447357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6000" dirty="0" smtClean="0"/>
              <a:t>ほかに、お</a:t>
            </a:r>
            <a:r>
              <a:rPr kumimoji="1" lang="ja-JP" altLang="en-US" sz="6000" dirty="0"/>
              <a:t>としよりはどんなことに困って</a:t>
            </a:r>
            <a:r>
              <a:rPr kumimoji="1" lang="ja-JP" altLang="en-US" sz="6000" dirty="0" smtClean="0"/>
              <a:t>いると</a:t>
            </a:r>
            <a:r>
              <a:rPr kumimoji="1" lang="ja-JP" altLang="en-US" sz="6000" dirty="0"/>
              <a:t>思いますか。</a:t>
            </a:r>
            <a:br>
              <a:rPr kumimoji="1" lang="ja-JP" altLang="en-US" sz="6000" dirty="0"/>
            </a:b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648968" y="2669242"/>
            <a:ext cx="1551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こま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668899" y="2669242"/>
            <a:ext cx="15986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おも</a:t>
            </a:r>
            <a:endParaRPr kumimoji="1" lang="ja-JP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0150" y="4121050"/>
            <a:ext cx="2419350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64994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025" y="965200"/>
            <a:ext cx="10880558" cy="2092325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ja-JP" altLang="en-US" sz="6700" dirty="0" smtClean="0"/>
              <a:t>もっと書きましょう。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一枚のふせん（</a:t>
            </a:r>
            <a:r>
              <a:rPr lang="en-US" altLang="ja-JP" dirty="0" smtClean="0"/>
              <a:t>Post-it</a:t>
            </a:r>
            <a:r>
              <a:rPr lang="ja-JP" altLang="en-US" dirty="0" smtClean="0"/>
              <a:t>）に</a:t>
            </a:r>
            <a:r>
              <a:rPr lang="ja-JP" altLang="en-US" dirty="0">
                <a:solidFill>
                  <a:srgbClr val="FF0000"/>
                </a:solidFill>
              </a:rPr>
              <a:t>ひとつのこと</a:t>
            </a:r>
            <a:r>
              <a:rPr lang="ja-JP" altLang="en-US" dirty="0" smtClean="0"/>
              <a:t>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書いて</a:t>
            </a:r>
            <a:r>
              <a:rPr lang="ja-JP" altLang="en-US" dirty="0"/>
              <a:t>ください</a:t>
            </a:r>
            <a:r>
              <a:rPr lang="ja-JP" altLang="en-US" dirty="0" smtClean="0"/>
              <a:t>。</a:t>
            </a:r>
            <a:endParaRPr lang="th-TH" dirty="0"/>
          </a:p>
        </p:txBody>
      </p:sp>
      <p:pic>
        <p:nvPicPr>
          <p:cNvPr id="1026" name="Picture 2" descr="http://sozaing.com/wp-content/uploads/330x330xfusen.png.pagespeed.ic.MtiFJjeoud.pn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4381" y="3478461"/>
            <a:ext cx="5757265" cy="3456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 rot="21381655">
            <a:off x="3160832" y="4573870"/>
            <a:ext cx="50694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 smtClean="0"/>
              <a:t>さびしいです。</a:t>
            </a:r>
            <a:endParaRPr lang="en-US" altLang="ja-JP" sz="4800" dirty="0" smtClean="0"/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893082">
            <a:off x="7665310" y="2403009"/>
            <a:ext cx="432964" cy="2384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テキスト ボックス 3"/>
          <p:cNvSpPr txBox="1"/>
          <p:nvPr/>
        </p:nvSpPr>
        <p:spPr>
          <a:xfrm>
            <a:off x="2586681" y="155312"/>
            <a:ext cx="25420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 smtClean="0"/>
              <a:t>か</a:t>
            </a:r>
            <a:endParaRPr kumimoji="1" lang="ja-JP" altLang="en-US" sz="4400" dirty="0"/>
          </a:p>
        </p:txBody>
      </p:sp>
      <p:sp>
        <p:nvSpPr>
          <p:cNvPr id="7" name="テキスト ボックス 3"/>
          <p:cNvSpPr txBox="1"/>
          <p:nvPr/>
        </p:nvSpPr>
        <p:spPr>
          <a:xfrm>
            <a:off x="597538" y="1485949"/>
            <a:ext cx="2542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いちまい</a:t>
            </a:r>
            <a:endParaRPr kumimoji="1" lang="ja-JP" altLang="en-US" sz="3200" dirty="0"/>
          </a:p>
        </p:txBody>
      </p:sp>
      <p:sp>
        <p:nvSpPr>
          <p:cNvPr id="9" name="テキスト ボックス 3"/>
          <p:cNvSpPr txBox="1"/>
          <p:nvPr/>
        </p:nvSpPr>
        <p:spPr>
          <a:xfrm>
            <a:off x="597538" y="2391929"/>
            <a:ext cx="2542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か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425648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063750"/>
          </a:xfrm>
        </p:spPr>
        <p:txBody>
          <a:bodyPr/>
          <a:lstStyle/>
          <a:p>
            <a:r>
              <a:rPr lang="ja-JP" altLang="en-US" dirty="0" smtClean="0"/>
              <a:t>１．インタビューの結果を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グループでシェアしましょう。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8425" y="4386262"/>
            <a:ext cx="10515600" cy="1557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4800" dirty="0" smtClean="0"/>
              <a:t>Ｐｒｅ－Ｔａｓｋの最後のページを見ましょう</a:t>
            </a:r>
            <a:endParaRPr lang="en-US" altLang="ja-JP" sz="4800" dirty="0" smtClean="0"/>
          </a:p>
        </p:txBody>
      </p:sp>
      <p:pic>
        <p:nvPicPr>
          <p:cNvPr id="4" name="図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8736" y="1910429"/>
            <a:ext cx="3343025" cy="194645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テキスト ボックス 5"/>
          <p:cNvSpPr txBox="1"/>
          <p:nvPr/>
        </p:nvSpPr>
        <p:spPr>
          <a:xfrm>
            <a:off x="5067300" y="261528"/>
            <a:ext cx="1257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けっか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586160" y="3856888"/>
            <a:ext cx="48435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さいご　　　　　　　　　　　　　み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21953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休</a:t>
            </a:r>
            <a:r>
              <a:rPr kumimoji="1" lang="ja-JP" altLang="en-US" dirty="0" err="1" smtClean="0"/>
              <a:t>けい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１４：４０－１４：５５</a:t>
            </a:r>
            <a:endParaRPr kumimoji="1" lang="ja-JP" altLang="en-US" dirty="0"/>
          </a:p>
        </p:txBody>
      </p:sp>
      <p:sp>
        <p:nvSpPr>
          <p:cNvPr id="4" name="AutoShape 2" descr="Image result for ティー　イラスト"/>
          <p:cNvSpPr>
            <a:spLocks noChangeAspect="1" noChangeArrowheads="1"/>
          </p:cNvSpPr>
          <p:nvPr/>
        </p:nvSpPr>
        <p:spPr bwMode="auto">
          <a:xfrm>
            <a:off x="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テキスト ボックス 3"/>
          <p:cNvSpPr txBox="1"/>
          <p:nvPr/>
        </p:nvSpPr>
        <p:spPr>
          <a:xfrm>
            <a:off x="4921888" y="2007848"/>
            <a:ext cx="2542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きゅう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414042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885" y="257175"/>
            <a:ext cx="11638547" cy="2284358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6000" dirty="0" smtClean="0"/>
              <a:t>こまっていることを</a:t>
            </a:r>
            <a:endParaRPr lang="en-US" altLang="ja-JP" sz="6000" dirty="0" smtClean="0"/>
          </a:p>
          <a:p>
            <a:pPr marL="0" indent="0">
              <a:buNone/>
            </a:pPr>
            <a:r>
              <a:rPr lang="ja-JP" altLang="en-US" sz="6000" dirty="0" smtClean="0"/>
              <a:t>グルーピングをしましょう。</a:t>
            </a:r>
            <a:endParaRPr lang="en-US" altLang="ja-JP" sz="6000" dirty="0" smtClean="0"/>
          </a:p>
        </p:txBody>
      </p:sp>
      <p:sp>
        <p:nvSpPr>
          <p:cNvPr id="2" name="メモ 1"/>
          <p:cNvSpPr/>
          <p:nvPr/>
        </p:nvSpPr>
        <p:spPr>
          <a:xfrm>
            <a:off x="5915026" y="2190750"/>
            <a:ext cx="5886450" cy="4667250"/>
          </a:xfrm>
          <a:prstGeom prst="foldedCorne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4" t="28652" r="47683" b="10157"/>
          <a:stretch/>
        </p:blipFill>
        <p:spPr>
          <a:xfrm>
            <a:off x="6143999" y="2738387"/>
            <a:ext cx="2450816" cy="1847900"/>
          </a:xfrm>
          <a:prstGeom prst="rect">
            <a:avLst/>
          </a:prstGeo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4" t="28653" r="47683" b="27418"/>
          <a:stretch/>
        </p:blipFill>
        <p:spPr>
          <a:xfrm>
            <a:off x="8823788" y="3372811"/>
            <a:ext cx="2895702" cy="1670675"/>
          </a:xfrm>
          <a:prstGeom prst="rect">
            <a:avLst/>
          </a:prstGeom>
        </p:spPr>
      </p:pic>
      <p:pic>
        <p:nvPicPr>
          <p:cNvPr id="8" name="Content Placeholder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42" t="28564" r="3941" b="50000"/>
          <a:stretch/>
        </p:blipFill>
        <p:spPr>
          <a:xfrm>
            <a:off x="6877626" y="5874764"/>
            <a:ext cx="3311128" cy="623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36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4800" dirty="0"/>
              <a:t>みんなが書いたふせん（</a:t>
            </a:r>
            <a:r>
              <a:rPr lang="en-US" altLang="ja-JP" sz="4800" dirty="0"/>
              <a:t>Post-it</a:t>
            </a:r>
            <a:r>
              <a:rPr lang="ja-JP" altLang="en-US" sz="4800" dirty="0"/>
              <a:t>）を</a:t>
            </a:r>
            <a:endParaRPr lang="en-US" altLang="ja-JP" sz="4800" dirty="0"/>
          </a:p>
          <a:p>
            <a:pPr marL="0" indent="0">
              <a:buNone/>
            </a:pPr>
            <a:endParaRPr lang="en-US" altLang="ja-JP" sz="4800" dirty="0"/>
          </a:p>
          <a:p>
            <a:pPr marL="0" indent="0">
              <a:buNone/>
            </a:pPr>
            <a:r>
              <a:rPr lang="ja-JP" altLang="en-US" sz="4800" dirty="0"/>
              <a:t>グループにわけて、</a:t>
            </a:r>
            <a:endParaRPr lang="en-US" altLang="ja-JP" sz="4800" dirty="0"/>
          </a:p>
          <a:p>
            <a:pPr marL="0" indent="0">
              <a:buNone/>
            </a:pPr>
            <a:endParaRPr lang="en-US" altLang="ja-JP" sz="4800" dirty="0"/>
          </a:p>
          <a:p>
            <a:pPr marL="0" indent="0">
              <a:buNone/>
            </a:pPr>
            <a:r>
              <a:rPr lang="ja-JP" altLang="en-US" sz="4800" b="1" dirty="0"/>
              <a:t>もぞうし</a:t>
            </a:r>
            <a:r>
              <a:rPr lang="ja-JP" altLang="en-US" sz="4800" dirty="0"/>
              <a:t>にはりましょう</a:t>
            </a:r>
            <a:endParaRPr lang="th-TH" sz="48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139570" y="1193561"/>
            <a:ext cx="2542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か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9669797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885" y="257175"/>
            <a:ext cx="11638547" cy="3871912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altLang="ja-JP" sz="1900" dirty="0" smtClean="0"/>
          </a:p>
          <a:p>
            <a:pPr marL="0" indent="0">
              <a:buNone/>
            </a:pPr>
            <a:r>
              <a:rPr lang="ja-JP" altLang="en-US" sz="4800" dirty="0" smtClean="0"/>
              <a:t>みんなが</a:t>
            </a:r>
            <a:r>
              <a:rPr lang="ja-JP" altLang="en-US" sz="4800" dirty="0" err="1" smtClean="0"/>
              <a:t>書いたふせん</a:t>
            </a:r>
            <a:r>
              <a:rPr lang="ja-JP" altLang="en-US" sz="4800" dirty="0" smtClean="0"/>
              <a:t>（</a:t>
            </a:r>
            <a:r>
              <a:rPr lang="en-US" altLang="ja-JP" sz="4800" dirty="0" smtClean="0"/>
              <a:t>Post-it</a:t>
            </a:r>
            <a:r>
              <a:rPr lang="ja-JP" altLang="en-US" sz="4800" dirty="0" smtClean="0"/>
              <a:t>）を</a:t>
            </a:r>
            <a:endParaRPr lang="en-US" altLang="ja-JP" sz="4800" dirty="0" smtClean="0"/>
          </a:p>
          <a:p>
            <a:pPr marL="0" indent="0">
              <a:buNone/>
            </a:pPr>
            <a:endParaRPr lang="en-US" altLang="ja-JP" sz="4800" dirty="0" smtClean="0"/>
          </a:p>
          <a:p>
            <a:pPr marL="0" indent="0">
              <a:buNone/>
            </a:pPr>
            <a:r>
              <a:rPr lang="ja-JP" altLang="en-US" sz="4800" dirty="0"/>
              <a:t>グループ</a:t>
            </a:r>
            <a:r>
              <a:rPr lang="ja-JP" altLang="en-US" sz="4800" dirty="0" smtClean="0"/>
              <a:t>にわけて、</a:t>
            </a:r>
            <a:endParaRPr lang="en-US" altLang="ja-JP" sz="4800" dirty="0" smtClean="0"/>
          </a:p>
          <a:p>
            <a:pPr marL="0" indent="0">
              <a:buNone/>
            </a:pPr>
            <a:endParaRPr lang="en-US" altLang="ja-JP" sz="4800" dirty="0" smtClean="0"/>
          </a:p>
          <a:p>
            <a:pPr marL="0" indent="0">
              <a:buNone/>
            </a:pPr>
            <a:r>
              <a:rPr lang="ja-JP" altLang="en-US" sz="4800" b="1" dirty="0" smtClean="0"/>
              <a:t>もぞうし</a:t>
            </a:r>
            <a:r>
              <a:rPr lang="ja-JP" altLang="en-US" sz="4800" dirty="0" smtClean="0"/>
              <a:t>にはりましょう。</a:t>
            </a:r>
            <a:endParaRPr lang="en-US" altLang="ja-JP" sz="4800" dirty="0"/>
          </a:p>
          <a:p>
            <a:pPr marL="0" indent="0">
              <a:buNone/>
            </a:pPr>
            <a:endParaRPr lang="en-US" altLang="ja-JP" sz="4800" dirty="0" smtClean="0"/>
          </a:p>
        </p:txBody>
      </p:sp>
      <p:sp>
        <p:nvSpPr>
          <p:cNvPr id="2" name="メモ 1"/>
          <p:cNvSpPr/>
          <p:nvPr/>
        </p:nvSpPr>
        <p:spPr>
          <a:xfrm>
            <a:off x="5915026" y="1400175"/>
            <a:ext cx="5886450" cy="5457825"/>
          </a:xfrm>
          <a:prstGeom prst="foldedCorne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4" t="28652" r="47683" b="10157"/>
          <a:stretch/>
        </p:blipFill>
        <p:spPr>
          <a:xfrm>
            <a:off x="6082374" y="1838275"/>
            <a:ext cx="2450816" cy="1847900"/>
          </a:xfrm>
          <a:prstGeom prst="rect">
            <a:avLst/>
          </a:prstGeo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4" t="28653" r="47683" b="27418"/>
          <a:stretch/>
        </p:blipFill>
        <p:spPr>
          <a:xfrm>
            <a:off x="8823788" y="3372811"/>
            <a:ext cx="2895702" cy="1670675"/>
          </a:xfrm>
          <a:prstGeom prst="rect">
            <a:avLst/>
          </a:prstGeom>
        </p:spPr>
      </p:pic>
      <p:pic>
        <p:nvPicPr>
          <p:cNvPr id="8" name="Content Placeholder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42" t="28564" r="3941" b="50000"/>
          <a:stretch/>
        </p:blipFill>
        <p:spPr>
          <a:xfrm>
            <a:off x="6455634" y="5498125"/>
            <a:ext cx="3311128" cy="623444"/>
          </a:xfrm>
          <a:prstGeom prst="rect">
            <a:avLst/>
          </a:prstGeom>
        </p:spPr>
      </p:pic>
      <p:sp>
        <p:nvSpPr>
          <p:cNvPr id="9" name="テキスト ボックス 3"/>
          <p:cNvSpPr txBox="1"/>
          <p:nvPr/>
        </p:nvSpPr>
        <p:spPr>
          <a:xfrm>
            <a:off x="2731138" y="0"/>
            <a:ext cx="2542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か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91048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025" y="333710"/>
            <a:ext cx="9115425" cy="2180890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ja-JP" altLang="en-US" sz="4800" dirty="0" smtClean="0"/>
              <a:t>どんなグループができますか。</a:t>
            </a:r>
            <a:endParaRPr lang="en-US" altLang="ja-JP" sz="4800" dirty="0" smtClean="0"/>
          </a:p>
          <a:p>
            <a:pPr marL="0" indent="0">
              <a:buNone/>
            </a:pPr>
            <a:r>
              <a:rPr lang="ja-JP" altLang="en-US" sz="4800" dirty="0" smtClean="0"/>
              <a:t>グループのなまえを書きましょう。</a:t>
            </a:r>
            <a:endParaRPr lang="en-US" altLang="ja-JP" sz="4800" dirty="0"/>
          </a:p>
          <a:p>
            <a:pPr marL="0" indent="0">
              <a:buNone/>
            </a:pPr>
            <a:endParaRPr lang="en-US" altLang="ja-JP" sz="4800" dirty="0" smtClean="0"/>
          </a:p>
        </p:txBody>
      </p:sp>
      <p:pic>
        <p:nvPicPr>
          <p:cNvPr id="8" name="Content Placeholder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968" t="28652" r="47683" b="10157"/>
          <a:stretch/>
        </p:blipFill>
        <p:spPr>
          <a:xfrm>
            <a:off x="-1715243" y="4488578"/>
            <a:ext cx="6284991" cy="2369422"/>
          </a:xfrm>
          <a:prstGeom prst="rect">
            <a:avLst/>
          </a:prstGeom>
        </p:spPr>
      </p:pic>
      <p:pic>
        <p:nvPicPr>
          <p:cNvPr id="9" name="Content Placeholder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968" t="28653" r="47683" b="27418"/>
          <a:stretch/>
        </p:blipFill>
        <p:spPr>
          <a:xfrm>
            <a:off x="4568994" y="3242922"/>
            <a:ext cx="7531768" cy="2038450"/>
          </a:xfrm>
          <a:prstGeom prst="rect">
            <a:avLst/>
          </a:prstGeom>
        </p:spPr>
      </p:pic>
      <p:pic>
        <p:nvPicPr>
          <p:cNvPr id="10" name="Content Placeholder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42" t="28564" r="3941" b="50000"/>
          <a:stretch/>
        </p:blipFill>
        <p:spPr>
          <a:xfrm>
            <a:off x="5286376" y="5600623"/>
            <a:ext cx="4943474" cy="930794"/>
          </a:xfrm>
          <a:prstGeom prst="rect">
            <a:avLst/>
          </a:prstGeom>
        </p:spPr>
      </p:pic>
      <p:sp>
        <p:nvSpPr>
          <p:cNvPr id="6" name="円/楕円 5"/>
          <p:cNvSpPr/>
          <p:nvPr/>
        </p:nvSpPr>
        <p:spPr>
          <a:xfrm>
            <a:off x="688812" y="3242922"/>
            <a:ext cx="4397538" cy="361507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kumimoji="1" lang="ja-JP" altLang="en-US" sz="4800" b="1" dirty="0">
              <a:solidFill>
                <a:srgbClr val="FF0000"/>
              </a:solidFill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8031081" y="1966749"/>
            <a:ext cx="4397538" cy="370654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kumimoji="1" lang="ja-JP" altLang="en-US" sz="4800" b="1" dirty="0">
              <a:solidFill>
                <a:srgbClr val="FF0000"/>
              </a:solidFill>
            </a:endParaRPr>
          </a:p>
        </p:txBody>
      </p:sp>
      <p:sp>
        <p:nvSpPr>
          <p:cNvPr id="12" name="テキスト ボックス 3"/>
          <p:cNvSpPr txBox="1"/>
          <p:nvPr/>
        </p:nvSpPr>
        <p:spPr>
          <a:xfrm>
            <a:off x="5489049" y="1193560"/>
            <a:ext cx="2542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か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222506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314325"/>
            <a:ext cx="10515600" cy="1171576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r>
              <a:rPr kumimoji="1" lang="ja-JP" altLang="en-US" dirty="0" smtClean="0"/>
              <a:t>グループのみんなでチェックしましょう。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2254250"/>
            <a:ext cx="10515600" cy="4351338"/>
          </a:xfrm>
        </p:spPr>
        <p:txBody>
          <a:bodyPr>
            <a:normAutofit/>
          </a:bodyPr>
          <a:lstStyle/>
          <a:p>
            <a:r>
              <a:rPr kumimoji="1" lang="ja-JP" altLang="en-US" sz="4800" dirty="0" smtClean="0"/>
              <a:t>いくつのグループがありますか。</a:t>
            </a:r>
            <a:endParaRPr kumimoji="1" lang="en-US" altLang="ja-JP" sz="4800" dirty="0" smtClean="0"/>
          </a:p>
          <a:p>
            <a:endParaRPr kumimoji="1" lang="en-US" altLang="ja-JP" sz="4800" dirty="0"/>
          </a:p>
          <a:p>
            <a:r>
              <a:rPr kumimoji="1" lang="ja-JP" altLang="en-US" sz="4800" dirty="0" smtClean="0"/>
              <a:t>どんなグループがありますか。</a:t>
            </a:r>
            <a:endParaRPr kumimoji="1" lang="en-US" altLang="ja-JP" sz="4800" dirty="0" smtClean="0"/>
          </a:p>
          <a:p>
            <a:pPr marL="0" indent="0">
              <a:buNone/>
            </a:pPr>
            <a:endParaRPr kumimoji="1" lang="en-US" altLang="ja-JP" sz="4800" dirty="0" smtClean="0"/>
          </a:p>
          <a:p>
            <a:r>
              <a:rPr kumimoji="1" lang="ja-JP" altLang="en-US" sz="4800" dirty="0" smtClean="0"/>
              <a:t>たとえば、どんな問題がありますか。</a:t>
            </a:r>
            <a:endParaRPr kumimoji="1" lang="en-US" altLang="ja-JP" sz="4800" dirty="0" smtClean="0"/>
          </a:p>
          <a:p>
            <a:pPr marL="0" indent="0">
              <a:buNone/>
            </a:pPr>
            <a:endParaRPr kumimoji="1" lang="en-US" altLang="ja-JP" sz="4800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143500" y="4829175"/>
            <a:ext cx="18573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もんだい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6307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kumimoji="1" lang="ja-JP" altLang="en-US" sz="3100" dirty="0" smtClean="0"/>
              <a:t>　　　　　　　　　　　　はっぴょう</a:t>
            </a:r>
            <a:r>
              <a:rPr kumimoji="1" lang="en-US" altLang="ja-JP" sz="3100" dirty="0" smtClean="0"/>
              <a:t/>
            </a:r>
            <a:br>
              <a:rPr kumimoji="1" lang="en-US" altLang="ja-JP" sz="3100" dirty="0" smtClean="0"/>
            </a:br>
            <a:r>
              <a:rPr kumimoji="1" lang="ja-JP" altLang="en-US" sz="3100" dirty="0" smtClean="0"/>
              <a:t>　　　　　　　　　　　　　</a:t>
            </a:r>
            <a:r>
              <a:rPr kumimoji="1" lang="ja-JP" altLang="en-US" dirty="0" smtClean="0"/>
              <a:t>発表のポイント</a:t>
            </a:r>
            <a:endParaRPr kumimoji="1" lang="ja-JP" altLang="en-US" dirty="0"/>
          </a:p>
        </p:txBody>
      </p:sp>
      <p:pic>
        <p:nvPicPr>
          <p:cNvPr id="4" name="コンテンツ プレースホルダー 3" descr="Image result for 発表　イラスト">
            <a:hlinkClick r:id="rId3"/>
          </p:cNvPr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6095" y="1973983"/>
            <a:ext cx="3475935" cy="289827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四角形吹き出し 4"/>
          <p:cNvSpPr/>
          <p:nvPr/>
        </p:nvSpPr>
        <p:spPr>
          <a:xfrm>
            <a:off x="3503712" y="5245876"/>
            <a:ext cx="7527936" cy="1008112"/>
          </a:xfrm>
          <a:prstGeom prst="wedgeRectCallout">
            <a:avLst>
              <a:gd name="adj1" fmla="val 60600"/>
              <a:gd name="adj2" fmla="val -47264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/>
              <a:t>いい発表とは、</a:t>
            </a:r>
            <a:r>
              <a:rPr lang="ja-JP" altLang="en-US" sz="3200" dirty="0" smtClean="0"/>
              <a:t>何</a:t>
            </a:r>
            <a:r>
              <a:rPr lang="ja-JP" altLang="en-US" sz="3200" dirty="0"/>
              <a:t>です</a:t>
            </a:r>
            <a:r>
              <a:rPr lang="ja-JP" altLang="en-US" sz="3200" dirty="0" smtClean="0"/>
              <a:t>か</a:t>
            </a:r>
            <a:r>
              <a:rPr lang="ja-JP" altLang="en-US" sz="3200" dirty="0"/>
              <a:t>？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4244554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936068" y="1"/>
            <a:ext cx="10515600" cy="1085850"/>
          </a:xfrm>
        </p:spPr>
        <p:txBody>
          <a:bodyPr/>
          <a:lstStyle/>
          <a:p>
            <a:pPr algn="ctr"/>
            <a:r>
              <a:rPr lang="ja-JP" altLang="en-US" b="1" dirty="0" smtClean="0"/>
              <a:t>いい発表とは？</a:t>
            </a:r>
            <a:endParaRPr lang="th-TH" b="1" dirty="0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431371" y="1124744"/>
            <a:ext cx="11425269" cy="5733256"/>
          </a:xfrm>
        </p:spPr>
        <p:txBody>
          <a:bodyPr>
            <a:normAutofit fontScale="92500" lnSpcReduction="20000"/>
          </a:bodyPr>
          <a:lstStyle/>
          <a:p>
            <a:r>
              <a:rPr lang="ja-JP" altLang="en-US" sz="4400" dirty="0" smtClean="0"/>
              <a:t>大きい声</a:t>
            </a:r>
            <a:endParaRPr lang="en-US" altLang="ja-JP" sz="4400" dirty="0" smtClean="0"/>
          </a:p>
          <a:p>
            <a:endParaRPr lang="en-US" altLang="ja-JP" dirty="0" smtClean="0"/>
          </a:p>
          <a:p>
            <a:r>
              <a:rPr lang="ja-JP" altLang="en-US" sz="4400" dirty="0" smtClean="0"/>
              <a:t>ゆっくり、はっきり</a:t>
            </a:r>
            <a:endParaRPr lang="en-US" altLang="ja-JP" sz="4400" dirty="0" smtClean="0"/>
          </a:p>
          <a:p>
            <a:endParaRPr lang="en-US" altLang="ja-JP" dirty="0" smtClean="0"/>
          </a:p>
          <a:p>
            <a:r>
              <a:rPr lang="ja-JP" altLang="en-US" sz="4400" dirty="0" smtClean="0"/>
              <a:t>えが</a:t>
            </a:r>
            <a:r>
              <a:rPr lang="ja-JP" altLang="en-US" sz="4400" dirty="0" err="1" smtClean="0"/>
              <a:t>お</a:t>
            </a:r>
            <a:endParaRPr lang="en-US" altLang="ja-JP" sz="4400" dirty="0" smtClean="0"/>
          </a:p>
          <a:p>
            <a:endParaRPr lang="en-US" altLang="ja-JP" dirty="0"/>
          </a:p>
          <a:p>
            <a:r>
              <a:rPr lang="ja-JP" altLang="en-US" sz="4400" dirty="0" smtClean="0"/>
              <a:t>アイコンタクト</a:t>
            </a:r>
            <a:endParaRPr lang="en-US" altLang="ja-JP" sz="4400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r>
              <a:rPr lang="ja-JP" altLang="en-US" sz="4400" dirty="0" smtClean="0">
                <a:solidFill>
                  <a:srgbClr val="FF0000"/>
                </a:solidFill>
              </a:rPr>
              <a:t>聞いている人</a:t>
            </a:r>
            <a:r>
              <a:rPr lang="ja-JP" altLang="en-US" sz="4400" dirty="0" smtClean="0"/>
              <a:t>がわかるように</a:t>
            </a:r>
            <a:r>
              <a:rPr lang="ja-JP" altLang="en-US" sz="4400" dirty="0" smtClean="0">
                <a:solidFill>
                  <a:srgbClr val="FF0000"/>
                </a:solidFill>
              </a:rPr>
              <a:t>　</a:t>
            </a:r>
            <a:endParaRPr lang="en-US" altLang="ja-JP" sz="4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ja-JP" altLang="en-US" sz="4400" dirty="0" smtClean="0">
                <a:solidFill>
                  <a:srgbClr val="FF0000"/>
                </a:solidFill>
              </a:rPr>
              <a:t>　　　　　　　　　（</a:t>
            </a:r>
            <a:r>
              <a:rPr lang="ja-JP" altLang="en-US" sz="4400" dirty="0">
                <a:solidFill>
                  <a:srgbClr val="FF0000"/>
                </a:solidFill>
              </a:rPr>
              <a:t>かんたん</a:t>
            </a:r>
            <a:r>
              <a:rPr lang="ja-JP" altLang="en-US" sz="4400" dirty="0" smtClean="0">
                <a:solidFill>
                  <a:srgbClr val="FF0000"/>
                </a:solidFill>
              </a:rPr>
              <a:t>なことば、写真や絵）</a:t>
            </a:r>
            <a:endParaRPr lang="en-US" altLang="ja-JP" sz="4400" dirty="0" smtClean="0">
              <a:solidFill>
                <a:srgbClr val="FF0000"/>
              </a:solidFill>
            </a:endParaRPr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445054" y="1832756"/>
            <a:ext cx="1149061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445054" y="2900010"/>
            <a:ext cx="11461196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387606" y="3897456"/>
            <a:ext cx="11459178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831883" y="4869545"/>
            <a:ext cx="29590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solidFill>
                  <a:srgbClr val="FF0000"/>
                </a:solidFill>
              </a:rPr>
              <a:t>き　　　　　　　　　　　　ひと　　　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831883" y="763697"/>
            <a:ext cx="3456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/>
              <a:t>おお　　　　　　こえ</a:t>
            </a:r>
            <a:endParaRPr kumimoji="1" lang="ja-JP" altLang="en-US" sz="2000" dirty="0"/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460772" y="763697"/>
            <a:ext cx="1149061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994683" y="5529100"/>
            <a:ext cx="2044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solidFill>
                  <a:srgbClr val="FF0000"/>
                </a:solidFill>
              </a:rPr>
              <a:t>　しゃしん　　　え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8" name="สี่เหลี่ยมผืนผ้า 7"/>
          <p:cNvSpPr/>
          <p:nvPr/>
        </p:nvSpPr>
        <p:spPr>
          <a:xfrm>
            <a:off x="343140" y="4976050"/>
            <a:ext cx="11459178" cy="17295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67166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4" grpId="0" animBg="1"/>
      <p:bldP spid="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kumimoji="1" lang="ja-JP" altLang="en-US" sz="3100" dirty="0" smtClean="0"/>
              <a:t>　　　　　　　　　　　　はっぴょう</a:t>
            </a:r>
            <a:r>
              <a:rPr kumimoji="1" lang="en-US" altLang="ja-JP" sz="3100" dirty="0" smtClean="0"/>
              <a:t/>
            </a:r>
            <a:br>
              <a:rPr kumimoji="1" lang="en-US" altLang="ja-JP" sz="3100" dirty="0" smtClean="0"/>
            </a:br>
            <a:r>
              <a:rPr kumimoji="1" lang="ja-JP" altLang="en-US" sz="3100" dirty="0" smtClean="0"/>
              <a:t>　　　　　　　　　　　　　</a:t>
            </a:r>
            <a:r>
              <a:rPr kumimoji="1" lang="ja-JP" altLang="en-US" dirty="0" smtClean="0"/>
              <a:t>発表のポイント</a:t>
            </a:r>
            <a:endParaRPr kumimoji="1" lang="ja-JP" altLang="en-US" dirty="0"/>
          </a:p>
        </p:txBody>
      </p:sp>
      <p:pic>
        <p:nvPicPr>
          <p:cNvPr id="4" name="コンテンツ プレースホルダー 3" descr="Image result for 発表　イラスト">
            <a:hlinkClick r:id="rId3"/>
          </p:cNvPr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6095" y="1973983"/>
            <a:ext cx="3475935" cy="289827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四角形吹き出し 4"/>
          <p:cNvSpPr/>
          <p:nvPr/>
        </p:nvSpPr>
        <p:spPr>
          <a:xfrm>
            <a:off x="3503712" y="5245876"/>
            <a:ext cx="7527936" cy="1008112"/>
          </a:xfrm>
          <a:prstGeom prst="wedgeRectCallout">
            <a:avLst>
              <a:gd name="adj1" fmla="val 60600"/>
              <a:gd name="adj2" fmla="val -47264"/>
            </a:avLst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dirty="0"/>
              <a:t>何を、どんなじゅんばん</a:t>
            </a:r>
            <a:r>
              <a:rPr lang="ja-JP" altLang="en-US" sz="3200" dirty="0" err="1"/>
              <a:t>で</a:t>
            </a:r>
            <a:r>
              <a:rPr lang="ja-JP" altLang="en-US" sz="3200" dirty="0"/>
              <a:t>言います</a:t>
            </a:r>
            <a:r>
              <a:rPr lang="ja-JP" altLang="en-US" sz="3200" dirty="0" smtClean="0"/>
              <a:t>か？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541924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21473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</a:pPr>
            <a:r>
              <a:rPr lang="ja-JP" altLang="en-US" sz="6000" dirty="0" smtClean="0"/>
              <a:t>あいさつ</a:t>
            </a:r>
            <a:endParaRPr lang="en-US" altLang="ja-JP" sz="6000" dirty="0" smtClean="0"/>
          </a:p>
          <a:p>
            <a:pPr>
              <a:lnSpc>
                <a:spcPct val="150000"/>
              </a:lnSpc>
            </a:pPr>
            <a:r>
              <a:rPr lang="ja-JP" altLang="en-US" sz="6000" dirty="0"/>
              <a:t>目</a:t>
            </a:r>
            <a:r>
              <a:rPr lang="ja-JP" altLang="en-US" sz="6000" dirty="0" smtClean="0"/>
              <a:t>的（テーマ）</a:t>
            </a:r>
            <a:endParaRPr lang="en-US" altLang="ja-JP" sz="6000" dirty="0" smtClean="0"/>
          </a:p>
          <a:p>
            <a:pPr>
              <a:lnSpc>
                <a:spcPct val="150000"/>
              </a:lnSpc>
            </a:pPr>
            <a:r>
              <a:rPr lang="ja-JP" altLang="en-US" sz="6000" dirty="0" smtClean="0"/>
              <a:t>ないよう</a:t>
            </a:r>
            <a:endParaRPr lang="en-US" altLang="ja-JP" sz="6000" dirty="0" smtClean="0"/>
          </a:p>
          <a:p>
            <a:pPr>
              <a:lnSpc>
                <a:spcPct val="150000"/>
              </a:lnSpc>
            </a:pPr>
            <a:r>
              <a:rPr lang="ja-JP" altLang="en-US" sz="6000" dirty="0"/>
              <a:t>あいさつ</a:t>
            </a:r>
            <a:endParaRPr lang="th-TH" sz="60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181857" y="2824004"/>
            <a:ext cx="24962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もくてき</a:t>
            </a:r>
            <a:endParaRPr kumimoji="1" lang="ja-JP" altLang="en-US" sz="2400" dirty="0"/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どうやって発表しますか。</a:t>
            </a:r>
            <a:endParaRPr lang="th-TH" dirty="0"/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928605" y="1684539"/>
            <a:ext cx="10561173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928606" y="2715853"/>
            <a:ext cx="10561173" cy="11958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928606" y="4102860"/>
            <a:ext cx="10561173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928606" y="5110972"/>
            <a:ext cx="10561173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47694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Ｐｒｅ－Ｔａｓｋ</a:t>
            </a:r>
            <a:r>
              <a:rPr kumimoji="1" lang="en-US" altLang="ja-JP" dirty="0" smtClean="0"/>
              <a:t>Ⅱ</a:t>
            </a:r>
            <a:r>
              <a:rPr kumimoji="1" lang="ja-JP" altLang="en-US" dirty="0" smtClean="0"/>
              <a:t>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1753" y="346576"/>
            <a:ext cx="4480510" cy="63590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741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55687" y="197030"/>
            <a:ext cx="10515600" cy="1158875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ja-JP" altLang="en-US" dirty="0" smtClean="0"/>
              <a:t>何と言いますか。</a:t>
            </a:r>
            <a:endParaRPr lang="th-TH" dirty="0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266700" y="1890421"/>
            <a:ext cx="11372850" cy="4876800"/>
          </a:xfrm>
        </p:spPr>
        <p:txBody>
          <a:bodyPr>
            <a:normAutofit fontScale="85000" lnSpcReduction="20000"/>
          </a:bodyPr>
          <a:lstStyle/>
          <a:p>
            <a:r>
              <a:rPr lang="ja-JP" altLang="en-US" sz="4400" dirty="0"/>
              <a:t>みな</a:t>
            </a:r>
            <a:r>
              <a:rPr lang="ja-JP" altLang="en-US" sz="4400" dirty="0" smtClean="0"/>
              <a:t>さん、こんにちは。私（たち）は</a:t>
            </a:r>
            <a:r>
              <a:rPr lang="ja-JP" altLang="en-US" sz="4400" dirty="0" smtClean="0">
                <a:solidFill>
                  <a:srgbClr val="FF0000"/>
                </a:solidFill>
              </a:rPr>
              <a:t>●●</a:t>
            </a:r>
            <a:r>
              <a:rPr lang="ja-JP" altLang="en-US" sz="4400" dirty="0" smtClean="0"/>
              <a:t>グループです。</a:t>
            </a:r>
            <a:endParaRPr lang="en-US" altLang="ja-JP" sz="4400" dirty="0" smtClean="0"/>
          </a:p>
          <a:p>
            <a:pPr>
              <a:buNone/>
            </a:pPr>
            <a:endParaRPr lang="en-US" altLang="ja-JP" sz="4400" dirty="0" smtClean="0"/>
          </a:p>
          <a:p>
            <a:r>
              <a:rPr lang="ja-JP" altLang="en-US" sz="4400" b="1" dirty="0" smtClean="0"/>
              <a:t>これから</a:t>
            </a:r>
            <a:r>
              <a:rPr lang="ja-JP" altLang="en-US" sz="4400" dirty="0" smtClean="0"/>
              <a:t>、「</a:t>
            </a:r>
            <a:r>
              <a:rPr lang="ja-JP" altLang="en-US" sz="4400" b="1" dirty="0" smtClean="0"/>
              <a:t>おとしよりがこまっていること</a:t>
            </a:r>
            <a:r>
              <a:rPr lang="ja-JP" altLang="en-US" sz="4400" dirty="0" smtClean="0"/>
              <a:t>」に</a:t>
            </a:r>
            <a:r>
              <a:rPr lang="ja-JP" altLang="en-US" sz="4400" dirty="0"/>
              <a:t>ついて</a:t>
            </a:r>
            <a:r>
              <a:rPr lang="ja-JP" altLang="en-US" sz="4400" dirty="0" smtClean="0"/>
              <a:t>発表します。</a:t>
            </a:r>
            <a:endParaRPr lang="en-US" altLang="ja-JP" sz="4400" dirty="0" smtClean="0"/>
          </a:p>
          <a:p>
            <a:pPr marL="0" indent="0">
              <a:buNone/>
            </a:pPr>
            <a:r>
              <a:rPr lang="ja-JP" altLang="en-US" sz="4400" dirty="0" smtClean="0"/>
              <a:t>　どうぞよろしくおねがいします。</a:t>
            </a:r>
            <a:endParaRPr lang="en-US" altLang="ja-JP" sz="4400" dirty="0" smtClean="0"/>
          </a:p>
          <a:p>
            <a:pPr>
              <a:buNone/>
            </a:pPr>
            <a:endParaRPr lang="en-US" altLang="ja-JP" sz="4400" dirty="0" smtClean="0"/>
          </a:p>
          <a:p>
            <a:r>
              <a:rPr lang="ja-JP" altLang="en-US" sz="4400" dirty="0" smtClean="0"/>
              <a:t>・・・・</a:t>
            </a:r>
            <a:endParaRPr lang="en-US" altLang="ja-JP" sz="4400" dirty="0" smtClean="0"/>
          </a:p>
          <a:p>
            <a:pPr marL="0" indent="0">
              <a:buNone/>
            </a:pPr>
            <a:endParaRPr lang="en-US" altLang="ja-JP" sz="4400" dirty="0" smtClean="0"/>
          </a:p>
          <a:p>
            <a:r>
              <a:rPr lang="ja-JP" altLang="en-US" sz="4400" dirty="0"/>
              <a:t>これでおわります</a:t>
            </a:r>
            <a:r>
              <a:rPr lang="ja-JP" altLang="en-US" sz="4400" dirty="0" smtClean="0"/>
              <a:t>。ありがとうございました。</a:t>
            </a:r>
            <a:endParaRPr lang="en-US" altLang="ja-JP" dirty="0" smtClean="0"/>
          </a:p>
          <a:p>
            <a:endParaRPr lang="th-TH" dirty="0"/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222287" y="1355905"/>
            <a:ext cx="11264863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800" dirty="0" smtClean="0"/>
              <a:t>あいさつ</a:t>
            </a:r>
            <a:endParaRPr lang="th-TH" sz="4800" dirty="0"/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222287" y="2607475"/>
            <a:ext cx="11264863" cy="17213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3200" dirty="0" smtClean="0"/>
              <a:t>　　　　　　　　　　　　　も</a:t>
            </a:r>
            <a:r>
              <a:rPr lang="ja-JP" altLang="en-US" sz="3200" dirty="0" err="1" smtClean="0"/>
              <a:t>くて</a:t>
            </a:r>
            <a:r>
              <a:rPr lang="ja-JP" altLang="en-US" sz="3200" dirty="0" smtClean="0"/>
              <a:t>き</a:t>
            </a:r>
            <a:endParaRPr lang="en-US" altLang="ja-JP" sz="3200" dirty="0" smtClean="0"/>
          </a:p>
          <a:p>
            <a:pPr algn="ctr"/>
            <a:r>
              <a:rPr lang="ja-JP" altLang="en-US" sz="4800" dirty="0" smtClean="0"/>
              <a:t>目的</a:t>
            </a:r>
            <a:r>
              <a:rPr lang="ja-JP" altLang="en-US" sz="4000" dirty="0" smtClean="0"/>
              <a:t>　</a:t>
            </a:r>
            <a:r>
              <a:rPr lang="ja-JP" altLang="en-US" sz="4800" dirty="0" smtClean="0"/>
              <a:t>　（テーマ）</a:t>
            </a:r>
            <a:endParaRPr lang="th-TH" sz="4800" dirty="0"/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222287" y="4446519"/>
            <a:ext cx="11264863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800" dirty="0" smtClean="0"/>
              <a:t>ないよう</a:t>
            </a:r>
            <a:endParaRPr lang="en-US" altLang="ja-JP" sz="4800" dirty="0" smtClean="0"/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222287" y="5526639"/>
            <a:ext cx="11264863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800" dirty="0" smtClean="0"/>
              <a:t>あいさつ</a:t>
            </a:r>
            <a:endParaRPr lang="th-TH" sz="4800" dirty="0"/>
          </a:p>
        </p:txBody>
      </p:sp>
    </p:spTree>
    <p:extLst>
      <p:ext uri="{BB962C8B-B14F-4D97-AF65-F5344CB8AC3E}">
        <p14:creationId xmlns:p14="http://schemas.microsoft.com/office/powerpoint/2010/main" val="2292033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14325"/>
            <a:ext cx="10515600" cy="1325563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ja-JP" altLang="en-US" b="1" dirty="0" smtClean="0"/>
              <a:t>ないよう</a:t>
            </a:r>
            <a:endParaRPr lang="th-TH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825625"/>
            <a:ext cx="11315700" cy="4832350"/>
          </a:xfrm>
        </p:spPr>
        <p:txBody>
          <a:bodyPr>
            <a:norm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ja-JP" altLang="en-US" sz="4000" b="1" dirty="0" smtClean="0"/>
              <a:t>おとしよりの</a:t>
            </a:r>
            <a:r>
              <a:rPr lang="ja-JP" altLang="en-US" sz="4000" b="1" dirty="0"/>
              <a:t>こま</a:t>
            </a:r>
            <a:r>
              <a:rPr lang="ja-JP" altLang="en-US" sz="4000" b="1" dirty="0" smtClean="0"/>
              <a:t>っていることは</a:t>
            </a:r>
            <a:r>
              <a:rPr lang="ja-JP" altLang="en-US" sz="4000" b="1" dirty="0" smtClean="0">
                <a:solidFill>
                  <a:srgbClr val="FF0000"/>
                </a:solidFill>
              </a:rPr>
              <a:t>○</a:t>
            </a:r>
            <a:r>
              <a:rPr lang="ja-JP" altLang="en-US" sz="4000" b="1" dirty="0" smtClean="0"/>
              <a:t>つに分かれました。</a:t>
            </a:r>
            <a:endParaRPr lang="en-US" altLang="ja-JP" sz="4000" b="1" dirty="0" smtClean="0"/>
          </a:p>
          <a:p>
            <a:pPr marL="0" indent="0">
              <a:lnSpc>
                <a:spcPct val="200000"/>
              </a:lnSpc>
              <a:buNone/>
            </a:pPr>
            <a:r>
              <a:rPr lang="ja-JP" altLang="en-US" sz="4000" b="1" dirty="0"/>
              <a:t>一つ目</a:t>
            </a:r>
            <a:r>
              <a:rPr lang="ja-JP" altLang="en-US" sz="4000" b="1" dirty="0" smtClean="0"/>
              <a:t>は～です。たとえば、</a:t>
            </a:r>
            <a:r>
              <a:rPr lang="ja-JP" altLang="en-US" sz="4000" b="1" dirty="0" smtClean="0">
                <a:solidFill>
                  <a:srgbClr val="FF0000"/>
                </a:solidFill>
              </a:rPr>
              <a:t>○○</a:t>
            </a:r>
            <a:r>
              <a:rPr lang="ja-JP" altLang="en-US" sz="4000" b="1" dirty="0" smtClean="0"/>
              <a:t>です。</a:t>
            </a:r>
            <a:endParaRPr lang="en-US" altLang="ja-JP" sz="4000" b="1" dirty="0" smtClean="0"/>
          </a:p>
          <a:p>
            <a:pPr marL="0" indent="0">
              <a:lnSpc>
                <a:spcPct val="200000"/>
              </a:lnSpc>
              <a:buNone/>
            </a:pPr>
            <a:r>
              <a:rPr lang="ja-JP" altLang="en-US" sz="4000" b="1" dirty="0"/>
              <a:t>二つ目</a:t>
            </a:r>
            <a:r>
              <a:rPr lang="ja-JP" altLang="en-US" sz="4000" b="1" dirty="0" smtClean="0"/>
              <a:t>は～です。たとえば、</a:t>
            </a:r>
            <a:r>
              <a:rPr lang="ja-JP" altLang="en-US" sz="4000" b="1" dirty="0" smtClean="0">
                <a:solidFill>
                  <a:srgbClr val="FF0000"/>
                </a:solidFill>
              </a:rPr>
              <a:t>○○</a:t>
            </a:r>
            <a:r>
              <a:rPr lang="ja-JP" altLang="en-US" sz="4000" b="1" dirty="0" smtClean="0"/>
              <a:t>です。</a:t>
            </a:r>
            <a:endParaRPr lang="en-US" altLang="ja-JP" sz="4000" b="1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658225" y="1771650"/>
            <a:ext cx="14001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わ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85775" y="3086100"/>
            <a:ext cx="2371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ひと　　　め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85775" y="4514850"/>
            <a:ext cx="2371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ふた　　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03385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968" t="28652" r="47683" b="10157"/>
          <a:stretch/>
        </p:blipFill>
        <p:spPr>
          <a:xfrm>
            <a:off x="-1715998" y="4029884"/>
            <a:ext cx="6284991" cy="2369422"/>
          </a:xfrm>
          <a:prstGeom prst="rect">
            <a:avLst/>
          </a:prstGeom>
        </p:spPr>
      </p:pic>
      <p:pic>
        <p:nvPicPr>
          <p:cNvPr id="9" name="Content Placeholder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968" t="28653" r="47683" b="27418"/>
          <a:stretch/>
        </p:blipFill>
        <p:spPr>
          <a:xfrm>
            <a:off x="4280238" y="4031235"/>
            <a:ext cx="7531768" cy="2038450"/>
          </a:xfrm>
          <a:prstGeom prst="rect">
            <a:avLst/>
          </a:prstGeom>
        </p:spPr>
      </p:pic>
      <p:sp>
        <p:nvSpPr>
          <p:cNvPr id="6" name="円/楕円 5"/>
          <p:cNvSpPr/>
          <p:nvPr/>
        </p:nvSpPr>
        <p:spPr>
          <a:xfrm>
            <a:off x="688812" y="2469904"/>
            <a:ext cx="4397538" cy="423790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kumimoji="1" lang="ja-JP" altLang="en-US" sz="4800" b="1" dirty="0" smtClean="0">
                <a:solidFill>
                  <a:srgbClr val="FF0000"/>
                </a:solidFill>
              </a:rPr>
              <a:t>からだ</a:t>
            </a:r>
            <a:endParaRPr kumimoji="1" lang="ja-JP" altLang="en-US" sz="4800" b="1" dirty="0">
              <a:solidFill>
                <a:srgbClr val="FF0000"/>
              </a:solidFill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7092113" y="2012479"/>
            <a:ext cx="5099887" cy="484552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kumimoji="1" lang="ja-JP" altLang="en-US" sz="4800" b="1" dirty="0" smtClean="0">
                <a:solidFill>
                  <a:srgbClr val="FF0000"/>
                </a:solidFill>
              </a:rPr>
              <a:t>たべもの</a:t>
            </a:r>
            <a:endParaRPr kumimoji="1" lang="ja-JP" altLang="en-US" sz="4800" b="1" dirty="0">
              <a:solidFill>
                <a:srgbClr val="FF0000"/>
              </a:soli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061793" y="330356"/>
            <a:ext cx="18257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 smtClean="0"/>
              <a:t>れい</a:t>
            </a:r>
            <a:endParaRPr kumimoji="1" lang="ja-JP" altLang="en-US" sz="4400" dirty="0"/>
          </a:p>
        </p:txBody>
      </p:sp>
      <p:pic>
        <p:nvPicPr>
          <p:cNvPr id="12" name="コンテンツ プレースホルダー 3" descr="Image result for 発表　イラスト">
            <a:hlinkClick r:id="rId4"/>
          </p:cNvPr>
          <p:cNvPicPr>
            <a:picLocks noGrp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668" b="33510"/>
          <a:stretch/>
        </p:blipFill>
        <p:spPr bwMode="auto">
          <a:xfrm>
            <a:off x="4280238" y="542835"/>
            <a:ext cx="3672954" cy="19270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0692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ja-JP" altLang="en-US" dirty="0" smtClean="0"/>
              <a:t>ないよう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5" y="1314450"/>
            <a:ext cx="11877675" cy="5343525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ja-JP" altLang="en-US" sz="3600" dirty="0" smtClean="0"/>
              <a:t>みなさん、こんにちは。私</a:t>
            </a:r>
            <a:r>
              <a:rPr lang="ja-JP" altLang="en-US" sz="3600" dirty="0"/>
              <a:t>たち</a:t>
            </a:r>
            <a:r>
              <a:rPr lang="ja-JP" altLang="en-US" sz="3600" dirty="0" smtClean="0"/>
              <a:t>は</a:t>
            </a:r>
            <a:r>
              <a:rPr lang="ja-JP" altLang="en-US" sz="3600" dirty="0" smtClean="0">
                <a:solidFill>
                  <a:srgbClr val="FF0000"/>
                </a:solidFill>
              </a:rPr>
              <a:t>○○○</a:t>
            </a:r>
            <a:r>
              <a:rPr lang="ja-JP" altLang="en-US" sz="3600" dirty="0" smtClean="0"/>
              <a:t>グループです。</a:t>
            </a:r>
            <a:endParaRPr lang="en-US" altLang="ja-JP" sz="36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3600" dirty="0" smtClean="0"/>
              <a:t>これから、お年寄りのこまっていることについて発表します。</a:t>
            </a:r>
            <a:endParaRPr lang="en-US" altLang="ja-JP" sz="36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3600" b="1" dirty="0" smtClean="0"/>
              <a:t>お年寄りのこまっていることは</a:t>
            </a:r>
            <a:r>
              <a:rPr lang="ja-JP" altLang="en-US" sz="3600" b="1" dirty="0" smtClean="0">
                <a:solidFill>
                  <a:srgbClr val="FF0000"/>
                </a:solidFill>
              </a:rPr>
              <a:t>○</a:t>
            </a:r>
            <a:r>
              <a:rPr lang="ja-JP" altLang="en-US" sz="3600" b="1" dirty="0" smtClean="0"/>
              <a:t>つに分かれました。</a:t>
            </a:r>
            <a:endParaRPr lang="en-US" altLang="ja-JP" sz="3600" b="1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3600" b="1" dirty="0"/>
              <a:t>一つ目</a:t>
            </a:r>
            <a:r>
              <a:rPr lang="ja-JP" altLang="en-US" sz="3600" b="1" dirty="0" smtClean="0"/>
              <a:t>は～です。たとえば、</a:t>
            </a:r>
            <a:r>
              <a:rPr lang="ja-JP" altLang="en-US" sz="3600" b="1" dirty="0" smtClean="0">
                <a:solidFill>
                  <a:srgbClr val="FF0000"/>
                </a:solidFill>
              </a:rPr>
              <a:t>○○</a:t>
            </a:r>
            <a:r>
              <a:rPr lang="ja-JP" altLang="en-US" sz="3600" b="1" dirty="0" smtClean="0"/>
              <a:t>です。</a:t>
            </a:r>
            <a:endParaRPr lang="en-US" altLang="ja-JP" sz="3600" b="1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3600" b="1" dirty="0"/>
              <a:t>二つ目</a:t>
            </a:r>
            <a:r>
              <a:rPr lang="ja-JP" altLang="en-US" sz="3600" b="1" dirty="0" smtClean="0"/>
              <a:t>は～です。たとえば、</a:t>
            </a:r>
            <a:r>
              <a:rPr lang="ja-JP" altLang="en-US" sz="3600" b="1" dirty="0" smtClean="0">
                <a:solidFill>
                  <a:srgbClr val="FF0000"/>
                </a:solidFill>
              </a:rPr>
              <a:t>○○</a:t>
            </a:r>
            <a:r>
              <a:rPr lang="ja-JP" altLang="en-US" sz="3600" b="1" dirty="0" smtClean="0"/>
              <a:t>です。</a:t>
            </a:r>
            <a:endParaRPr lang="en-US" altLang="ja-JP" sz="3600" b="1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3600" dirty="0" smtClean="0"/>
              <a:t>これでおわります。ありがとうございました。</a:t>
            </a:r>
            <a:endParaRPr lang="en-US" altLang="ja-JP" sz="3600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14600" y="1989415"/>
            <a:ext cx="82867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とし</a:t>
            </a:r>
            <a:r>
              <a:rPr kumimoji="1" lang="ja-JP" altLang="en-US" sz="2400" dirty="0" smtClean="0"/>
              <a:t>よ　　　　　　　　　　　　　　　　　　　　　　　　はっぴょう</a:t>
            </a:r>
            <a:endParaRPr kumimoji="1" lang="ja-JP" altLang="en-US" sz="2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00100" y="2875240"/>
            <a:ext cx="82867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とし</a:t>
            </a:r>
            <a:r>
              <a:rPr kumimoji="1" lang="ja-JP" altLang="en-US" sz="2400" dirty="0" smtClean="0"/>
              <a:t>よ　　　　　　　　　　　　　　　　　　　　　　　　　　　　　わ</a:t>
            </a:r>
            <a:endParaRPr kumimoji="1" lang="ja-JP" altLang="en-US" sz="2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00037" y="3783270"/>
            <a:ext cx="19145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ひと　　め</a:t>
            </a:r>
            <a:endParaRPr kumimoji="1" lang="ja-JP" altLang="en-US" sz="2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00037" y="4726245"/>
            <a:ext cx="19145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ふた</a:t>
            </a:r>
            <a:r>
              <a:rPr kumimoji="1" lang="ja-JP" altLang="en-US" sz="2400" dirty="0" smtClean="0"/>
              <a:t>　　め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602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824" y="168275"/>
            <a:ext cx="10515600" cy="4097693"/>
          </a:xfrm>
        </p:spPr>
        <p:txBody>
          <a:bodyPr>
            <a:normAutofit/>
          </a:bodyPr>
          <a:lstStyle/>
          <a:p>
            <a:r>
              <a:rPr lang="ja-JP" altLang="en-US" sz="5400" dirty="0"/>
              <a:t>次</a:t>
            </a:r>
            <a:r>
              <a:rPr lang="ja-JP" altLang="en-US" sz="5400" dirty="0" smtClean="0"/>
              <a:t>はまだ発表を聞いていない</a:t>
            </a:r>
            <a:r>
              <a:rPr lang="en-US" altLang="ja-JP" sz="5400" dirty="0" smtClean="0"/>
              <a:t/>
            </a:r>
            <a:br>
              <a:rPr lang="en-US" altLang="ja-JP" sz="5400" dirty="0" smtClean="0"/>
            </a:br>
            <a:r>
              <a:rPr lang="ja-JP" altLang="en-US" sz="5400" dirty="0" smtClean="0"/>
              <a:t>グループのポスターを見ましょう。</a:t>
            </a:r>
            <a:r>
              <a:rPr lang="en-US" altLang="ja-JP" sz="5400" dirty="0" smtClean="0"/>
              <a:t/>
            </a:r>
            <a:br>
              <a:rPr lang="en-US" altLang="ja-JP" sz="5400" dirty="0" smtClean="0"/>
            </a:br>
            <a:endParaRPr lang="th-TH" sz="5400" dirty="0"/>
          </a:p>
        </p:txBody>
      </p:sp>
      <p:sp>
        <p:nvSpPr>
          <p:cNvPr id="3" name="AutoShape 2" descr="Image result for ポスターを貼る　イラスト"/>
          <p:cNvSpPr>
            <a:spLocks noChangeAspect="1" noChangeArrowheads="1"/>
          </p:cNvSpPr>
          <p:nvPr/>
        </p:nvSpPr>
        <p:spPr bwMode="auto">
          <a:xfrm>
            <a:off x="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33433" y="454455"/>
            <a:ext cx="102822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つぎ　　　　　　　　　　　はっぴょう　　　き　　　　　　　　　　　　　　　　　　　　　　　　　　</a:t>
            </a:r>
            <a:endParaRPr kumimoji="1" lang="ja-JP" altLang="en-US" sz="2400" dirty="0"/>
          </a:p>
        </p:txBody>
      </p:sp>
      <p:sp>
        <p:nvSpPr>
          <p:cNvPr id="4" name="Rounded Rectangle 3"/>
          <p:cNvSpPr/>
          <p:nvPr/>
        </p:nvSpPr>
        <p:spPr>
          <a:xfrm>
            <a:off x="3009900" y="3219450"/>
            <a:ext cx="5543550" cy="253365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96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85800" y="993945"/>
            <a:ext cx="10515600" cy="5491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5400" dirty="0">
                <a:solidFill>
                  <a:srgbClr val="00B0F0"/>
                </a:solidFill>
              </a:rPr>
              <a:t>メモを</a:t>
            </a:r>
            <a:r>
              <a:rPr lang="ja-JP" altLang="en-US" sz="5400" dirty="0" smtClean="0">
                <a:solidFill>
                  <a:srgbClr val="00B0F0"/>
                </a:solidFill>
              </a:rPr>
              <a:t>見ながら</a:t>
            </a:r>
            <a:r>
              <a:rPr lang="ja-JP" altLang="en-US" sz="5400" dirty="0" smtClean="0"/>
              <a:t>、</a:t>
            </a:r>
            <a:endParaRPr lang="en-US" altLang="ja-JP" sz="5400" dirty="0"/>
          </a:p>
          <a:p>
            <a:pPr marL="0" indent="0">
              <a:buNone/>
            </a:pPr>
            <a:r>
              <a:rPr lang="ja-JP" altLang="en-US" sz="5400" dirty="0" smtClean="0"/>
              <a:t>グループで、どんな問題があったか、</a:t>
            </a:r>
            <a:endParaRPr lang="en-US" altLang="ja-JP" sz="5400" dirty="0" smtClean="0"/>
          </a:p>
          <a:p>
            <a:pPr marL="0" indent="0">
              <a:buNone/>
            </a:pPr>
            <a:r>
              <a:rPr lang="ja-JP" altLang="en-US" sz="5400" dirty="0" smtClean="0"/>
              <a:t>話しましょう</a:t>
            </a:r>
            <a:r>
              <a:rPr lang="ja-JP" altLang="en-US" sz="5400" dirty="0"/>
              <a:t>。</a:t>
            </a:r>
            <a:endParaRPr lang="en-US" altLang="ja-JP" sz="5400" dirty="0" smtClean="0"/>
          </a:p>
          <a:p>
            <a:pPr marL="0" indent="0">
              <a:buNone/>
            </a:pPr>
            <a:endParaRPr lang="en-US" altLang="ja-JP" sz="5400" dirty="0" smtClean="0"/>
          </a:p>
          <a:p>
            <a:pPr marL="0" indent="0">
              <a:buNone/>
            </a:pPr>
            <a:r>
              <a:rPr lang="ja-JP" altLang="en-US" sz="5400" dirty="0" smtClean="0"/>
              <a:t>あたらしい問題があったら、</a:t>
            </a:r>
            <a:endParaRPr lang="en-US" altLang="ja-JP" sz="5400" dirty="0" smtClean="0"/>
          </a:p>
          <a:p>
            <a:pPr marL="0" indent="0">
              <a:buNone/>
            </a:pPr>
            <a:r>
              <a:rPr kumimoji="1" lang="ja-JP" altLang="en-US" sz="5400" dirty="0" smtClean="0">
                <a:solidFill>
                  <a:srgbClr val="FF0000"/>
                </a:solidFill>
              </a:rPr>
              <a:t>ふせん（</a:t>
            </a:r>
            <a:r>
              <a:rPr kumimoji="1" lang="en-US" altLang="ja-JP" sz="5400" dirty="0" smtClean="0">
                <a:solidFill>
                  <a:srgbClr val="FF0000"/>
                </a:solidFill>
              </a:rPr>
              <a:t>post-it</a:t>
            </a:r>
            <a:r>
              <a:rPr kumimoji="1" lang="ja-JP" altLang="en-US" sz="5400" dirty="0" smtClean="0">
                <a:solidFill>
                  <a:srgbClr val="FF0000"/>
                </a:solidFill>
              </a:rPr>
              <a:t>）に書きましょう</a:t>
            </a:r>
            <a:r>
              <a:rPr kumimoji="1" lang="ja-JP" altLang="en-US" sz="5400" dirty="0" smtClean="0"/>
              <a:t>。</a:t>
            </a:r>
            <a:endParaRPr kumimoji="1" lang="en-US" altLang="ja-JP" sz="5400" dirty="0" smtClean="0"/>
          </a:p>
        </p:txBody>
      </p:sp>
      <p:pic>
        <p:nvPicPr>
          <p:cNvPr id="4" name="Picture 2" descr="http://sozaing.com/wp-content/uploads/330x330xfusen.png.pagespeed.ic.MtiFJjeou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261" y="4913359"/>
            <a:ext cx="1656377" cy="1146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893082">
            <a:off x="10983563" y="4305702"/>
            <a:ext cx="247315" cy="136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2542291" y="551692"/>
            <a:ext cx="8401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み　　　　　　　　　　　　　　　　　　　　　　　　　　</a:t>
            </a:r>
            <a:endParaRPr kumimoji="1" lang="ja-JP" altLang="en-US" sz="2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467061" y="1334219"/>
            <a:ext cx="15616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もんだい</a:t>
            </a:r>
            <a:r>
              <a:rPr kumimoji="1" lang="ja-JP" altLang="en-US" sz="2400" dirty="0" smtClean="0"/>
              <a:t>　　　　　　　　　　　　　　　　　　　　　　　　　　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010495" y="3678454"/>
            <a:ext cx="15616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もんだい</a:t>
            </a:r>
            <a:r>
              <a:rPr kumimoji="1" lang="ja-JP" altLang="en-US" sz="2400" dirty="0" smtClean="0"/>
              <a:t>　　　　　　　　　　　　　　　　　　　　　　　　　　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549546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288" y="623214"/>
            <a:ext cx="11258550" cy="1919961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　　グループを考えながら、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b="1" dirty="0" smtClean="0">
                <a:solidFill>
                  <a:srgbClr val="FF0000"/>
                </a:solidFill>
              </a:rPr>
              <a:t>あたらしい　ふせん（</a:t>
            </a:r>
            <a:r>
              <a:rPr lang="en-US" altLang="ja-JP" b="1" dirty="0" smtClean="0">
                <a:solidFill>
                  <a:srgbClr val="FF0000"/>
                </a:solidFill>
              </a:rPr>
              <a:t>post-it</a:t>
            </a:r>
            <a:r>
              <a:rPr lang="ja-JP" altLang="en-US" b="1" dirty="0" smtClean="0">
                <a:solidFill>
                  <a:srgbClr val="FF0000"/>
                </a:solidFill>
              </a:rPr>
              <a:t>）</a:t>
            </a:r>
            <a:r>
              <a:rPr lang="ja-JP" altLang="en-US" dirty="0"/>
              <a:t>を</a:t>
            </a:r>
            <a:r>
              <a:rPr lang="ja-JP" altLang="en-US" dirty="0" smtClean="0"/>
              <a:t>はりましょう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856299" y="362666"/>
            <a:ext cx="1486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かんが　　　　　　　　　　　　　　　　　　　　　　　　　　</a:t>
            </a:r>
            <a:endParaRPr kumimoji="1" lang="ja-JP" altLang="en-US" sz="2400" dirty="0"/>
          </a:p>
        </p:txBody>
      </p:sp>
      <p:sp>
        <p:nvSpPr>
          <p:cNvPr id="6" name="メモ 5"/>
          <p:cNvSpPr/>
          <p:nvPr/>
        </p:nvSpPr>
        <p:spPr>
          <a:xfrm>
            <a:off x="5880563" y="2543175"/>
            <a:ext cx="5886450" cy="4314825"/>
          </a:xfrm>
          <a:prstGeom prst="foldedCorne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4" t="28652" r="47683" b="10157"/>
          <a:stretch/>
        </p:blipFill>
        <p:spPr>
          <a:xfrm>
            <a:off x="6082374" y="3284198"/>
            <a:ext cx="2450816" cy="1847900"/>
          </a:xfrm>
          <a:prstGeom prst="rect">
            <a:avLst/>
          </a:prstGeom>
        </p:spPr>
      </p:pic>
      <p:pic>
        <p:nvPicPr>
          <p:cNvPr id="8" name="Content Placeholder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4" t="28653" r="47683" b="27418"/>
          <a:stretch/>
        </p:blipFill>
        <p:spPr>
          <a:xfrm>
            <a:off x="8823788" y="3372811"/>
            <a:ext cx="2895702" cy="1670675"/>
          </a:xfrm>
          <a:prstGeom prst="rect">
            <a:avLst/>
          </a:prstGeom>
        </p:spPr>
      </p:pic>
      <p:pic>
        <p:nvPicPr>
          <p:cNvPr id="9" name="Content Placeholder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42" t="28564" r="3941" b="50000"/>
          <a:stretch/>
        </p:blipFill>
        <p:spPr>
          <a:xfrm>
            <a:off x="7127859" y="5447494"/>
            <a:ext cx="3311128" cy="623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341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まず自分が書いたものを、１分　見ましょう。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990725" y="236160"/>
            <a:ext cx="9105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/>
              <a:t>じぶん　　　か　　　　　　　　　　　　　ぷん　　み</a:t>
            </a:r>
            <a:endParaRPr kumimoji="1" lang="ja-JP" altLang="en-US" b="1" dirty="0"/>
          </a:p>
        </p:txBody>
      </p:sp>
      <p:pic>
        <p:nvPicPr>
          <p:cNvPr id="1030" name="Picture 6" descr="https://encrypted-tbn3.gstatic.com/images?q=tbn:ANd9GcR5Da_XprTslbRQ909PwBNrkbtBul8JfL-og3dbtYTDK2K7HDeo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714500"/>
            <a:ext cx="4062413" cy="465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590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Ｐｒｅ－Ｔａｓｋ</a:t>
            </a:r>
            <a:r>
              <a:rPr kumimoji="1" lang="en-US" altLang="ja-JP" dirty="0" smtClean="0"/>
              <a:t>Ⅱ</a:t>
            </a:r>
            <a:r>
              <a:rPr kumimoji="1" lang="ja-JP" altLang="en-US" dirty="0" smtClean="0"/>
              <a:t>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1428" y="297624"/>
            <a:ext cx="4480510" cy="63590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円/楕円 3"/>
          <p:cNvSpPr/>
          <p:nvPr/>
        </p:nvSpPr>
        <p:spPr>
          <a:xfrm>
            <a:off x="4933950" y="1690688"/>
            <a:ext cx="2324100" cy="45006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3"/>
          <p:cNvSpPr/>
          <p:nvPr/>
        </p:nvSpPr>
        <p:spPr>
          <a:xfrm>
            <a:off x="4933950" y="2518907"/>
            <a:ext cx="2324100" cy="45006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3624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957560" cy="1325563"/>
          </a:xfrm>
        </p:spPr>
        <p:txBody>
          <a:bodyPr>
            <a:normAutofit/>
          </a:bodyPr>
          <a:lstStyle/>
          <a:p>
            <a:r>
              <a:rPr kumimoji="1" lang="ja-JP" altLang="en-US" sz="5400" dirty="0" smtClean="0"/>
              <a:t>このよう</a:t>
            </a:r>
            <a:r>
              <a:rPr kumimoji="1" lang="ja-JP" altLang="en-US" sz="5400" dirty="0"/>
              <a:t>に</a:t>
            </a:r>
            <a:r>
              <a:rPr kumimoji="1" lang="ja-JP" altLang="en-US" sz="5400" dirty="0" smtClean="0"/>
              <a:t>シェアしましょう。</a:t>
            </a:r>
            <a:endParaRPr kumimoji="1" lang="ja-JP" altLang="en-US" sz="5400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473" y="3403600"/>
            <a:ext cx="2070791" cy="209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吹き出し 5"/>
          <p:cNvSpPr/>
          <p:nvPr/>
        </p:nvSpPr>
        <p:spPr>
          <a:xfrm>
            <a:off x="3730752" y="2570842"/>
            <a:ext cx="8577634" cy="4250582"/>
          </a:xfrm>
          <a:prstGeom prst="wedgeRoundRectCallout">
            <a:avLst>
              <a:gd name="adj1" fmla="val -62790"/>
              <a:gd name="adj2" fmla="val -24613"/>
              <a:gd name="adj3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kumimoji="1" lang="en-US" altLang="ja-JP" sz="5400" dirty="0" smtClean="0"/>
          </a:p>
          <a:p>
            <a:r>
              <a:rPr kumimoji="1" lang="ja-JP" altLang="en-US" sz="5400" dirty="0" smtClean="0"/>
              <a:t>私は</a:t>
            </a:r>
            <a:r>
              <a:rPr kumimoji="1" lang="ja-JP" altLang="en-US" sz="5400" u="sng" dirty="0" smtClean="0"/>
              <a:t>６８</a:t>
            </a:r>
            <a:r>
              <a:rPr kumimoji="1" lang="ja-JP" altLang="en-US" sz="5400" dirty="0" smtClean="0"/>
              <a:t>さいの</a:t>
            </a:r>
            <a:r>
              <a:rPr kumimoji="1" lang="ja-JP" altLang="en-US" sz="5400" u="sng" dirty="0" smtClean="0"/>
              <a:t>おばあさん</a:t>
            </a:r>
            <a:r>
              <a:rPr kumimoji="1" lang="ja-JP" altLang="en-US" sz="5400" dirty="0" smtClean="0"/>
              <a:t>に</a:t>
            </a:r>
            <a:endParaRPr kumimoji="1" lang="en-US" altLang="ja-JP" sz="5400" dirty="0" smtClean="0"/>
          </a:p>
          <a:p>
            <a:r>
              <a:rPr kumimoji="1" lang="ja-JP" altLang="en-US" sz="5400" dirty="0" smtClean="0"/>
              <a:t>インタビューをしました。</a:t>
            </a:r>
            <a:endParaRPr kumimoji="1" lang="en-US" altLang="ja-JP" sz="5400" dirty="0" smtClean="0"/>
          </a:p>
          <a:p>
            <a:endParaRPr kumimoji="1" lang="en-US" altLang="ja-JP" sz="1800" dirty="0" smtClean="0"/>
          </a:p>
          <a:p>
            <a:r>
              <a:rPr kumimoji="1" lang="ja-JP" altLang="en-US" sz="5400" dirty="0"/>
              <a:t>おばあさん</a:t>
            </a:r>
            <a:r>
              <a:rPr kumimoji="1" lang="ja-JP" altLang="en-US" sz="5400" dirty="0" smtClean="0"/>
              <a:t>は</a:t>
            </a:r>
            <a:r>
              <a:rPr kumimoji="1" lang="ja-JP" altLang="en-US" sz="5400" u="sng" dirty="0" smtClean="0"/>
              <a:t>料理をするのがすきです</a:t>
            </a:r>
            <a:r>
              <a:rPr kumimoji="1" lang="ja-JP" altLang="en-US" sz="5400" dirty="0" smtClean="0"/>
              <a:t>とい</a:t>
            </a:r>
            <a:r>
              <a:rPr kumimoji="1" lang="ja-JP" altLang="en-US" sz="5400" dirty="0"/>
              <a:t>っていました。</a:t>
            </a:r>
          </a:p>
          <a:p>
            <a:endParaRPr kumimoji="1" lang="en-US" altLang="ja-JP" sz="5400" dirty="0" smtClean="0"/>
          </a:p>
        </p:txBody>
      </p:sp>
      <p:sp>
        <p:nvSpPr>
          <p:cNvPr id="9" name="テキスト ボックス 3"/>
          <p:cNvSpPr txBox="1"/>
          <p:nvPr/>
        </p:nvSpPr>
        <p:spPr>
          <a:xfrm>
            <a:off x="7807385" y="4516698"/>
            <a:ext cx="13526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/>
              <a:t>り</a:t>
            </a:r>
            <a:r>
              <a:rPr kumimoji="1" lang="ja-JP" altLang="en-US" b="1" smtClean="0"/>
              <a:t>ょう</a:t>
            </a:r>
            <a:r>
              <a:rPr kumimoji="1" lang="ja-JP" altLang="en-US" b="1" dirty="0"/>
              <a:t>り</a:t>
            </a:r>
          </a:p>
        </p:txBody>
      </p:sp>
      <p:sp>
        <p:nvSpPr>
          <p:cNvPr id="10" name="テキスト ボックス 3"/>
          <p:cNvSpPr txBox="1"/>
          <p:nvPr/>
        </p:nvSpPr>
        <p:spPr>
          <a:xfrm>
            <a:off x="3907869" y="2570843"/>
            <a:ext cx="12676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smtClean="0"/>
              <a:t>わた</a:t>
            </a:r>
            <a:r>
              <a:rPr kumimoji="1" lang="ja-JP" altLang="en-US" b="1"/>
              <a:t>し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423066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957560" cy="1325563"/>
          </a:xfrm>
        </p:spPr>
        <p:txBody>
          <a:bodyPr>
            <a:normAutofit/>
          </a:bodyPr>
          <a:lstStyle/>
          <a:p>
            <a:r>
              <a:rPr kumimoji="1" lang="ja-JP" altLang="en-US" sz="5400" dirty="0"/>
              <a:t>グループ</a:t>
            </a:r>
            <a:r>
              <a:rPr kumimoji="1" lang="ja-JP" altLang="en-US" sz="5400" dirty="0" smtClean="0"/>
              <a:t>でシェアしましょう。</a:t>
            </a:r>
            <a:endParaRPr kumimoji="1" lang="ja-JP" altLang="en-US" sz="5400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2857" y="2196592"/>
            <a:ext cx="3318318" cy="336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955280" y="2706624"/>
            <a:ext cx="32918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/>
              <a:t>　　　　　　　ぷん</a:t>
            </a:r>
            <a:endParaRPr lang="en-US" altLang="ja-JP" sz="2400" dirty="0" smtClean="0"/>
          </a:p>
          <a:p>
            <a:r>
              <a:rPr lang="ja-JP" altLang="en-US" sz="7200" dirty="0" smtClean="0"/>
              <a:t>１０分</a:t>
            </a:r>
            <a:endParaRPr lang="th-TH" sz="7200" dirty="0"/>
          </a:p>
        </p:txBody>
      </p:sp>
    </p:spTree>
    <p:extLst>
      <p:ext uri="{BB962C8B-B14F-4D97-AF65-F5344CB8AC3E}">
        <p14:creationId xmlns:p14="http://schemas.microsoft.com/office/powerpoint/2010/main" val="412384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625" y="843358"/>
            <a:ext cx="10515600" cy="31450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4800" dirty="0" smtClean="0"/>
              <a:t>つ</a:t>
            </a:r>
            <a:r>
              <a:rPr lang="ja-JP" altLang="en-US" sz="4800" dirty="0"/>
              <a:t>ぎ</a:t>
            </a:r>
            <a:r>
              <a:rPr lang="ja-JP" altLang="en-US" sz="4800" dirty="0" smtClean="0"/>
              <a:t>、おとしよりが困っていることを</a:t>
            </a:r>
            <a:endParaRPr lang="en-US" altLang="ja-JP" sz="4800" dirty="0" smtClean="0"/>
          </a:p>
          <a:p>
            <a:pPr marL="0" indent="0">
              <a:buNone/>
            </a:pPr>
            <a:endParaRPr lang="en-US" altLang="ja-JP" sz="4800" dirty="0"/>
          </a:p>
          <a:p>
            <a:pPr marL="0" indent="0">
              <a:buNone/>
            </a:pPr>
            <a:r>
              <a:rPr lang="ja-JP" altLang="en-US" sz="4800" dirty="0" smtClean="0"/>
              <a:t>ふせん（</a:t>
            </a:r>
            <a:r>
              <a:rPr lang="en-US" altLang="ja-JP" sz="4800" dirty="0" smtClean="0"/>
              <a:t>Post-it</a:t>
            </a:r>
            <a:r>
              <a:rPr lang="ja-JP" altLang="en-US" sz="4800" dirty="0" smtClean="0"/>
              <a:t>）に</a:t>
            </a:r>
            <a:r>
              <a:rPr lang="ja-JP" altLang="en-US" sz="4800" dirty="0"/>
              <a:t>書きましょう。</a:t>
            </a:r>
            <a:endParaRPr lang="en-US" altLang="ja-JP" sz="4800" dirty="0" smtClean="0"/>
          </a:p>
        </p:txBody>
      </p:sp>
      <p:pic>
        <p:nvPicPr>
          <p:cNvPr id="5" name="Picture 2" descr="http://sozaing.com/wp-content/uploads/330x330xfusen.png.pagespeed.ic.MtiFJjeou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3511" y="4086225"/>
            <a:ext cx="2899762" cy="2006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Image result for えんぴつ　イラスト"/>
          <p:cNvSpPr>
            <a:spLocks noChangeAspect="1" noChangeArrowheads="1"/>
          </p:cNvSpPr>
          <p:nvPr/>
        </p:nvSpPr>
        <p:spPr bwMode="auto">
          <a:xfrm>
            <a:off x="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AutoShape 4" descr="Image result for えんぴつ　イラスト"/>
          <p:cNvSpPr>
            <a:spLocks noChangeAspect="1" noChangeArrowheads="1"/>
          </p:cNvSpPr>
          <p:nvPr/>
        </p:nvSpPr>
        <p:spPr bwMode="auto">
          <a:xfrm>
            <a:off x="1524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893082">
            <a:off x="6285038" y="3129345"/>
            <a:ext cx="432964" cy="2384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5433268" y="320675"/>
            <a:ext cx="9817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こま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433268" y="1937339"/>
            <a:ext cx="39069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1104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Ｐｒｅ－Ｔａｓｋ</a:t>
            </a:r>
            <a:r>
              <a:rPr kumimoji="1" lang="en-US" altLang="ja-JP" dirty="0" smtClean="0"/>
              <a:t>Ⅱ</a:t>
            </a:r>
            <a:r>
              <a:rPr kumimoji="1" lang="ja-JP" altLang="en-US" dirty="0" smtClean="0"/>
              <a:t>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1428" y="297624"/>
            <a:ext cx="4480510" cy="63590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円/楕円 3"/>
          <p:cNvSpPr/>
          <p:nvPr/>
        </p:nvSpPr>
        <p:spPr>
          <a:xfrm>
            <a:off x="4933950" y="5021476"/>
            <a:ext cx="2324100" cy="45006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365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2183</TotalTime>
  <Words>1979</Words>
  <Application>Microsoft Office PowerPoint</Application>
  <PresentationFormat>Custom</PresentationFormat>
  <Paragraphs>253</Paragraphs>
  <Slides>36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おとしよりが「こまっている」  １４：００－１６：０５</vt:lpstr>
      <vt:lpstr>１．インタビューの結果を グループでシェアしましょう。</vt:lpstr>
      <vt:lpstr>Ｐｒｅ－ＴａｓｋⅡ③</vt:lpstr>
      <vt:lpstr>まず自分が書いたものを、１分　見ましょう。</vt:lpstr>
      <vt:lpstr>Ｐｒｅ－ＴａｓｋⅡ③</vt:lpstr>
      <vt:lpstr>このようにシェアしましょう。</vt:lpstr>
      <vt:lpstr>グループでシェアしましょう。</vt:lpstr>
      <vt:lpstr>PowerPoint Presentation</vt:lpstr>
      <vt:lpstr>Ｐｒｅ－ＴａｓｋⅡ③</vt:lpstr>
      <vt:lpstr>一枚のふせん（Post-it）にひとつのことを 書いてください。</vt:lpstr>
      <vt:lpstr>PowerPoint Presentation</vt:lpstr>
      <vt:lpstr>PowerPoint Presentation</vt:lpstr>
      <vt:lpstr>PowerPoint Presentation</vt:lpstr>
      <vt:lpstr>PowerPoint Presentation</vt:lpstr>
      <vt:lpstr>　　　　　　　　み</vt:lpstr>
      <vt:lpstr>友だちに話しましょう！</vt:lpstr>
      <vt:lpstr>みんなのインタビュー結果 を聞きましたね。  </vt:lpstr>
      <vt:lpstr>ほかに、おとしよりはどんなことに困っていると思いますか。 </vt:lpstr>
      <vt:lpstr>もっと書きましょう。 一枚のふせん（Post-it）にひとつのことを 書いてください。</vt:lpstr>
      <vt:lpstr>休けい</vt:lpstr>
      <vt:lpstr>PowerPoint Presentation</vt:lpstr>
      <vt:lpstr>PowerPoint Presentation</vt:lpstr>
      <vt:lpstr>PowerPoint Presentation</vt:lpstr>
      <vt:lpstr>PowerPoint Presentation</vt:lpstr>
      <vt:lpstr>グループのみんなでチェックしましょう。</vt:lpstr>
      <vt:lpstr>　　　　　　　　　　　　はっぴょう 　　　　　　　　　　　　　発表のポイント</vt:lpstr>
      <vt:lpstr>いい発表とは？</vt:lpstr>
      <vt:lpstr>　　　　　　　　　　　　はっぴょう 　　　　　　　　　　　　　発表のポイント</vt:lpstr>
      <vt:lpstr>どうやって発表しますか。</vt:lpstr>
      <vt:lpstr>何と言いますか。</vt:lpstr>
      <vt:lpstr>ないよう</vt:lpstr>
      <vt:lpstr>PowerPoint Presentation</vt:lpstr>
      <vt:lpstr>ないよう</vt:lpstr>
      <vt:lpstr>次はまだ発表を聞いていない グループのポスターを見ましょう。 </vt:lpstr>
      <vt:lpstr>PowerPoint Presentation</vt:lpstr>
      <vt:lpstr>　　グループを考えながら、 あたらしい　ふせん（post-it）をはりましょう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事前課題のインタビューで 「お年寄りが困っている」と言っていたことを共有しましょう。</dc:title>
  <dc:creator>TSB</dc:creator>
  <cp:lastModifiedBy>Prapa Saenthougsuk</cp:lastModifiedBy>
  <cp:revision>121</cp:revision>
  <cp:lastPrinted>2015-02-23T11:08:27Z</cp:lastPrinted>
  <dcterms:created xsi:type="dcterms:W3CDTF">2015-02-21T12:46:12Z</dcterms:created>
  <dcterms:modified xsi:type="dcterms:W3CDTF">2019-04-10T03:27:30Z</dcterms:modified>
</cp:coreProperties>
</file>