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omments/modernComment_116_7B4CC0C4.xml" ContentType="application/vnd.ms-powerpoint.comment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sldIdLst>
    <p:sldId id="256" r:id="rId5"/>
    <p:sldId id="274" r:id="rId6"/>
    <p:sldId id="279" r:id="rId7"/>
    <p:sldId id="276" r:id="rId8"/>
    <p:sldId id="297" r:id="rId9"/>
    <p:sldId id="286" r:id="rId10"/>
    <p:sldId id="287" r:id="rId11"/>
    <p:sldId id="272" r:id="rId12"/>
    <p:sldId id="277" r:id="rId13"/>
    <p:sldId id="278" r:id="rId14"/>
    <p:sldId id="285" r:id="rId15"/>
    <p:sldId id="281" r:id="rId16"/>
    <p:sldId id="282" r:id="rId17"/>
    <p:sldId id="283" r:id="rId18"/>
    <p:sldId id="275" r:id="rId19"/>
    <p:sldId id="284" r:id="rId20"/>
    <p:sldId id="264" r:id="rId21"/>
    <p:sldId id="314" r:id="rId22"/>
    <p:sldId id="315" r:id="rId23"/>
  </p:sldIdLst>
  <p:sldSz cx="12192000" cy="6858000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E76604-74A9-4AA8-E780-A9C2D0991143}" name="Narisara Thongmee" initials="NT" userId="S::Narisara@jpf.go.jp::6757c35e-10a4-4930-b694-0eb276fcf2f1" providerId="AD"/>
  <p188:author id="{FE726F17-E774-0F7B-8126-361C176D9964}" name="Preyawan Phositlimpagul" initials="PP" userId="S::Preyawan@jpf.go.jp::516c888d-eece-4e06-ad99-7b467d4b00d5" providerId="AD"/>
  <p188:author id="{5E50E647-E3EE-8A11-A061-3A5577F32D61}" name="Mei Fukada" initials="MF" userId="S::Mei_Fukada@jpf.go.jp::4b4e81c0-5f69-430b-9e93-db87b6b5cf3b" providerId="AD"/>
  <p188:author id="{2778F25A-0217-1956-F08D-B90D3FEF60B9}" name="Yuka Ichimaru" initials="YI" userId="S::Yuka_Ichimaru@jpf.go.jp::62276e7c-db92-415b-b9ae-97277e573f73" providerId="AD"/>
  <p188:author id="{55822285-4AC6-A1A2-9F07-F9A00FD4F891}" name="Maiko Kondo" initials="MK" userId="S::Maiko_Kondo@jpf.go.jp::08723079-52d7-44d4-b094-d03874e15015" providerId="AD"/>
  <p188:author id="{310538F0-7995-8A3A-6400-5E116EDE4009}" name="Arpaporn Naosaran" initials="AN" userId="S::Arpaporn@jpf.go.jp::d4b4372d-2302-4eb5-9e3f-7814eb01fc0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CC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1B90B9-62AA-4A40-9EBB-CC62E18F8E7F}" v="2" dt="2026-03-06T01:57:52.8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92" autoAdjust="0"/>
    <p:restoredTop sz="85499" autoAdjust="0"/>
  </p:normalViewPr>
  <p:slideViewPr>
    <p:cSldViewPr snapToGrid="0">
      <p:cViewPr varScale="1">
        <p:scale>
          <a:sx n="61" d="100"/>
          <a:sy n="61" d="100"/>
        </p:scale>
        <p:origin x="99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paporn Naosaran" userId="d4b4372d-2302-4eb5-9e3f-7814eb01fc00" providerId="ADAL" clId="{F9353372-B0EB-4E7E-A795-81B15F9D9C0A}"/>
    <pc:docChg chg="modSld">
      <pc:chgData name="Arpaporn Naosaran" userId="d4b4372d-2302-4eb5-9e3f-7814eb01fc00" providerId="ADAL" clId="{F9353372-B0EB-4E7E-A795-81B15F9D9C0A}" dt="2025-10-29T03:21:46.533" v="7" actId="20577"/>
      <pc:docMkLst>
        <pc:docMk/>
      </pc:docMkLst>
      <pc:sldChg chg="modSp">
        <pc:chgData name="Arpaporn Naosaran" userId="d4b4372d-2302-4eb5-9e3f-7814eb01fc00" providerId="ADAL" clId="{F9353372-B0EB-4E7E-A795-81B15F9D9C0A}" dt="2025-10-29T03:21:46.533" v="7" actId="20577"/>
        <pc:sldMkLst>
          <pc:docMk/>
          <pc:sldMk cId="2154317632" sldId="281"/>
        </pc:sldMkLst>
      </pc:sldChg>
    </pc:docChg>
  </pc:docChgLst>
  <pc:docChgLst>
    <pc:chgData name="Mei Fukada" userId="4b4e81c0-5f69-430b-9e93-db87b6b5cf3b" providerId="ADAL" clId="{2CCEF440-18B5-4B37-8BF7-DB8A4A6F3142}"/>
    <pc:docChg chg="undo custSel addSld modSld">
      <pc:chgData name="Mei Fukada" userId="4b4e81c0-5f69-430b-9e93-db87b6b5cf3b" providerId="ADAL" clId="{2CCEF440-18B5-4B37-8BF7-DB8A4A6F3142}" dt="2026-02-27T06:43:48.580" v="415" actId="27636"/>
      <pc:docMkLst>
        <pc:docMk/>
      </pc:docMkLst>
      <pc:sldChg chg="modSp mod">
        <pc:chgData name="Mei Fukada" userId="4b4e81c0-5f69-430b-9e93-db87b6b5cf3b" providerId="ADAL" clId="{2CCEF440-18B5-4B37-8BF7-DB8A4A6F3142}" dt="2026-02-27T05:50:23.821" v="13" actId="14861"/>
        <pc:sldMkLst>
          <pc:docMk/>
          <pc:sldMk cId="1719338416" sldId="285"/>
        </pc:sldMkLst>
        <pc:picChg chg="mod">
          <ac:chgData name="Mei Fukada" userId="4b4e81c0-5f69-430b-9e93-db87b6b5cf3b" providerId="ADAL" clId="{2CCEF440-18B5-4B37-8BF7-DB8A4A6F3142}" dt="2026-02-27T05:50:23.821" v="13" actId="14861"/>
          <ac:picMkLst>
            <pc:docMk/>
            <pc:sldMk cId="1719338416" sldId="285"/>
            <ac:picMk id="6" creationId="{B6A3E900-8288-FDD9-B878-6291D38F86C0}"/>
          </ac:picMkLst>
        </pc:picChg>
        <pc:picChg chg="mod">
          <ac:chgData name="Mei Fukada" userId="4b4e81c0-5f69-430b-9e93-db87b6b5cf3b" providerId="ADAL" clId="{2CCEF440-18B5-4B37-8BF7-DB8A4A6F3142}" dt="2026-02-27T05:49:40.023" v="8" actId="1076"/>
          <ac:picMkLst>
            <pc:docMk/>
            <pc:sldMk cId="1719338416" sldId="285"/>
            <ac:picMk id="7" creationId="{C326373B-6CC5-6341-F284-5E15785CFE7A}"/>
          </ac:picMkLst>
        </pc:picChg>
        <pc:picChg chg="mod">
          <ac:chgData name="Mei Fukada" userId="4b4e81c0-5f69-430b-9e93-db87b6b5cf3b" providerId="ADAL" clId="{2CCEF440-18B5-4B37-8BF7-DB8A4A6F3142}" dt="2026-02-27T05:49:53.123" v="11" actId="1076"/>
          <ac:picMkLst>
            <pc:docMk/>
            <pc:sldMk cId="1719338416" sldId="285"/>
            <ac:picMk id="8" creationId="{816A15D5-C30B-2152-A16E-FF02869F87CA}"/>
          </ac:picMkLst>
        </pc:picChg>
      </pc:sldChg>
      <pc:sldChg chg="modSp add mod">
        <pc:chgData name="Mei Fukada" userId="4b4e81c0-5f69-430b-9e93-db87b6b5cf3b" providerId="ADAL" clId="{2CCEF440-18B5-4B37-8BF7-DB8A4A6F3142}" dt="2026-02-27T06:43:48.580" v="415" actId="27636"/>
        <pc:sldMkLst>
          <pc:docMk/>
          <pc:sldMk cId="1105005549" sldId="314"/>
        </pc:sldMkLst>
        <pc:spChg chg="mod">
          <ac:chgData name="Mei Fukada" userId="4b4e81c0-5f69-430b-9e93-db87b6b5cf3b" providerId="ADAL" clId="{2CCEF440-18B5-4B37-8BF7-DB8A4A6F3142}" dt="2026-02-27T06:43:48.580" v="415" actId="27636"/>
          <ac:spMkLst>
            <pc:docMk/>
            <pc:sldMk cId="1105005549" sldId="314"/>
            <ac:spMk id="3" creationId="{FAEBA4DC-31A9-1478-29E2-063B446A5C1D}"/>
          </ac:spMkLst>
        </pc:spChg>
      </pc:sldChg>
      <pc:sldChg chg="modSp add mod">
        <pc:chgData name="Mei Fukada" userId="4b4e81c0-5f69-430b-9e93-db87b6b5cf3b" providerId="ADAL" clId="{2CCEF440-18B5-4B37-8BF7-DB8A4A6F3142}" dt="2026-02-27T06:41:00.595" v="410" actId="27636"/>
        <pc:sldMkLst>
          <pc:docMk/>
          <pc:sldMk cId="3298633987" sldId="315"/>
        </pc:sldMkLst>
        <pc:spChg chg="mod">
          <ac:chgData name="Mei Fukada" userId="4b4e81c0-5f69-430b-9e93-db87b6b5cf3b" providerId="ADAL" clId="{2CCEF440-18B5-4B37-8BF7-DB8A4A6F3142}" dt="2026-02-27T06:41:00.595" v="410" actId="27636"/>
          <ac:spMkLst>
            <pc:docMk/>
            <pc:sldMk cId="3298633987" sldId="315"/>
            <ac:spMk id="3" creationId="{977F528A-2EA1-E6B9-4D9D-92EC5E41D8F7}"/>
          </ac:spMkLst>
        </pc:spChg>
      </pc:sldChg>
    </pc:docChg>
  </pc:docChgLst>
  <pc:docChgLst>
    <pc:chgData name="Jldstaff3" userId="S::jldstaff3@jpf.go.jp::a05ea172-e8dc-4df0-ae92-caa84018ac31" providerId="AD" clId="Web-{0E77ED31-F6EE-0AD1-7ECA-185E0B382241}"/>
    <pc:docChg chg="modSld">
      <pc:chgData name="Jldstaff3" userId="S::jldstaff3@jpf.go.jp::a05ea172-e8dc-4df0-ae92-caa84018ac31" providerId="AD" clId="Web-{0E77ED31-F6EE-0AD1-7ECA-185E0B382241}" dt="2024-09-18T07:05:24.711" v="1" actId="1076"/>
      <pc:docMkLst>
        <pc:docMk/>
      </pc:docMkLst>
      <pc:sldChg chg="modSp">
        <pc:chgData name="Jldstaff3" userId="S::jldstaff3@jpf.go.jp::a05ea172-e8dc-4df0-ae92-caa84018ac31" providerId="AD" clId="Web-{0E77ED31-F6EE-0AD1-7ECA-185E0B382241}" dt="2024-09-18T07:05:24.711" v="1" actId="1076"/>
        <pc:sldMkLst>
          <pc:docMk/>
          <pc:sldMk cId="4032005922" sldId="276"/>
        </pc:sldMkLst>
      </pc:sldChg>
    </pc:docChg>
  </pc:docChgLst>
  <pc:docChgLst>
    <pc:chgData name="Arpaporn Naosaran" userId="d4b4372d-2302-4eb5-9e3f-7814eb01fc00" providerId="ADAL" clId="{CD0CA02E-8D7B-41D1-8BFC-5C7B0D0C77D3}"/>
    <pc:docChg chg="undo custSel modSld">
      <pc:chgData name="Arpaporn Naosaran" userId="d4b4372d-2302-4eb5-9e3f-7814eb01fc00" providerId="ADAL" clId="{CD0CA02E-8D7B-41D1-8BFC-5C7B0D0C77D3}" dt="2024-09-18T09:03:47.458" v="106" actId="478"/>
      <pc:docMkLst>
        <pc:docMk/>
      </pc:docMkLst>
      <pc:sldChg chg="addSp delSp mod">
        <pc:chgData name="Arpaporn Naosaran" userId="d4b4372d-2302-4eb5-9e3f-7814eb01fc00" providerId="ADAL" clId="{CD0CA02E-8D7B-41D1-8BFC-5C7B0D0C77D3}" dt="2024-09-18T09:03:47.458" v="106" actId="478"/>
        <pc:sldMkLst>
          <pc:docMk/>
          <pc:sldMk cId="1028640074" sldId="282"/>
        </pc:sldMkLst>
      </pc:sldChg>
      <pc:sldChg chg="addSp delSp modSp mod delAnim modAnim modNotesTx">
        <pc:chgData name="Arpaporn Naosaran" userId="d4b4372d-2302-4eb5-9e3f-7814eb01fc00" providerId="ADAL" clId="{CD0CA02E-8D7B-41D1-8BFC-5C7B0D0C77D3}" dt="2024-09-18T08:46:52.703" v="92" actId="6549"/>
        <pc:sldMkLst>
          <pc:docMk/>
          <pc:sldMk cId="2871257794" sldId="286"/>
        </pc:sldMkLst>
      </pc:sldChg>
      <pc:sldChg chg="modNotesTx">
        <pc:chgData name="Arpaporn Naosaran" userId="d4b4372d-2302-4eb5-9e3f-7814eb01fc00" providerId="ADAL" clId="{CD0CA02E-8D7B-41D1-8BFC-5C7B0D0C77D3}" dt="2024-09-18T08:59:27.907" v="96" actId="20577"/>
        <pc:sldMkLst>
          <pc:docMk/>
          <pc:sldMk cId="2275576390" sldId="287"/>
        </pc:sldMkLst>
      </pc:sldChg>
    </pc:docChg>
  </pc:docChgLst>
  <pc:docChgLst>
    <pc:chgData name="Arpaporn Naosaran" userId="d4b4372d-2302-4eb5-9e3f-7814eb01fc00" providerId="ADAL" clId="{912C1359-EB74-4BDE-8A1F-B0094961225D}"/>
    <pc:docChg chg="undo redo custSel modSld modNotesMaster">
      <pc:chgData name="Arpaporn Naosaran" userId="d4b4372d-2302-4eb5-9e3f-7814eb01fc00" providerId="ADAL" clId="{912C1359-EB74-4BDE-8A1F-B0094961225D}" dt="2024-09-20T07:45:47.475" v="358"/>
      <pc:docMkLst>
        <pc:docMk/>
      </pc:docMkLst>
      <pc:sldChg chg="addSp delSp modSp mod modNotesTx">
        <pc:chgData name="Arpaporn Naosaran" userId="d4b4372d-2302-4eb5-9e3f-7814eb01fc00" providerId="ADAL" clId="{912C1359-EB74-4BDE-8A1F-B0094961225D}" dt="2024-09-20T07:45:27.336" v="357"/>
        <pc:sldMkLst>
          <pc:docMk/>
          <pc:sldMk cId="386192629" sldId="275"/>
        </pc:sldMkLst>
      </pc:sldChg>
      <pc:sldChg chg="addSp delSp modSp mod modNotesTx">
        <pc:chgData name="Arpaporn Naosaran" userId="d4b4372d-2302-4eb5-9e3f-7814eb01fc00" providerId="ADAL" clId="{912C1359-EB74-4BDE-8A1F-B0094961225D}" dt="2024-09-20T07:04:07.013" v="108" actId="20577"/>
        <pc:sldMkLst>
          <pc:docMk/>
          <pc:sldMk cId="4032005922" sldId="276"/>
        </pc:sldMkLst>
      </pc:sldChg>
      <pc:sldChg chg="addSp delSp modSp mod modNotesTx">
        <pc:chgData name="Arpaporn Naosaran" userId="d4b4372d-2302-4eb5-9e3f-7814eb01fc00" providerId="ADAL" clId="{912C1359-EB74-4BDE-8A1F-B0094961225D}" dt="2024-09-20T07:28:51.087" v="276" actId="1076"/>
        <pc:sldMkLst>
          <pc:docMk/>
          <pc:sldMk cId="2068627652" sldId="278"/>
        </pc:sldMkLst>
      </pc:sldChg>
      <pc:sldChg chg="addSp delSp modSp mod">
        <pc:chgData name="Arpaporn Naosaran" userId="d4b4372d-2302-4eb5-9e3f-7814eb01fc00" providerId="ADAL" clId="{912C1359-EB74-4BDE-8A1F-B0094961225D}" dt="2024-09-20T06:51:37.278" v="14" actId="1076"/>
        <pc:sldMkLst>
          <pc:docMk/>
          <pc:sldMk cId="1390804193" sldId="279"/>
        </pc:sldMkLst>
      </pc:sldChg>
      <pc:sldChg chg="addSp delSp modSp mod modNotesTx">
        <pc:chgData name="Arpaporn Naosaran" userId="d4b4372d-2302-4eb5-9e3f-7814eb01fc00" providerId="ADAL" clId="{912C1359-EB74-4BDE-8A1F-B0094961225D}" dt="2024-09-20T07:38:56.112" v="333" actId="1076"/>
        <pc:sldMkLst>
          <pc:docMk/>
          <pc:sldMk cId="1028640074" sldId="282"/>
        </pc:sldMkLst>
      </pc:sldChg>
      <pc:sldChg chg="modNotesTx">
        <pc:chgData name="Arpaporn Naosaran" userId="d4b4372d-2302-4eb5-9e3f-7814eb01fc00" providerId="ADAL" clId="{912C1359-EB74-4BDE-8A1F-B0094961225D}" dt="2024-09-20T07:45:47.475" v="358"/>
        <pc:sldMkLst>
          <pc:docMk/>
          <pc:sldMk cId="855405480" sldId="284"/>
        </pc:sldMkLst>
      </pc:sldChg>
      <pc:sldChg chg="addSp delSp modSp mod">
        <pc:chgData name="Arpaporn Naosaran" userId="d4b4372d-2302-4eb5-9e3f-7814eb01fc00" providerId="ADAL" clId="{912C1359-EB74-4BDE-8A1F-B0094961225D}" dt="2024-09-20T07:34:09.872" v="318" actId="1076"/>
        <pc:sldMkLst>
          <pc:docMk/>
          <pc:sldMk cId="1719338416" sldId="285"/>
        </pc:sldMkLst>
      </pc:sldChg>
      <pc:sldChg chg="addSp delSp modSp mod delAnim modAnim">
        <pc:chgData name="Arpaporn Naosaran" userId="d4b4372d-2302-4eb5-9e3f-7814eb01fc00" providerId="ADAL" clId="{912C1359-EB74-4BDE-8A1F-B0094961225D}" dt="2024-09-20T07:11:02.950" v="162" actId="478"/>
        <pc:sldMkLst>
          <pc:docMk/>
          <pc:sldMk cId="2275576390" sldId="287"/>
        </pc:sldMkLst>
      </pc:sldChg>
    </pc:docChg>
  </pc:docChgLst>
  <pc:docChgLst>
    <pc:chgData name="Arpaporn Naosaran" userId="d4b4372d-2302-4eb5-9e3f-7814eb01fc00" providerId="ADAL" clId="{29615E2B-5A3C-44D9-AFFE-21CFFFB32446}"/>
    <pc:docChg chg="custSel addSld modSld">
      <pc:chgData name="Arpaporn Naosaran" userId="d4b4372d-2302-4eb5-9e3f-7814eb01fc00" providerId="ADAL" clId="{29615E2B-5A3C-44D9-AFFE-21CFFFB32446}" dt="2025-05-09T03:07:46.986" v="387" actId="6549"/>
      <pc:docMkLst>
        <pc:docMk/>
      </pc:docMkLst>
      <pc:sldChg chg="modAnim">
        <pc:chgData name="Arpaporn Naosaran" userId="d4b4372d-2302-4eb5-9e3f-7814eb01fc00" providerId="ADAL" clId="{29615E2B-5A3C-44D9-AFFE-21CFFFB32446}" dt="2025-05-07T07:52:57.862" v="0"/>
        <pc:sldMkLst>
          <pc:docMk/>
          <pc:sldMk cId="3128717803" sldId="274"/>
        </pc:sldMkLst>
      </pc:sldChg>
      <pc:sldChg chg="modNotesTx">
        <pc:chgData name="Arpaporn Naosaran" userId="d4b4372d-2302-4eb5-9e3f-7814eb01fc00" providerId="ADAL" clId="{29615E2B-5A3C-44D9-AFFE-21CFFFB32446}" dt="2025-05-09T03:07:46.986" v="387" actId="6549"/>
        <pc:sldMkLst>
          <pc:docMk/>
          <pc:sldMk cId="4032005922" sldId="276"/>
        </pc:sldMkLst>
      </pc:sldChg>
      <pc:sldChg chg="addSp modSp mod modAnim modNotesTx">
        <pc:chgData name="Arpaporn Naosaran" userId="d4b4372d-2302-4eb5-9e3f-7814eb01fc00" providerId="ADAL" clId="{29615E2B-5A3C-44D9-AFFE-21CFFFB32446}" dt="2025-05-07T08:24:05.387" v="146" actId="1076"/>
        <pc:sldMkLst>
          <pc:docMk/>
          <pc:sldMk cId="2068627652" sldId="278"/>
        </pc:sldMkLst>
      </pc:sldChg>
      <pc:sldChg chg="modSp mod">
        <pc:chgData name="Arpaporn Naosaran" userId="d4b4372d-2302-4eb5-9e3f-7814eb01fc00" providerId="ADAL" clId="{29615E2B-5A3C-44D9-AFFE-21CFFFB32446}" dt="2025-05-07T08:00:34.385" v="126" actId="14100"/>
        <pc:sldMkLst>
          <pc:docMk/>
          <pc:sldMk cId="2154317632" sldId="281"/>
        </pc:sldMkLst>
      </pc:sldChg>
      <pc:sldChg chg="addSp delSp modSp add mod modAnim modNotesTx">
        <pc:chgData name="Arpaporn Naosaran" userId="d4b4372d-2302-4eb5-9e3f-7814eb01fc00" providerId="ADAL" clId="{29615E2B-5A3C-44D9-AFFE-21CFFFB32446}" dt="2025-05-09T03:07:29.919" v="386"/>
        <pc:sldMkLst>
          <pc:docMk/>
          <pc:sldMk cId="3993637283" sldId="297"/>
        </pc:sldMkLst>
      </pc:sldChg>
    </pc:docChg>
  </pc:docChgLst>
  <pc:docChgLst>
    <pc:chgData name="Arpaporn Naosaran" userId="d4b4372d-2302-4eb5-9e3f-7814eb01fc00" providerId="ADAL" clId="{581B90B9-62AA-4A40-9EBB-CC62E18F8E7F}"/>
    <pc:docChg chg="modSld">
      <pc:chgData name="Arpaporn Naosaran" userId="d4b4372d-2302-4eb5-9e3f-7814eb01fc00" providerId="ADAL" clId="{581B90B9-62AA-4A40-9EBB-CC62E18F8E7F}" dt="2026-03-06T02:07:29.636" v="2"/>
      <pc:docMkLst>
        <pc:docMk/>
      </pc:docMkLst>
      <pc:sldChg chg="modCm modNotesTx">
        <pc:chgData name="Arpaporn Naosaran" userId="d4b4372d-2302-4eb5-9e3f-7814eb01fc00" providerId="ADAL" clId="{581B90B9-62AA-4A40-9EBB-CC62E18F8E7F}" dt="2026-03-06T02:07:29.636" v="2"/>
        <pc:sldMkLst>
          <pc:docMk/>
          <pc:sldMk cId="2068627652" sldId="278"/>
        </pc:sldMkLst>
      </pc:sldChg>
    </pc:docChg>
  </pc:docChgLst>
</pc:chgInfo>
</file>

<file path=ppt/comments/modernComment_116_7B4CC0C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62D376D-9519-4EFB-9F42-19D7FEE2948D}" authorId="{5E50E647-E3EE-8A11-A061-3A5577F32D61}" status="resolved" created="2026-02-27T06:38:09.267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068627652" sldId="278"/>
      <ac:spMk id="2" creationId="{2C9EE623-5333-C152-6018-1BDDFB026C3F}"/>
    </ac:deMkLst>
    <p188:replyLst>
      <p188:reply id="{C2A544AF-A594-40BD-B033-91A041F1F853}" authorId="{310538F0-7995-8A3A-6400-5E116EDE4009}" created="2026-03-04T02:59:56.832">
        <p188:txBody>
          <a:bodyPr/>
          <a:lstStyle/>
          <a:p>
            <a:r>
              <a:rPr lang="en-US"/>
              <a:t>ありがとうございます。
教師指導書に参考情報として記載しただけなので、削除しておきます。</a:t>
            </a:r>
          </a:p>
        </p188:txBody>
        <p188:extLst>
          <p:ext xmlns:p="http://schemas.openxmlformats.org/presentationml/2006/main" uri="{57CB4572-C831-44C2-8A1C-0ADB6CCDFE69}">
            <p223:reactions xmlns:p223="http://schemas.microsoft.com/office/powerpoint/2022/03/main" xmlns="">
              <p223:rxn type="👍">
                <p223:instance time="2026-03-05T05:47:49.692" authorId="{5E50E647-E3EE-8A11-A061-3A5577F32D61}"/>
              </p223:rxn>
            </p223:reactions>
          </p:ext>
        </p188:extLst>
      </p188:reply>
    </p188:replyLst>
    <p188:txBody>
      <a:bodyPr/>
      <a:lstStyle/>
      <a:p>
        <a:r>
          <a:rPr lang="ja-JP" altLang="en-US"/>
          <a:t>No Uniform Dayの方がリンク切れのようです。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BB8E03-2B1C-4BF8-8142-EE2BBDF8BE7E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A29CB1-501E-4754-B86F-85D5D9C1E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415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29CB1-501E-4754-B86F-85D5D9C1E1F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430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https://www.photo-ac.com/main/detail/29831400&amp;title=%E3%83%90%E3%83%84%E5%8D%B0%E3%82%92%E5%87%BA%E3%81%99%E3%82%A2%E3%82%B8%E3%82%A2%E4%BA%BA%E5%A5%B3%E5%AD%90%E9%AB%98%E7%94%9F02</a:t>
            </a:r>
            <a:br>
              <a:rPr lang="en-US" dirty="0"/>
            </a:br>
            <a:r>
              <a:rPr lang="en-US" dirty="0"/>
              <a:t>https://www.photo-ac.com/main/detail/28547933&amp;title=%E6%9C%BA%E3%81%A7%E5%8B%89%E5%BC%B7%E3%82%92%E3%81%99%E3%82%8B%E8%8B%A5%E3%81%84%E5%A5%B3%E6%80%A7</a:t>
            </a:r>
            <a:br>
              <a:rPr lang="th-TH" dirty="0"/>
            </a:br>
            <a:br>
              <a:rPr lang="en-US" dirty="0"/>
            </a:br>
            <a:r>
              <a:rPr lang="th-TH" dirty="0"/>
              <a:t>ข้อมูล และรูปภาพ </a:t>
            </a:r>
            <a:r>
              <a:rPr lang="en-US" dirty="0"/>
              <a:t>No Uniform Day </a:t>
            </a:r>
            <a:r>
              <a:rPr lang="th-TH" dirty="0"/>
              <a:t>เพิ่มเติม </a:t>
            </a:r>
            <a:br>
              <a:rPr lang="en-US" dirty="0"/>
            </a:br>
            <a:r>
              <a:rPr lang="en-US" dirty="0"/>
              <a:t>https://www.nikkei.com/article/DGXMZO56834100W0A310C2KNTP00/ </a:t>
            </a:r>
            <a:endParaRPr lang="th-TH" dirty="0"/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29CB1-501E-4754-B86F-85D5D9C1E1F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19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US" altLang="ja-JP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29CB1-501E-4754-B86F-85D5D9C1E1F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0189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https://prtimes.jp/main/html/rd/p/000000009.000085588.html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29CB1-501E-4754-B86F-85D5D9C1E1F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48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dirty="0"/>
              <a:t>https://www.photo-ac.com/main/detail/2221846&amp;title=%E6%AD%A9%E3%81%8F%E9%AB%98%E6%A0%A1%E7%94%9F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29CB1-501E-4754-B86F-85D5D9C1E1F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2276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altLang="ja-JP" sz="1800" dirty="0">
                <a:effectLst/>
                <a:latin typeface="Segoe UI" panose="020B0502040204020203" pitchFamily="34" charset="0"/>
              </a:rPr>
              <a:t>ให้นักเรียนลองทำแบบสำรวจกันในชั้นเรียนดู โดยอาจะให้นักเรียนออกแบบคำถามร่วมกัน แล้วให้เพื่อนๆ ในชั้นเรียนช่วยกันตอบ</a:t>
            </a:r>
          </a:p>
          <a:p>
            <a:r>
              <a:rPr lang="th-TH" altLang="ja-JP" sz="1800" dirty="0">
                <a:effectLst/>
                <a:latin typeface="Segoe UI" panose="020B0502040204020203" pitchFamily="34" charset="0"/>
              </a:rPr>
              <a:t>แล้วมาแชร์ผล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29CB1-501E-4754-B86F-85D5D9C1E1F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0083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www.photo-ac.com</a:t>
            </a:r>
            <a:r>
              <a:rPr lang="ja-JP" altLang="en-US" dirty="0"/>
              <a:t>（無料）</a:t>
            </a:r>
            <a:endParaRPr lang="en-US" dirty="0"/>
          </a:p>
          <a:p>
            <a:r>
              <a:rPr lang="en-US" dirty="0"/>
              <a:t>https://www.photo-ac.com/main/detail/30786941&amp;title=%E6%A1%88%E5%86%85%E3%82%92%E3%81%99%E3%82%8B%E7%AC%91%E9%A1%94%E3%81%AE%E5%A5%B3%E5%AD%90%E5%AD%A6%E7%94%9F</a:t>
            </a:r>
          </a:p>
          <a:p>
            <a:r>
              <a:rPr lang="en-US" dirty="0"/>
              <a:t>https://www.photo-ac.com/main/detail/24919970&amp;title=%E6%8E%88%E6%A5%AD%E4%B8%AD%E3%81%AB%E5%8B%89%E5%BC%B7%E3%82%92%E3%81%99%E3%82%8B%E5%A5%B3%E5%AD%90%E5%AD%A6%E7%94%9F%E3%81%AE%E3%82%A4%E3%83%A1%E3%83%BC%E3%82%B8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29CB1-501E-4754-B86F-85D5D9C1E1F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38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www.photo-ac.com</a:t>
            </a:r>
            <a:r>
              <a:rPr lang="ja-JP" altLang="en-US" dirty="0"/>
              <a:t>（無料）</a:t>
            </a:r>
            <a:endParaRPr lang="en-US" dirty="0"/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29CB1-501E-4754-B86F-85D5D9C1E1F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9953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th-TH" dirty="0"/>
              <a:t>คุณครูลองให้นักเรียนนึกถึงเครื่องแบบอื่นๆ ที่ใส่มาโรงเรียนนอกจากชุดนักเรียน เช่น ชุดพละ ชุดลูกเสือ ชุดท้องถิ่น เป็นต้น </a:t>
            </a:r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3BC39-C5B6-44E9-8120-612A99E6DC45}" type="slidenum">
              <a:rPr kumimoji="1" lang="en-US" smtClean="0"/>
              <a:t>17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6812550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4B94BA-761E-48C6-87B8-C44F337BA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3197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2E1A0D-C147-1056-5D2B-09B17C637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B6DEF6A-534E-9250-3513-233C932708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F1A2EF2D-6917-8DD1-E39A-F38ACFA720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48A0556-2D75-A589-2612-B56EA6EB70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4B94BA-761E-48C6-87B8-C44F337BA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072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sz="1200" dirty="0">
              <a:cs typeface="Angsana New" panose="02020603050405020304" pitchFamily="18" charset="-34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35967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https://www.photo-ac.com/main/detail/25614789#_=_</a:t>
            </a:r>
          </a:p>
          <a:p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3BC39-C5B6-44E9-8120-612A99E6DC45}" type="slidenum">
              <a:rPr kumimoji="1" lang="en-US" smtClean="0"/>
              <a:t>3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9951657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https://www.photo-ac.com/main/detail/30775232</a:t>
            </a:r>
            <a:br>
              <a:rPr kumimoji="1" lang="en-US" altLang="ja-JP" dirty="0"/>
            </a:br>
            <a:r>
              <a:rPr kumimoji="1" lang="en-US" altLang="ja-JP" dirty="0"/>
              <a:t>https://www.photo-ac.com/main/detail/25614789#_=_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th-TH" sz="1200" dirty="0"/>
            </a:br>
            <a:br>
              <a:rPr lang="th-TH" sz="1200" dirty="0"/>
            </a:br>
            <a:r>
              <a:rPr lang="th-TH" sz="1200" dirty="0"/>
              <a:t>คลิกดูเครื่องแบบนักเรียนตามฤดูกาลได้ที่ </a:t>
            </a:r>
            <a:r>
              <a:rPr lang="en-US" sz="1200" dirty="0"/>
              <a:t>: https://www.boyo.tokai.ed.jp/schoollife/uniform/</a:t>
            </a:r>
            <a:endParaRPr lang="th-TH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29CB1-501E-4754-B86F-85D5D9C1E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4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Link: https://www.jma.go.jp/jma/kishou/know/yougo_hp/toki.html</a:t>
            </a:r>
          </a:p>
          <a:p>
            <a:endParaRPr lang="en-US" dirty="0"/>
          </a:p>
          <a:p>
            <a:r>
              <a:rPr lang="th-TH" dirty="0"/>
              <a:t>เครื่องแบบฤดูร้อนจะใส่ในช่วงอากาศอุ่นขึ้น ตั้งแต่ประมาณกลาง</a:t>
            </a:r>
            <a:r>
              <a:rPr lang="en-US" dirty="0"/>
              <a:t>-</a:t>
            </a:r>
            <a:r>
              <a:rPr lang="th-TH" dirty="0"/>
              <a:t>ปลายเดือนเมษายน จนถึงช่วงก่อนปิดภาคเรียนฤดูร้อนในเดือนสิงหาคม</a:t>
            </a:r>
          </a:p>
          <a:p>
            <a:r>
              <a:rPr lang="th-TH" dirty="0"/>
              <a:t>ส่วนเครื่องแบบฤดูหนาวมักจะใส่ตอนเปิดเทอมปลายในเดือนตุลาคมไปจนถึงสิ้นสุดเทอมในเดือนมีนาคม </a:t>
            </a: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138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https://yumenavi.info/vue/lecture.html?gnkcd=g008869</a:t>
            </a:r>
            <a:br>
              <a:rPr lang="th-TH" dirty="0"/>
            </a:br>
            <a:r>
              <a:rPr lang="en-US" dirty="0"/>
              <a:t>https://www.nippon.com/ja/column/g00554/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29CB1-501E-4754-B86F-85D5D9C1E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8325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https://www.tokyo-np.co.jp/article/122270</a:t>
            </a:r>
            <a:endParaRPr lang="th-TH" dirty="0"/>
          </a:p>
          <a:p>
            <a:r>
              <a:rPr lang="en-US" dirty="0"/>
              <a:t>https://www.photo-ac.com/main/detail/94794?title=%E3%82%BB%E3%83%BC%E3%83%A9%E3%83%BC%E6%9C%8D%E5%A7%BF%E3%81%AE%E5%A5%B3%E5%AD%90%E9%AB%98%E7%94%9F2</a:t>
            </a:r>
            <a:br>
              <a:rPr lang="en-US" dirty="0"/>
            </a:br>
            <a:r>
              <a:rPr lang="en-US" dirty="0"/>
              <a:t>https://www.ac-illust.com/main/detail.php?id=23676742 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29CB1-501E-4754-B86F-85D5D9C1E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959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3BC39-C5B6-44E9-8120-612A99E6DC45}" type="slidenum">
              <a:rPr kumimoji="1" lang="en-US" smtClean="0"/>
              <a:t>8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8356922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photo-ac.com/main/search?q=%E4%B8%AD%E5%AD%A6%E7%94%9F+%E5%AD%A6%E7%94%9F&amp;pp=70&amp;qid=&amp;creator=&amp;ngcreator=&amp;nq=&amp;srt=dlrank&amp;orientation=all&amp;sizesec=all&amp;color=all&amp;model_count=-1&amp;age=all&amp;mdlrlrsec=all&amp;prprlrsec=all&amp;qt=&amp;p=2</a:t>
            </a:r>
          </a:p>
          <a:p>
            <a:r>
              <a:rPr lang="en-US" altLang="ja-JP" dirty="0"/>
              <a:t>https://www.photo-ac.com/main/detail/26322290#_bdsid=1uYq2W.pOtElzZ.1772171122944.1772171177&amp;_bd_prev_page=https%3A%2F%2Fwww.photo-ac.com%2Fprofile%2F2258030%3Fprofile_search_keyword%3D%25E4%25B8%25AD%25E5%25AD%25A6%25E7%2594%259F&amp;_bdrpf=0</a:t>
            </a:r>
            <a:br>
              <a:rPr lang="th-TH" altLang="ja-JP" dirty="0"/>
            </a:br>
            <a:endParaRPr lang="th-TH" altLang="ja-JP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29CB1-501E-4754-B86F-85D5D9C1E1F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583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DC43B5-6461-0BA2-0C9C-526CFDBF2D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817B72-181F-DBCD-8649-36AF33868A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BB1A7-7122-34EA-B086-38C9CECF8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A20CF2-0A51-8248-096B-87AE20CF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00D21C-3BC4-5D7B-7786-7FEADAFEA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655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A5AC7-E49A-3BE4-B994-64F316C01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C096B6-561E-C406-F907-C143FE3D8C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CEEB80-9B02-D978-A5EB-F618D452F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8B6BEC-2A72-E4C9-1011-D26BB97F2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0EC5EE-00FD-0A88-7F7A-A32F990A8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876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920133-DF89-0231-21F1-CE7BF5CC6B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461B54-CD70-3762-D20B-EE1C790B75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5ED952-5CD8-5A50-F72E-1C5FC9398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5249A-53B5-4309-DDC7-40E4D1AFB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DBF45D-98FB-F7AC-1C89-7DBE35584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666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886EE5-D686-97F6-DD6A-910FE1726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9E3006-0006-BCEA-FA35-7062BD8499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3B417-4AB7-0CF4-A248-E500CB09D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AB7572-8B7A-C247-5D81-9AB3EA3C0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5134F-5058-DD51-9BD6-6E26D8024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849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3041A-685D-B3D6-355E-C8FF0DADA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858CB6-73B3-5A7A-52DB-48CBD9A3CB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00010E-79BB-3B9F-B52E-726710950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B096EC-41C4-DE3F-A8D7-DAE02CB4E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6B483-CF05-28F9-82E9-6694C11C3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27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0BACE-1910-B29E-311B-25F2492B8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707365-CFB7-4589-FD82-BF587F6B33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02A102-95E8-7A6D-5599-953B71E437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78BEDD-3555-A3FE-282D-9B5E1B3C1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323D6B-9BEE-CB74-5155-BD244EB48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FA7AF1-3E29-CC0E-0D2C-D6163CC7E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712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AE9A8-9BB0-3045-3705-352165CB8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5A0022-CA56-35A3-DBBE-5876514E4D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D4CFBE-7976-B934-3B8B-A1438D3387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D6E9F9-55B9-67DA-29DA-4B3EC7649C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8ACF2A-5465-D15E-09D1-D22D2575D0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428F38-563F-4594-9AA5-732A16412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2DB22C-A42C-031D-DF0B-D9A34158A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B45F27-3382-1C90-08A3-CA560F543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86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4E397-D378-7FE7-8320-A6425955A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9253E8-BBD7-4222-5CDF-FF0A8AFFA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E8F68C-52C8-F967-DA3A-BBC4ED778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09B74E-86D6-59AC-2A9B-7CC8F36AE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042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001D2C-4BBC-7DE8-4215-32C4EE0ED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6867AB-550F-B242-FFCE-97E40505E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4DCE3D-1FD0-0613-018B-E6FE0476D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989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A9E1F-606F-8549-0A8D-B3C617F84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9546F-6980-71C1-25A9-79BC5378F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788CB6-0221-4ED2-1E12-246F500F5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ED7A26-9012-AB83-C7C9-05137257C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55CAC5-78B2-2C56-FC5B-6241E9537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40BDD2-E172-35D0-1BDA-A26C02A1F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216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8989D-3150-DE6D-D81F-FD7B942D3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340E77-A39C-486F-D7E2-7C827C805D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4EC084-13B9-5E38-B3C5-11BF953CF8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FD5ACC-A6F7-49EF-6C8E-D86F8D1D5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CA760-3963-420B-A5E9-F3A127338BB9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B611CB-3DC2-FE35-13CC-09DF0B97F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9B40BC-5D70-28ED-2C6F-E2DB825AA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184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A351D8-EFDE-8B37-780E-DE3689CFB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5DCC53-B378-3A87-647B-950027C962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B425A-A1A1-9CD7-64FA-FA657873B9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CA760-3963-420B-A5E9-F3A127338BB9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0DAEBD-63C6-017A-3C2F-994A02C08A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139C1-8BDA-75AA-9B17-039DD1999E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F0474-58FD-4B02-9691-43806BA15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905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6_7B4CC0C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7" Type="http://schemas.openxmlformats.org/officeDocument/2006/relationships/image" Target="../media/image3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g"/><Relationship Id="rId5" Type="http://schemas.openxmlformats.org/officeDocument/2006/relationships/image" Target="../media/image1.tiff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17.png"/><Relationship Id="rId4" Type="http://schemas.openxmlformats.org/officeDocument/2006/relationships/image" Target="../media/image3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oyo.tokai.ed.jp/schoollife/uniform/" TargetMode="External"/><Relationship Id="rId7" Type="http://schemas.openxmlformats.org/officeDocument/2006/relationships/hyperlink" Target="https://www.tokyo-np.co.jp/article/122270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ippon.com/ja/column/g00554/" TargetMode="External"/><Relationship Id="rId5" Type="http://schemas.openxmlformats.org/officeDocument/2006/relationships/hyperlink" Target="https://yumenavi.info/vue/lecture.html?gnkcd=g008869" TargetMode="External"/><Relationship Id="rId4" Type="http://schemas.openxmlformats.org/officeDocument/2006/relationships/hyperlink" Target="https://www.jma.go.jp/jma/kishou/know/yougo_hp/toki.ht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ikkei.com/article/DGXMZO56834100W0A310C2KNTP00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rtimes.jp/main/html/rd/p/000000009.000085588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2.tiff"/><Relationship Id="rId4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8.jp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hyperlink" Target="https://www.nippon.com/ja/column/g00554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hyperlink" Target="https://www.tokyo-np.co.jp/article/122270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A363916F-AD82-0704-CBEF-CFFA838ECE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6517"/>
            <a:ext cx="9144000" cy="846276"/>
          </a:xfrm>
        </p:spPr>
        <p:txBody>
          <a:bodyPr>
            <a:normAutofit/>
          </a:bodyPr>
          <a:lstStyle/>
          <a:p>
            <a:r>
              <a:rPr kumimoji="1" lang="ja-JP" altLang="en-US" sz="3600" b="1" dirty="0">
                <a:cs typeface="+mn-cs"/>
              </a:rPr>
              <a:t>だい</a:t>
            </a:r>
            <a:r>
              <a:rPr kumimoji="1" lang="en-US" altLang="ja-JP" sz="3600" b="1" dirty="0">
                <a:cs typeface="+mn-cs"/>
              </a:rPr>
              <a:t>22</a:t>
            </a:r>
            <a:r>
              <a:rPr lang="ja-JP" altLang="en-US" sz="3600" b="1" dirty="0">
                <a:cs typeface="+mn-cs"/>
              </a:rPr>
              <a:t>か</a:t>
            </a:r>
            <a:r>
              <a:rPr kumimoji="1" lang="ja-JP" altLang="en-US" sz="3600" b="1" dirty="0">
                <a:cs typeface="+mn-cs"/>
              </a:rPr>
              <a:t>　</a:t>
            </a:r>
            <a:r>
              <a:rPr kumimoji="1" lang="th-TH" altLang="ja-JP" sz="4000" b="1" dirty="0">
                <a:cs typeface="+mn-cs"/>
              </a:rPr>
              <a:t>เครื่องแบบนักเรียน</a:t>
            </a:r>
            <a:endParaRPr kumimoji="1" lang="en-US" sz="3600" b="1" dirty="0">
              <a:cs typeface="+mn-cs"/>
            </a:endParaRPr>
          </a:p>
        </p:txBody>
      </p:sp>
      <p:pic>
        <p:nvPicPr>
          <p:cNvPr id="5" name="Picture 26">
            <a:extLst>
              <a:ext uri="{FF2B5EF4-FFF2-40B4-BE49-F238E27FC236}">
                <a16:creationId xmlns:a16="http://schemas.microsoft.com/office/drawing/2014/main" id="{D7FA7881-BCB6-7B28-4332-6F1B1954F6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652" y="2747962"/>
            <a:ext cx="1190624" cy="1400175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7FC3381C-AB48-740F-A03C-21DBC258E9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575" y="2709862"/>
            <a:ext cx="1114425" cy="1438275"/>
          </a:xfrm>
          <a:prstGeom prst="rect">
            <a:avLst/>
          </a:prstGeom>
        </p:spPr>
      </p:pic>
      <p:sp>
        <p:nvSpPr>
          <p:cNvPr id="7" name="角丸四角形吹き出し 6">
            <a:extLst>
              <a:ext uri="{FF2B5EF4-FFF2-40B4-BE49-F238E27FC236}">
                <a16:creationId xmlns:a16="http://schemas.microsoft.com/office/drawing/2014/main" id="{1BF83785-3B35-2B26-BE3F-31158C23995D}"/>
              </a:ext>
            </a:extLst>
          </p:cNvPr>
          <p:cNvSpPr/>
          <p:nvPr/>
        </p:nvSpPr>
        <p:spPr>
          <a:xfrm>
            <a:off x="541329" y="1230589"/>
            <a:ext cx="3388360" cy="2539117"/>
          </a:xfrm>
          <a:prstGeom prst="wedgeRoundRectCallout">
            <a:avLst>
              <a:gd name="adj1" fmla="val 71045"/>
              <a:gd name="adj2" fmla="val 3430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th-TH" sz="3200" dirty="0"/>
              <a:t>เพื่อนๆ รู้ไหมว่าเครื่องแบบนักเรียนมัธยมของญี่ปุ่นมีหลายแบบ แตกต่างกันไปตามแต่ละโรงเรียน</a:t>
            </a:r>
            <a:endParaRPr kumimoji="1" lang="en-US" sz="3200" dirty="0"/>
          </a:p>
        </p:txBody>
      </p:sp>
      <p:sp>
        <p:nvSpPr>
          <p:cNvPr id="8" name="角丸四角形吹き出し 6">
            <a:extLst>
              <a:ext uri="{FF2B5EF4-FFF2-40B4-BE49-F238E27FC236}">
                <a16:creationId xmlns:a16="http://schemas.microsoft.com/office/drawing/2014/main" id="{62A99517-F240-9BF4-1AD0-6414128C37FB}"/>
              </a:ext>
            </a:extLst>
          </p:cNvPr>
          <p:cNvSpPr/>
          <p:nvPr/>
        </p:nvSpPr>
        <p:spPr>
          <a:xfrm>
            <a:off x="8121925" y="1254324"/>
            <a:ext cx="3388360" cy="2539117"/>
          </a:xfrm>
          <a:prstGeom prst="wedgeRoundRectCallout">
            <a:avLst>
              <a:gd name="adj1" fmla="val -72492"/>
              <a:gd name="adj2" fmla="val 3691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th-TH" sz="3200" dirty="0"/>
              <a:t>โรงเรียนบางแห่งออกแบบเครื่องแบบนักเรียนเพื่อดึงดูดให้นักเรียนไปสมัครเข้าเรียนด้วยล่ะ </a:t>
            </a:r>
            <a:endParaRPr kumimoji="1" lang="en-US" sz="3200" dirty="0"/>
          </a:p>
        </p:txBody>
      </p:sp>
      <p:sp>
        <p:nvSpPr>
          <p:cNvPr id="9" name="角丸四角形吹き出し 6">
            <a:extLst>
              <a:ext uri="{FF2B5EF4-FFF2-40B4-BE49-F238E27FC236}">
                <a16:creationId xmlns:a16="http://schemas.microsoft.com/office/drawing/2014/main" id="{6C24740A-10FB-F888-23FD-E8235759B107}"/>
              </a:ext>
            </a:extLst>
          </p:cNvPr>
          <p:cNvSpPr/>
          <p:nvPr/>
        </p:nvSpPr>
        <p:spPr>
          <a:xfrm>
            <a:off x="1889760" y="4352087"/>
            <a:ext cx="3790122" cy="2129375"/>
          </a:xfrm>
          <a:prstGeom prst="wedgeRoundRectCallout">
            <a:avLst>
              <a:gd name="adj1" fmla="val 61894"/>
              <a:gd name="adj2" fmla="val -4953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th-TH" sz="3200" dirty="0"/>
              <a:t>งั้นวันนี้เราไปดูเครื่องแบบนักเรียนโรงเรียนมัธยมของญี่ปุ่น แล้วลองมาเปรียบเทียบกับของโรงเรียนไทยกันดู</a:t>
            </a:r>
            <a:endParaRPr kumimoji="1" lang="en-US" sz="3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81B035-BB86-092D-1246-72E404E87880}"/>
              </a:ext>
              <a:ext uri="{147F2762-F138-4A5C-976F-8EAC2B608ADB}">
                <a16:predDERef xmlns:a16="http://schemas.microsoft.com/office/drawing/2014/main" pred="{9A14FB6F-79AB-4319-406F-56A7C8C2DD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5337" y="4661984"/>
            <a:ext cx="2771775" cy="186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44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86" name="Rectangle 2085">
            <a:extLst>
              <a:ext uri="{FF2B5EF4-FFF2-40B4-BE49-F238E27FC236}">
                <a16:creationId xmlns:a16="http://schemas.microsoft.com/office/drawing/2014/main" id="{AD96FDFD-4E42-4A06-B8B5-768A1DB9C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9EE623-5333-C152-6018-1BDDFB026C3F}"/>
              </a:ext>
            </a:extLst>
          </p:cNvPr>
          <p:cNvSpPr txBox="1">
            <a:spLocks/>
          </p:cNvSpPr>
          <p:nvPr/>
        </p:nvSpPr>
        <p:spPr>
          <a:xfrm>
            <a:off x="383686" y="245181"/>
            <a:ext cx="4579876" cy="738624"/>
          </a:xfrm>
          <a:custGeom>
            <a:avLst/>
            <a:gdLst>
              <a:gd name="connsiteX0" fmla="*/ 0 w 4579876"/>
              <a:gd name="connsiteY0" fmla="*/ 0 h 738624"/>
              <a:gd name="connsiteX1" fmla="*/ 435088 w 4579876"/>
              <a:gd name="connsiteY1" fmla="*/ 0 h 738624"/>
              <a:gd name="connsiteX2" fmla="*/ 961774 w 4579876"/>
              <a:gd name="connsiteY2" fmla="*/ 0 h 738624"/>
              <a:gd name="connsiteX3" fmla="*/ 1580057 w 4579876"/>
              <a:gd name="connsiteY3" fmla="*/ 0 h 738624"/>
              <a:gd name="connsiteX4" fmla="*/ 2198340 w 4579876"/>
              <a:gd name="connsiteY4" fmla="*/ 0 h 738624"/>
              <a:gd name="connsiteX5" fmla="*/ 2633429 w 4579876"/>
              <a:gd name="connsiteY5" fmla="*/ 0 h 738624"/>
              <a:gd name="connsiteX6" fmla="*/ 3251712 w 4579876"/>
              <a:gd name="connsiteY6" fmla="*/ 0 h 738624"/>
              <a:gd name="connsiteX7" fmla="*/ 3686800 w 4579876"/>
              <a:gd name="connsiteY7" fmla="*/ 0 h 738624"/>
              <a:gd name="connsiteX8" fmla="*/ 4579876 w 4579876"/>
              <a:gd name="connsiteY8" fmla="*/ 0 h 738624"/>
              <a:gd name="connsiteX9" fmla="*/ 4579876 w 4579876"/>
              <a:gd name="connsiteY9" fmla="*/ 369312 h 738624"/>
              <a:gd name="connsiteX10" fmla="*/ 4579876 w 4579876"/>
              <a:gd name="connsiteY10" fmla="*/ 738624 h 738624"/>
              <a:gd name="connsiteX11" fmla="*/ 4144788 w 4579876"/>
              <a:gd name="connsiteY11" fmla="*/ 738624 h 738624"/>
              <a:gd name="connsiteX12" fmla="*/ 3480706 w 4579876"/>
              <a:gd name="connsiteY12" fmla="*/ 738624 h 738624"/>
              <a:gd name="connsiteX13" fmla="*/ 2999819 w 4579876"/>
              <a:gd name="connsiteY13" fmla="*/ 738624 h 738624"/>
              <a:gd name="connsiteX14" fmla="*/ 2473133 w 4579876"/>
              <a:gd name="connsiteY14" fmla="*/ 738624 h 738624"/>
              <a:gd name="connsiteX15" fmla="*/ 1854850 w 4579876"/>
              <a:gd name="connsiteY15" fmla="*/ 738624 h 738624"/>
              <a:gd name="connsiteX16" fmla="*/ 1328164 w 4579876"/>
              <a:gd name="connsiteY16" fmla="*/ 738624 h 738624"/>
              <a:gd name="connsiteX17" fmla="*/ 755680 w 4579876"/>
              <a:gd name="connsiteY17" fmla="*/ 738624 h 738624"/>
              <a:gd name="connsiteX18" fmla="*/ 0 w 4579876"/>
              <a:gd name="connsiteY18" fmla="*/ 738624 h 738624"/>
              <a:gd name="connsiteX19" fmla="*/ 0 w 4579876"/>
              <a:gd name="connsiteY19" fmla="*/ 384084 h 738624"/>
              <a:gd name="connsiteX20" fmla="*/ 0 w 4579876"/>
              <a:gd name="connsiteY20" fmla="*/ 0 h 738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579876" h="738624" fill="none" extrusionOk="0">
                <a:moveTo>
                  <a:pt x="0" y="0"/>
                </a:moveTo>
                <a:cubicBezTo>
                  <a:pt x="126299" y="-32235"/>
                  <a:pt x="345530" y="35332"/>
                  <a:pt x="435088" y="0"/>
                </a:cubicBezTo>
                <a:cubicBezTo>
                  <a:pt x="524646" y="-35332"/>
                  <a:pt x="739775" y="6919"/>
                  <a:pt x="961774" y="0"/>
                </a:cubicBezTo>
                <a:cubicBezTo>
                  <a:pt x="1183773" y="-6919"/>
                  <a:pt x="1323923" y="11636"/>
                  <a:pt x="1580057" y="0"/>
                </a:cubicBezTo>
                <a:cubicBezTo>
                  <a:pt x="1836191" y="-11636"/>
                  <a:pt x="2035768" y="2909"/>
                  <a:pt x="2198340" y="0"/>
                </a:cubicBezTo>
                <a:cubicBezTo>
                  <a:pt x="2360912" y="-2909"/>
                  <a:pt x="2456381" y="1613"/>
                  <a:pt x="2633429" y="0"/>
                </a:cubicBezTo>
                <a:cubicBezTo>
                  <a:pt x="2810477" y="-1613"/>
                  <a:pt x="3018544" y="12532"/>
                  <a:pt x="3251712" y="0"/>
                </a:cubicBezTo>
                <a:cubicBezTo>
                  <a:pt x="3484880" y="-12532"/>
                  <a:pt x="3586752" y="29878"/>
                  <a:pt x="3686800" y="0"/>
                </a:cubicBezTo>
                <a:cubicBezTo>
                  <a:pt x="3786848" y="-29878"/>
                  <a:pt x="4236580" y="79049"/>
                  <a:pt x="4579876" y="0"/>
                </a:cubicBezTo>
                <a:cubicBezTo>
                  <a:pt x="4582135" y="130166"/>
                  <a:pt x="4553265" y="274644"/>
                  <a:pt x="4579876" y="369312"/>
                </a:cubicBezTo>
                <a:cubicBezTo>
                  <a:pt x="4606487" y="463980"/>
                  <a:pt x="4536354" y="578503"/>
                  <a:pt x="4579876" y="738624"/>
                </a:cubicBezTo>
                <a:cubicBezTo>
                  <a:pt x="4450336" y="740286"/>
                  <a:pt x="4291444" y="724633"/>
                  <a:pt x="4144788" y="738624"/>
                </a:cubicBezTo>
                <a:cubicBezTo>
                  <a:pt x="3998132" y="752615"/>
                  <a:pt x="3733833" y="729200"/>
                  <a:pt x="3480706" y="738624"/>
                </a:cubicBezTo>
                <a:cubicBezTo>
                  <a:pt x="3227579" y="748048"/>
                  <a:pt x="3172471" y="709162"/>
                  <a:pt x="2999819" y="738624"/>
                </a:cubicBezTo>
                <a:cubicBezTo>
                  <a:pt x="2827167" y="768086"/>
                  <a:pt x="2609883" y="707826"/>
                  <a:pt x="2473133" y="738624"/>
                </a:cubicBezTo>
                <a:cubicBezTo>
                  <a:pt x="2336383" y="769422"/>
                  <a:pt x="2161153" y="719087"/>
                  <a:pt x="1854850" y="738624"/>
                </a:cubicBezTo>
                <a:cubicBezTo>
                  <a:pt x="1548547" y="758161"/>
                  <a:pt x="1492467" y="724291"/>
                  <a:pt x="1328164" y="738624"/>
                </a:cubicBezTo>
                <a:cubicBezTo>
                  <a:pt x="1163861" y="752957"/>
                  <a:pt x="977215" y="716866"/>
                  <a:pt x="755680" y="738624"/>
                </a:cubicBezTo>
                <a:cubicBezTo>
                  <a:pt x="534145" y="760382"/>
                  <a:pt x="181256" y="703479"/>
                  <a:pt x="0" y="738624"/>
                </a:cubicBezTo>
                <a:cubicBezTo>
                  <a:pt x="-22788" y="665648"/>
                  <a:pt x="18826" y="470917"/>
                  <a:pt x="0" y="384084"/>
                </a:cubicBezTo>
                <a:cubicBezTo>
                  <a:pt x="-18826" y="297251"/>
                  <a:pt x="12506" y="137517"/>
                  <a:pt x="0" y="0"/>
                </a:cubicBezTo>
                <a:close/>
              </a:path>
              <a:path w="4579876" h="738624" stroke="0" extrusionOk="0">
                <a:moveTo>
                  <a:pt x="0" y="0"/>
                </a:moveTo>
                <a:cubicBezTo>
                  <a:pt x="145700" y="-29335"/>
                  <a:pt x="411563" y="53227"/>
                  <a:pt x="572485" y="0"/>
                </a:cubicBezTo>
                <a:cubicBezTo>
                  <a:pt x="733408" y="-53227"/>
                  <a:pt x="918576" y="21116"/>
                  <a:pt x="1099170" y="0"/>
                </a:cubicBezTo>
                <a:cubicBezTo>
                  <a:pt x="1279764" y="-21116"/>
                  <a:pt x="1364278" y="5313"/>
                  <a:pt x="1534258" y="0"/>
                </a:cubicBezTo>
                <a:cubicBezTo>
                  <a:pt x="1704238" y="-5313"/>
                  <a:pt x="1851522" y="34250"/>
                  <a:pt x="2152542" y="0"/>
                </a:cubicBezTo>
                <a:cubicBezTo>
                  <a:pt x="2453562" y="-34250"/>
                  <a:pt x="2642557" y="46829"/>
                  <a:pt x="2816624" y="0"/>
                </a:cubicBezTo>
                <a:cubicBezTo>
                  <a:pt x="2990691" y="-46829"/>
                  <a:pt x="3146501" y="25430"/>
                  <a:pt x="3389108" y="0"/>
                </a:cubicBezTo>
                <a:cubicBezTo>
                  <a:pt x="3631715" y="-25430"/>
                  <a:pt x="3664768" y="30294"/>
                  <a:pt x="3915794" y="0"/>
                </a:cubicBezTo>
                <a:cubicBezTo>
                  <a:pt x="4166820" y="-30294"/>
                  <a:pt x="4394980" y="39780"/>
                  <a:pt x="4579876" y="0"/>
                </a:cubicBezTo>
                <a:cubicBezTo>
                  <a:pt x="4592621" y="140474"/>
                  <a:pt x="4568153" y="266882"/>
                  <a:pt x="4579876" y="361926"/>
                </a:cubicBezTo>
                <a:cubicBezTo>
                  <a:pt x="4591599" y="456970"/>
                  <a:pt x="4538893" y="636201"/>
                  <a:pt x="4579876" y="738624"/>
                </a:cubicBezTo>
                <a:cubicBezTo>
                  <a:pt x="4416323" y="784989"/>
                  <a:pt x="4145963" y="672161"/>
                  <a:pt x="3915794" y="738624"/>
                </a:cubicBezTo>
                <a:cubicBezTo>
                  <a:pt x="3685625" y="805087"/>
                  <a:pt x="3398744" y="683755"/>
                  <a:pt x="3251712" y="738624"/>
                </a:cubicBezTo>
                <a:cubicBezTo>
                  <a:pt x="3104680" y="793493"/>
                  <a:pt x="2960796" y="733650"/>
                  <a:pt x="2679227" y="738624"/>
                </a:cubicBezTo>
                <a:cubicBezTo>
                  <a:pt x="2397658" y="743598"/>
                  <a:pt x="2331199" y="674719"/>
                  <a:pt x="2015145" y="738624"/>
                </a:cubicBezTo>
                <a:cubicBezTo>
                  <a:pt x="1699091" y="802529"/>
                  <a:pt x="1642561" y="711897"/>
                  <a:pt x="1488460" y="738624"/>
                </a:cubicBezTo>
                <a:cubicBezTo>
                  <a:pt x="1334359" y="765351"/>
                  <a:pt x="1268033" y="721688"/>
                  <a:pt x="1053371" y="738624"/>
                </a:cubicBezTo>
                <a:cubicBezTo>
                  <a:pt x="838709" y="755560"/>
                  <a:pt x="444591" y="699701"/>
                  <a:pt x="0" y="738624"/>
                </a:cubicBezTo>
                <a:cubicBezTo>
                  <a:pt x="-24361" y="558235"/>
                  <a:pt x="39523" y="484756"/>
                  <a:pt x="0" y="361926"/>
                </a:cubicBezTo>
                <a:cubicBezTo>
                  <a:pt x="-39523" y="239096"/>
                  <a:pt x="2665" y="102748"/>
                  <a:pt x="0" y="0"/>
                </a:cubicBezTo>
                <a:close/>
              </a:path>
            </a:pathLst>
          </a:custGeom>
          <a:solidFill>
            <a:srgbClr val="FFCCFF"/>
          </a:solidFill>
          <a:ln w="38100"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sd="189596755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kern="1200" dirty="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No Uniform Day </a:t>
            </a:r>
            <a:r>
              <a:rPr lang="en-US" kern="1200" dirty="0" err="1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ในปัจจุบัน</a:t>
            </a:r>
            <a:endParaRPr lang="en-US" kern="1200" dirty="0">
              <a:solidFill>
                <a:schemeClr val="tx1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C1EA90-39EB-7F0B-4D24-5CFE08F42EC7}"/>
              </a:ext>
            </a:extLst>
          </p:cNvPr>
          <p:cNvSpPr txBox="1"/>
          <p:nvPr/>
        </p:nvSpPr>
        <p:spPr>
          <a:xfrm>
            <a:off x="401053" y="1624596"/>
            <a:ext cx="4114801" cy="3068704"/>
          </a:xfrm>
          <a:prstGeom prst="rect">
            <a:avLst/>
          </a:prstGeom>
          <a:ln w="28575">
            <a:solidFill>
              <a:srgbClr val="FF6699"/>
            </a:solidFill>
            <a:prstDash val="sysDash"/>
          </a:ln>
        </p:spPr>
        <p:txBody>
          <a:bodyPr vert="horz" lIns="91440" tIns="45720" rIns="91440" bIns="45720" rtlCol="0"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latin typeface="Cordia New" panose="020B0304020202020204" pitchFamily="34" charset="-34"/>
                <a:cs typeface="Cordia New" panose="020B0304020202020204" pitchFamily="34" charset="-34"/>
              </a:rPr>
              <a:t>ในปัจจุบันโรงเรียนมัธยมหลายแห่งที่มีเครื่องแบบนักเรียนจะเริ่มมีวันที่ไม่ต้องสวมเครื่องแบบเดือนละครั้ง </a:t>
            </a:r>
            <a:r>
              <a:rPr lang="en-US" sz="3200" dirty="0" err="1">
                <a:latin typeface="Cordia New" panose="020B0304020202020204" pitchFamily="34" charset="-34"/>
                <a:cs typeface="Cordia New" panose="020B0304020202020204" pitchFamily="34" charset="-34"/>
              </a:rPr>
              <a:t>หรือ</a:t>
            </a:r>
            <a:r>
              <a:rPr lang="en-US" sz="3200" dirty="0">
                <a:latin typeface="Cordia New" panose="020B0304020202020204" pitchFamily="34" charset="-34"/>
                <a:cs typeface="Cordia New" panose="020B0304020202020204" pitchFamily="34" charset="-34"/>
              </a:rPr>
              <a:t>  No Uniform Day </a:t>
            </a:r>
            <a:r>
              <a:rPr lang="en-US" sz="3200" dirty="0" err="1">
                <a:latin typeface="Cordia New" panose="020B0304020202020204" pitchFamily="34" charset="-34"/>
                <a:cs typeface="Cordia New" panose="020B0304020202020204" pitchFamily="34" charset="-34"/>
              </a:rPr>
              <a:t>เพื่อส่งเสริมอัตลักษณ์ความเป็นตัวตนของตัวเอง</a:t>
            </a:r>
            <a:r>
              <a:rPr lang="en-US" sz="3200" dirty="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3200" dirty="0" err="1">
                <a:latin typeface="Cordia New" panose="020B0304020202020204" pitchFamily="34" charset="-34"/>
                <a:cs typeface="Cordia New" panose="020B0304020202020204" pitchFamily="34" charset="-34"/>
              </a:rPr>
              <a:t>และให้ความสำคัญกับความหลากหลาย</a:t>
            </a:r>
            <a:endParaRPr lang="en-US" sz="32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pic>
        <p:nvPicPr>
          <p:cNvPr id="13" name="Picture 12" descr="A person holding a blue cross&#10;&#10;Description automatically generated">
            <a:extLst>
              <a:ext uri="{FF2B5EF4-FFF2-40B4-BE49-F238E27FC236}">
                <a16:creationId xmlns:a16="http://schemas.microsoft.com/office/drawing/2014/main" id="{FA38284D-FFF1-5D7B-D75D-5E3979B2BD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2" r="28173" b="2"/>
          <a:stretch/>
        </p:blipFill>
        <p:spPr>
          <a:xfrm>
            <a:off x="4623244" y="3639624"/>
            <a:ext cx="3052904" cy="3068704"/>
          </a:xfrm>
          <a:custGeom>
            <a:avLst/>
            <a:gdLst/>
            <a:ahLst/>
            <a:cxnLst/>
            <a:rect l="l" t="t" r="r" b="b"/>
            <a:pathLst>
              <a:path w="3458367" h="3476265">
                <a:moveTo>
                  <a:pt x="549716" y="15"/>
                </a:moveTo>
                <a:cubicBezTo>
                  <a:pt x="557611" y="271"/>
                  <a:pt x="565778" y="3856"/>
                  <a:pt x="573176" y="4995"/>
                </a:cubicBezTo>
                <a:cubicBezTo>
                  <a:pt x="736504" y="30493"/>
                  <a:pt x="899830" y="58040"/>
                  <a:pt x="1063336" y="82398"/>
                </a:cubicBezTo>
                <a:cubicBezTo>
                  <a:pt x="1216195" y="105163"/>
                  <a:pt x="1370136" y="110398"/>
                  <a:pt x="1523717" y="122237"/>
                </a:cubicBezTo>
                <a:cubicBezTo>
                  <a:pt x="1709602" y="136580"/>
                  <a:pt x="1895127" y="156841"/>
                  <a:pt x="2079929" y="188711"/>
                </a:cubicBezTo>
                <a:cubicBezTo>
                  <a:pt x="2208244" y="211023"/>
                  <a:pt x="2337823" y="226502"/>
                  <a:pt x="2467943" y="208745"/>
                </a:cubicBezTo>
                <a:cubicBezTo>
                  <a:pt x="2474439" y="207834"/>
                  <a:pt x="2481839" y="204876"/>
                  <a:pt x="2487253" y="207834"/>
                </a:cubicBezTo>
                <a:cubicBezTo>
                  <a:pt x="2550419" y="241073"/>
                  <a:pt x="2619357" y="217168"/>
                  <a:pt x="2684869" y="238113"/>
                </a:cubicBezTo>
                <a:cubicBezTo>
                  <a:pt x="2668085" y="318930"/>
                  <a:pt x="2596077" y="312327"/>
                  <a:pt x="2555471" y="368331"/>
                </a:cubicBezTo>
                <a:cubicBezTo>
                  <a:pt x="2621704" y="390639"/>
                  <a:pt x="2681259" y="413178"/>
                  <a:pt x="2741717" y="430023"/>
                </a:cubicBezTo>
                <a:cubicBezTo>
                  <a:pt x="2805785" y="447780"/>
                  <a:pt x="2860106" y="495816"/>
                  <a:pt x="2922728" y="517216"/>
                </a:cubicBezTo>
                <a:cubicBezTo>
                  <a:pt x="2936085" y="521769"/>
                  <a:pt x="2952146" y="537704"/>
                  <a:pt x="2956838" y="553184"/>
                </a:cubicBezTo>
                <a:cubicBezTo>
                  <a:pt x="2971997" y="603269"/>
                  <a:pt x="3274647" y="743732"/>
                  <a:pt x="3238914" y="788350"/>
                </a:cubicBezTo>
                <a:cubicBezTo>
                  <a:pt x="3224116" y="806791"/>
                  <a:pt x="3204986" y="819994"/>
                  <a:pt x="3184953" y="838207"/>
                </a:cubicBezTo>
                <a:cubicBezTo>
                  <a:pt x="3215093" y="872582"/>
                  <a:pt x="3249020" y="887608"/>
                  <a:pt x="3285115" y="897852"/>
                </a:cubicBezTo>
                <a:cubicBezTo>
                  <a:pt x="3295944" y="901039"/>
                  <a:pt x="3306591" y="907413"/>
                  <a:pt x="3307674" y="922894"/>
                </a:cubicBezTo>
                <a:cubicBezTo>
                  <a:pt x="3308757" y="939056"/>
                  <a:pt x="3297748" y="945429"/>
                  <a:pt x="3288544" y="952944"/>
                </a:cubicBezTo>
                <a:cubicBezTo>
                  <a:pt x="3275731" y="963415"/>
                  <a:pt x="3263278" y="972523"/>
                  <a:pt x="3247036" y="973888"/>
                </a:cubicBezTo>
                <a:cubicBezTo>
                  <a:pt x="3220325" y="975937"/>
                  <a:pt x="3207513" y="1005076"/>
                  <a:pt x="3191993" y="1026930"/>
                </a:cubicBezTo>
                <a:cubicBezTo>
                  <a:pt x="3183330" y="1039224"/>
                  <a:pt x="3178998" y="1064037"/>
                  <a:pt x="3194157" y="1068363"/>
                </a:cubicBezTo>
                <a:cubicBezTo>
                  <a:pt x="3230613" y="1078837"/>
                  <a:pt x="3227725" y="1109114"/>
                  <a:pt x="3226824" y="1143489"/>
                </a:cubicBezTo>
                <a:cubicBezTo>
                  <a:pt x="3225560" y="1186061"/>
                  <a:pt x="3204083" y="1205638"/>
                  <a:pt x="3177734" y="1222030"/>
                </a:cubicBezTo>
                <a:cubicBezTo>
                  <a:pt x="3168711" y="1227720"/>
                  <a:pt x="3155898" y="1227493"/>
                  <a:pt x="3152469" y="1245250"/>
                </a:cubicBezTo>
                <a:cubicBezTo>
                  <a:pt x="3167267" y="1262097"/>
                  <a:pt x="3185314" y="1248439"/>
                  <a:pt x="3201197" y="1253218"/>
                </a:cubicBezTo>
                <a:cubicBezTo>
                  <a:pt x="3214370" y="1257088"/>
                  <a:pt x="3236208" y="1255040"/>
                  <a:pt x="3218160" y="1286000"/>
                </a:cubicBezTo>
                <a:cubicBezTo>
                  <a:pt x="3212926" y="1294878"/>
                  <a:pt x="3219062" y="1301709"/>
                  <a:pt x="3225741" y="1302392"/>
                </a:cubicBezTo>
                <a:cubicBezTo>
                  <a:pt x="3279159" y="1309449"/>
                  <a:pt x="3254615" y="1372054"/>
                  <a:pt x="3271761" y="1405063"/>
                </a:cubicBezTo>
                <a:cubicBezTo>
                  <a:pt x="3276452" y="1414169"/>
                  <a:pt x="3271399" y="1429877"/>
                  <a:pt x="3263999" y="1433747"/>
                </a:cubicBezTo>
                <a:cubicBezTo>
                  <a:pt x="3216716" y="1459245"/>
                  <a:pt x="3210220" y="1520028"/>
                  <a:pt x="3187299" y="1572389"/>
                </a:cubicBezTo>
                <a:cubicBezTo>
                  <a:pt x="3212205" y="1593104"/>
                  <a:pt x="3241982" y="1597657"/>
                  <a:pt x="3268872" y="1611089"/>
                </a:cubicBezTo>
                <a:cubicBezTo>
                  <a:pt x="3296846" y="1625204"/>
                  <a:pt x="3296846" y="1635676"/>
                  <a:pt x="3273746" y="1676653"/>
                </a:cubicBezTo>
                <a:cubicBezTo>
                  <a:pt x="3333842" y="1685532"/>
                  <a:pt x="3333842" y="1685532"/>
                  <a:pt x="3315254" y="1749957"/>
                </a:cubicBezTo>
                <a:cubicBezTo>
                  <a:pt x="3365607" y="1755877"/>
                  <a:pt x="3398812" y="1786382"/>
                  <a:pt x="3406572" y="1853085"/>
                </a:cubicBezTo>
                <a:cubicBezTo>
                  <a:pt x="3410362" y="1885411"/>
                  <a:pt x="3433101" y="1900663"/>
                  <a:pt x="3458367" y="1922291"/>
                </a:cubicBezTo>
                <a:cubicBezTo>
                  <a:pt x="3426966" y="1943236"/>
                  <a:pt x="3405669" y="1986945"/>
                  <a:pt x="3369034" y="1940730"/>
                </a:cubicBezTo>
                <a:cubicBezTo>
                  <a:pt x="3355680" y="1923885"/>
                  <a:pt x="3356941" y="1945284"/>
                  <a:pt x="3355138" y="1951430"/>
                </a:cubicBezTo>
                <a:cubicBezTo>
                  <a:pt x="3350807" y="1966455"/>
                  <a:pt x="3359830" y="1976472"/>
                  <a:pt x="3365786" y="1987854"/>
                </a:cubicBezTo>
                <a:cubicBezTo>
                  <a:pt x="3371561" y="1999237"/>
                  <a:pt x="3378420" y="2011302"/>
                  <a:pt x="3380043" y="2024054"/>
                </a:cubicBezTo>
                <a:cubicBezTo>
                  <a:pt x="3381125" y="2032931"/>
                  <a:pt x="3375892" y="2045905"/>
                  <a:pt x="3370117" y="2052509"/>
                </a:cubicBezTo>
                <a:cubicBezTo>
                  <a:pt x="3339797" y="2087340"/>
                  <a:pt x="3357844" y="2165652"/>
                  <a:pt x="3300454" y="2175670"/>
                </a:cubicBezTo>
                <a:cubicBezTo>
                  <a:pt x="3274647" y="2180221"/>
                  <a:pt x="3262195" y="2208906"/>
                  <a:pt x="3243246" y="2224614"/>
                </a:cubicBezTo>
                <a:cubicBezTo>
                  <a:pt x="3177374" y="2279478"/>
                  <a:pt x="3133338" y="2350051"/>
                  <a:pt x="3112946" y="2447031"/>
                </a:cubicBezTo>
                <a:cubicBezTo>
                  <a:pt x="3107352" y="2473894"/>
                  <a:pt x="3085875" y="2495522"/>
                  <a:pt x="3071979" y="2519197"/>
                </a:cubicBezTo>
                <a:cubicBezTo>
                  <a:pt x="3078657" y="2536499"/>
                  <a:pt x="3115112" y="2499164"/>
                  <a:pt x="3102298" y="2544694"/>
                </a:cubicBezTo>
                <a:cubicBezTo>
                  <a:pt x="3092553" y="2578843"/>
                  <a:pt x="3067647" y="2600014"/>
                  <a:pt x="3044185" y="2620276"/>
                </a:cubicBezTo>
                <a:cubicBezTo>
                  <a:pt x="3017476" y="2643268"/>
                  <a:pt x="2987879" y="2661708"/>
                  <a:pt x="2975787" y="2704279"/>
                </a:cubicBezTo>
                <a:cubicBezTo>
                  <a:pt x="2973260" y="2713386"/>
                  <a:pt x="2965140" y="2722947"/>
                  <a:pt x="2957921" y="2726591"/>
                </a:cubicBezTo>
                <a:cubicBezTo>
                  <a:pt x="2581458" y="3475797"/>
                  <a:pt x="1654740" y="3480805"/>
                  <a:pt x="1547901" y="3475568"/>
                </a:cubicBezTo>
                <a:cubicBezTo>
                  <a:pt x="1418503" y="3468966"/>
                  <a:pt x="1296143" y="3422753"/>
                  <a:pt x="1176132" y="3365156"/>
                </a:cubicBezTo>
                <a:cubicBezTo>
                  <a:pt x="1125418" y="3340797"/>
                  <a:pt x="1078316" y="3306195"/>
                  <a:pt x="1029045" y="3279332"/>
                </a:cubicBezTo>
                <a:cubicBezTo>
                  <a:pt x="961009" y="3242223"/>
                  <a:pt x="908492" y="3171424"/>
                  <a:pt x="840634" y="3141601"/>
                </a:cubicBezTo>
                <a:cubicBezTo>
                  <a:pt x="770793" y="3110867"/>
                  <a:pt x="711057" y="3054638"/>
                  <a:pt x="639229" y="3030734"/>
                </a:cubicBezTo>
                <a:cubicBezTo>
                  <a:pt x="601330" y="3017985"/>
                  <a:pt x="564695" y="2994993"/>
                  <a:pt x="570649" y="2929200"/>
                </a:cubicBezTo>
                <a:cubicBezTo>
                  <a:pt x="572274" y="2910532"/>
                  <a:pt x="562349" y="2895282"/>
                  <a:pt x="546647" y="2900745"/>
                </a:cubicBezTo>
                <a:cubicBezTo>
                  <a:pt x="516690" y="2910989"/>
                  <a:pt x="503154" y="2883898"/>
                  <a:pt x="486550" y="2863636"/>
                </a:cubicBezTo>
                <a:cubicBezTo>
                  <a:pt x="456953" y="2827667"/>
                  <a:pt x="428801" y="2789422"/>
                  <a:pt x="381697" y="2783503"/>
                </a:cubicBezTo>
                <a:cubicBezTo>
                  <a:pt x="390720" y="2755272"/>
                  <a:pt x="406060" y="2759371"/>
                  <a:pt x="420137" y="2765290"/>
                </a:cubicBezTo>
                <a:cubicBezTo>
                  <a:pt x="457133" y="2780772"/>
                  <a:pt x="493769" y="2798300"/>
                  <a:pt x="530765" y="2813781"/>
                </a:cubicBezTo>
                <a:cubicBezTo>
                  <a:pt x="554948" y="2823799"/>
                  <a:pt x="578952" y="2837912"/>
                  <a:pt x="611257" y="2826755"/>
                </a:cubicBezTo>
                <a:cubicBezTo>
                  <a:pt x="583463" y="2769843"/>
                  <a:pt x="536180" y="2759598"/>
                  <a:pt x="497920" y="2742071"/>
                </a:cubicBezTo>
                <a:cubicBezTo>
                  <a:pt x="450096" y="2719988"/>
                  <a:pt x="421942" y="2678326"/>
                  <a:pt x="388193" y="2631885"/>
                </a:cubicBezTo>
                <a:cubicBezTo>
                  <a:pt x="423386" y="2620730"/>
                  <a:pt x="445223" y="2654879"/>
                  <a:pt x="472834" y="2653056"/>
                </a:cubicBezTo>
                <a:cubicBezTo>
                  <a:pt x="474279" y="2647140"/>
                  <a:pt x="476804" y="2638488"/>
                  <a:pt x="476444" y="2638259"/>
                </a:cubicBezTo>
                <a:cubicBezTo>
                  <a:pt x="431326" y="2612763"/>
                  <a:pt x="410211" y="2564956"/>
                  <a:pt x="403173" y="2507131"/>
                </a:cubicBezTo>
                <a:cubicBezTo>
                  <a:pt x="399563" y="2477310"/>
                  <a:pt x="383140" y="2467976"/>
                  <a:pt x="366897" y="2454316"/>
                </a:cubicBezTo>
                <a:cubicBezTo>
                  <a:pt x="310230" y="2405826"/>
                  <a:pt x="250314" y="2361890"/>
                  <a:pt x="203752" y="2295188"/>
                </a:cubicBezTo>
                <a:cubicBezTo>
                  <a:pt x="257532" y="2304066"/>
                  <a:pt x="300665" y="2347547"/>
                  <a:pt x="358597" y="2366215"/>
                </a:cubicBezTo>
                <a:cubicBezTo>
                  <a:pt x="312577" y="2292910"/>
                  <a:pt x="253020" y="2255803"/>
                  <a:pt x="198698" y="2211409"/>
                </a:cubicBezTo>
                <a:cubicBezTo>
                  <a:pt x="173974" y="2191149"/>
                  <a:pt x="151055" y="2165197"/>
                  <a:pt x="121097" y="2154269"/>
                </a:cubicBezTo>
                <a:cubicBezTo>
                  <a:pt x="110448" y="2150400"/>
                  <a:pt x="92943" y="2142204"/>
                  <a:pt x="101425" y="2120577"/>
                </a:cubicBezTo>
                <a:cubicBezTo>
                  <a:pt x="108643" y="2102593"/>
                  <a:pt x="122900" y="2108055"/>
                  <a:pt x="135895" y="2113292"/>
                </a:cubicBezTo>
                <a:cubicBezTo>
                  <a:pt x="167116" y="2126269"/>
                  <a:pt x="199421" y="2126495"/>
                  <a:pt x="241652" y="2126269"/>
                </a:cubicBezTo>
                <a:cubicBezTo>
                  <a:pt x="206279" y="2066851"/>
                  <a:pt x="141489" y="2084608"/>
                  <a:pt x="111170" y="2022231"/>
                </a:cubicBezTo>
                <a:cubicBezTo>
                  <a:pt x="149069" y="2011302"/>
                  <a:pt x="178305" y="2033841"/>
                  <a:pt x="208987" y="2038166"/>
                </a:cubicBezTo>
                <a:cubicBezTo>
                  <a:pt x="236777" y="2042036"/>
                  <a:pt x="243636" y="2031565"/>
                  <a:pt x="237139" y="1997188"/>
                </a:cubicBezTo>
                <a:cubicBezTo>
                  <a:pt x="227034" y="1943690"/>
                  <a:pt x="242193" y="1916371"/>
                  <a:pt x="282618" y="1930941"/>
                </a:cubicBezTo>
                <a:cubicBezTo>
                  <a:pt x="320155" y="1944601"/>
                  <a:pt x="324125" y="1924568"/>
                  <a:pt x="314019" y="1894062"/>
                </a:cubicBezTo>
                <a:cubicBezTo>
                  <a:pt x="299582" y="1849671"/>
                  <a:pt x="316004" y="1815295"/>
                  <a:pt x="327194" y="1777960"/>
                </a:cubicBezTo>
                <a:cubicBezTo>
                  <a:pt x="344339" y="1721045"/>
                  <a:pt x="337121" y="1693272"/>
                  <a:pt x="300123" y="1650929"/>
                </a:cubicBezTo>
                <a:cubicBezTo>
                  <a:pt x="279370" y="1627251"/>
                  <a:pt x="256992" y="1607219"/>
                  <a:pt x="226852" y="1586731"/>
                </a:cubicBezTo>
                <a:cubicBezTo>
                  <a:pt x="296334" y="1575576"/>
                  <a:pt x="223423" y="1538013"/>
                  <a:pt x="247968" y="1514564"/>
                </a:cubicBezTo>
                <a:cubicBezTo>
                  <a:pt x="297056" y="1505003"/>
                  <a:pt x="337121" y="1579673"/>
                  <a:pt x="403895" y="1558274"/>
                </a:cubicBezTo>
                <a:cubicBezTo>
                  <a:pt x="321420" y="1493619"/>
                  <a:pt x="230281" y="1472448"/>
                  <a:pt x="170546" y="1386396"/>
                </a:cubicBezTo>
                <a:cubicBezTo>
                  <a:pt x="184261" y="1366817"/>
                  <a:pt x="197977" y="1385030"/>
                  <a:pt x="209707" y="1377746"/>
                </a:cubicBezTo>
                <a:cubicBezTo>
                  <a:pt x="209346" y="1373192"/>
                  <a:pt x="210250" y="1366362"/>
                  <a:pt x="208083" y="1364314"/>
                </a:cubicBezTo>
                <a:cubicBezTo>
                  <a:pt x="163508" y="1317416"/>
                  <a:pt x="162784" y="1316279"/>
                  <a:pt x="210610" y="1281675"/>
                </a:cubicBezTo>
                <a:cubicBezTo>
                  <a:pt x="227394" y="1269609"/>
                  <a:pt x="225950" y="1258909"/>
                  <a:pt x="217108" y="1243657"/>
                </a:cubicBezTo>
                <a:cubicBezTo>
                  <a:pt x="210790" y="1232957"/>
                  <a:pt x="203211" y="1223395"/>
                  <a:pt x="206820" y="1199947"/>
                </a:cubicBezTo>
                <a:cubicBezTo>
                  <a:pt x="232988" y="1229998"/>
                  <a:pt x="359499" y="1220208"/>
                  <a:pt x="381877" y="1217021"/>
                </a:cubicBezTo>
                <a:cubicBezTo>
                  <a:pt x="406963" y="1213607"/>
                  <a:pt x="431688" y="1199037"/>
                  <a:pt x="458035" y="1207003"/>
                </a:cubicBezTo>
                <a:cubicBezTo>
                  <a:pt x="479150" y="1213381"/>
                  <a:pt x="576966" y="1275073"/>
                  <a:pt x="590863" y="1204273"/>
                </a:cubicBezTo>
                <a:cubicBezTo>
                  <a:pt x="591585" y="1200858"/>
                  <a:pt x="631107" y="1208826"/>
                  <a:pt x="652403" y="1212696"/>
                </a:cubicBezTo>
                <a:cubicBezTo>
                  <a:pt x="671172" y="1215883"/>
                  <a:pt x="692288" y="1229998"/>
                  <a:pt x="704920" y="1201769"/>
                </a:cubicBezTo>
                <a:cubicBezTo>
                  <a:pt x="712320" y="1185150"/>
                  <a:pt x="681820" y="1153051"/>
                  <a:pt x="654569" y="1150320"/>
                </a:cubicBezTo>
                <a:cubicBezTo>
                  <a:pt x="630926" y="1147814"/>
                  <a:pt x="606202" y="1144172"/>
                  <a:pt x="583643" y="1151001"/>
                </a:cubicBezTo>
                <a:cubicBezTo>
                  <a:pt x="555852" y="1159198"/>
                  <a:pt x="540873" y="1145995"/>
                  <a:pt x="533111" y="1117538"/>
                </a:cubicBezTo>
                <a:cubicBezTo>
                  <a:pt x="524450" y="1086122"/>
                  <a:pt x="507845" y="1071550"/>
                  <a:pt x="484926" y="1056980"/>
                </a:cubicBezTo>
                <a:cubicBezTo>
                  <a:pt x="429340" y="1021696"/>
                  <a:pt x="375921" y="980946"/>
                  <a:pt x="314922" y="960456"/>
                </a:cubicBezTo>
                <a:cubicBezTo>
                  <a:pt x="302830" y="956358"/>
                  <a:pt x="289476" y="950894"/>
                  <a:pt x="283881" y="923805"/>
                </a:cubicBezTo>
                <a:cubicBezTo>
                  <a:pt x="449013" y="964326"/>
                  <a:pt x="599526" y="1069958"/>
                  <a:pt x="769890" y="1063811"/>
                </a:cubicBezTo>
                <a:cubicBezTo>
                  <a:pt x="723329" y="1030346"/>
                  <a:pt x="669369" y="1028524"/>
                  <a:pt x="619738" y="1005076"/>
                </a:cubicBezTo>
                <a:cubicBezTo>
                  <a:pt x="654930" y="987546"/>
                  <a:pt x="687956" y="1005759"/>
                  <a:pt x="721344" y="1015777"/>
                </a:cubicBezTo>
                <a:cubicBezTo>
                  <a:pt x="749317" y="1023970"/>
                  <a:pt x="774583" y="1025337"/>
                  <a:pt x="777650" y="976393"/>
                </a:cubicBezTo>
                <a:cubicBezTo>
                  <a:pt x="776566" y="973205"/>
                  <a:pt x="776747" y="969107"/>
                  <a:pt x="776929" y="965238"/>
                </a:cubicBezTo>
                <a:cubicBezTo>
                  <a:pt x="767542" y="944976"/>
                  <a:pt x="752926" y="934504"/>
                  <a:pt x="735601" y="928584"/>
                </a:cubicBezTo>
                <a:cubicBezTo>
                  <a:pt x="725133" y="924942"/>
                  <a:pt x="711237" y="919478"/>
                  <a:pt x="711416" y="904909"/>
                </a:cubicBezTo>
                <a:cubicBezTo>
                  <a:pt x="711958" y="850955"/>
                  <a:pt x="678571" y="835246"/>
                  <a:pt x="645185" y="819539"/>
                </a:cubicBezTo>
                <a:cubicBezTo>
                  <a:pt x="663773" y="792676"/>
                  <a:pt x="678391" y="812481"/>
                  <a:pt x="692468" y="810433"/>
                </a:cubicBezTo>
                <a:cubicBezTo>
                  <a:pt x="701672" y="809067"/>
                  <a:pt x="709973" y="806563"/>
                  <a:pt x="709973" y="792676"/>
                </a:cubicBezTo>
                <a:cubicBezTo>
                  <a:pt x="710154" y="781065"/>
                  <a:pt x="705822" y="767861"/>
                  <a:pt x="696799" y="767635"/>
                </a:cubicBezTo>
                <a:cubicBezTo>
                  <a:pt x="640312" y="765585"/>
                  <a:pt x="609090" y="690914"/>
                  <a:pt x="550437" y="690687"/>
                </a:cubicBezTo>
                <a:cubicBezTo>
                  <a:pt x="515425" y="690687"/>
                  <a:pt x="568666" y="648572"/>
                  <a:pt x="539068" y="631042"/>
                </a:cubicBezTo>
                <a:cubicBezTo>
                  <a:pt x="532570" y="627171"/>
                  <a:pt x="556032" y="621254"/>
                  <a:pt x="566500" y="622164"/>
                </a:cubicBezTo>
                <a:cubicBezTo>
                  <a:pt x="576786" y="623074"/>
                  <a:pt x="585990" y="634229"/>
                  <a:pt x="598443" y="626261"/>
                </a:cubicBezTo>
                <a:cubicBezTo>
                  <a:pt x="605300" y="597806"/>
                  <a:pt x="587615" y="587332"/>
                  <a:pt x="572996" y="579365"/>
                </a:cubicBezTo>
                <a:cubicBezTo>
                  <a:pt x="539247" y="560925"/>
                  <a:pt x="506402" y="538615"/>
                  <a:pt x="469405" y="532013"/>
                </a:cubicBezTo>
                <a:cubicBezTo>
                  <a:pt x="456232" y="529737"/>
                  <a:pt x="488355" y="499231"/>
                  <a:pt x="494671" y="488532"/>
                </a:cubicBezTo>
                <a:cubicBezTo>
                  <a:pt x="345782" y="376071"/>
                  <a:pt x="166756" y="381762"/>
                  <a:pt x="0" y="290928"/>
                </a:cubicBezTo>
                <a:cubicBezTo>
                  <a:pt x="36817" y="273173"/>
                  <a:pt x="63887" y="286148"/>
                  <a:pt x="88973" y="288880"/>
                </a:cubicBezTo>
                <a:cubicBezTo>
                  <a:pt x="151595" y="295708"/>
                  <a:pt x="213498" y="309822"/>
                  <a:pt x="275940" y="318246"/>
                </a:cubicBezTo>
                <a:cubicBezTo>
                  <a:pt x="306620" y="322344"/>
                  <a:pt x="335134" y="337824"/>
                  <a:pt x="369424" y="313239"/>
                </a:cubicBezTo>
                <a:cubicBezTo>
                  <a:pt x="392343" y="296847"/>
                  <a:pt x="428980" y="314604"/>
                  <a:pt x="457133" y="329174"/>
                </a:cubicBezTo>
                <a:cubicBezTo>
                  <a:pt x="480414" y="341238"/>
                  <a:pt x="502612" y="344425"/>
                  <a:pt x="533474" y="329174"/>
                </a:cubicBezTo>
                <a:cubicBezTo>
                  <a:pt x="505501" y="319841"/>
                  <a:pt x="484023" y="311645"/>
                  <a:pt x="462006" y="305953"/>
                </a:cubicBezTo>
                <a:cubicBezTo>
                  <a:pt x="444501" y="301400"/>
                  <a:pt x="486189" y="282960"/>
                  <a:pt x="507484" y="285237"/>
                </a:cubicBezTo>
                <a:cubicBezTo>
                  <a:pt x="537263" y="288423"/>
                  <a:pt x="520479" y="276586"/>
                  <a:pt x="515425" y="260195"/>
                </a:cubicBezTo>
                <a:cubicBezTo>
                  <a:pt x="510012" y="242665"/>
                  <a:pt x="526074" y="237203"/>
                  <a:pt x="536180" y="240844"/>
                </a:cubicBezTo>
                <a:cubicBezTo>
                  <a:pt x="574980" y="255187"/>
                  <a:pt x="613602" y="229917"/>
                  <a:pt x="653668" y="250407"/>
                </a:cubicBezTo>
                <a:cubicBezTo>
                  <a:pt x="643561" y="199867"/>
                  <a:pt x="621723" y="177784"/>
                  <a:pt x="576064" y="170726"/>
                </a:cubicBezTo>
                <a:cubicBezTo>
                  <a:pt x="558919" y="167996"/>
                  <a:pt x="541053" y="172093"/>
                  <a:pt x="526254" y="157522"/>
                </a:cubicBezTo>
                <a:cubicBezTo>
                  <a:pt x="517771" y="149101"/>
                  <a:pt x="508207" y="139084"/>
                  <a:pt x="514884" y="123603"/>
                </a:cubicBezTo>
                <a:cubicBezTo>
                  <a:pt x="519577" y="112674"/>
                  <a:pt x="529684" y="112674"/>
                  <a:pt x="537985" y="116318"/>
                </a:cubicBezTo>
                <a:cubicBezTo>
                  <a:pt x="575162" y="132483"/>
                  <a:pt x="613963" y="138400"/>
                  <a:pt x="652764" y="144320"/>
                </a:cubicBezTo>
                <a:cubicBezTo>
                  <a:pt x="658720" y="145230"/>
                  <a:pt x="665397" y="148191"/>
                  <a:pt x="672075" y="133164"/>
                </a:cubicBezTo>
                <a:cubicBezTo>
                  <a:pt x="599526" y="108805"/>
                  <a:pt x="530585" y="74202"/>
                  <a:pt x="456051" y="60770"/>
                </a:cubicBezTo>
                <a:cubicBezTo>
                  <a:pt x="457133" y="54397"/>
                  <a:pt x="458215" y="48022"/>
                  <a:pt x="459299" y="41649"/>
                </a:cubicBezTo>
                <a:cubicBezTo>
                  <a:pt x="517591" y="50753"/>
                  <a:pt x="575884" y="59859"/>
                  <a:pt x="649515" y="71243"/>
                </a:cubicBezTo>
                <a:cubicBezTo>
                  <a:pt x="604218" y="35045"/>
                  <a:pt x="561446" y="47111"/>
                  <a:pt x="527879" y="15013"/>
                </a:cubicBezTo>
                <a:cubicBezTo>
                  <a:pt x="534195" y="2833"/>
                  <a:pt x="541820" y="-241"/>
                  <a:pt x="549716" y="15"/>
                </a:cubicBezTo>
                <a:close/>
              </a:path>
            </a:pathLst>
          </a:custGeom>
        </p:spPr>
      </p:pic>
      <p:pic>
        <p:nvPicPr>
          <p:cNvPr id="9" name="Picture 8" descr="A person sitting at a desk writing on a book&#10;&#10;Description automatically generated">
            <a:extLst>
              <a:ext uri="{FF2B5EF4-FFF2-40B4-BE49-F238E27FC236}">
                <a16:creationId xmlns:a16="http://schemas.microsoft.com/office/drawing/2014/main" id="{F53309B6-4FAC-C13E-8F09-568737AEC0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5" b="-2"/>
          <a:stretch/>
        </p:blipFill>
        <p:spPr>
          <a:xfrm>
            <a:off x="8182946" y="0"/>
            <a:ext cx="4006005" cy="3093369"/>
          </a:xfrm>
          <a:custGeom>
            <a:avLst/>
            <a:gdLst/>
            <a:ahLst/>
            <a:cxnLst/>
            <a:rect l="l" t="t" r="r" b="b"/>
            <a:pathLst>
              <a:path w="4579876" h="3536502">
                <a:moveTo>
                  <a:pt x="457312" y="0"/>
                </a:moveTo>
                <a:lnTo>
                  <a:pt x="4579876" y="0"/>
                </a:lnTo>
                <a:lnTo>
                  <a:pt x="4579876" y="3057029"/>
                </a:lnTo>
                <a:lnTo>
                  <a:pt x="4508441" y="3086568"/>
                </a:lnTo>
                <a:cubicBezTo>
                  <a:pt x="4391572" y="3126663"/>
                  <a:pt x="4301124" y="3221848"/>
                  <a:pt x="4183947" y="3271738"/>
                </a:cubicBezTo>
                <a:cubicBezTo>
                  <a:pt x="4099090" y="3307854"/>
                  <a:pt x="4017967" y="3354374"/>
                  <a:pt x="3930625" y="3387123"/>
                </a:cubicBezTo>
                <a:cubicBezTo>
                  <a:pt x="3723932" y="3464557"/>
                  <a:pt x="3513195" y="3526689"/>
                  <a:pt x="3290337" y="3535564"/>
                </a:cubicBezTo>
                <a:cubicBezTo>
                  <a:pt x="3106332" y="3542605"/>
                  <a:pt x="1510274" y="3535872"/>
                  <a:pt x="861903" y="2528615"/>
                </a:cubicBezTo>
                <a:cubicBezTo>
                  <a:pt x="849470" y="2523717"/>
                  <a:pt x="835485" y="2510862"/>
                  <a:pt x="831133" y="2498619"/>
                </a:cubicBezTo>
                <a:cubicBezTo>
                  <a:pt x="810307" y="2441385"/>
                  <a:pt x="759333" y="2416594"/>
                  <a:pt x="713333" y="2385682"/>
                </a:cubicBezTo>
                <a:cubicBezTo>
                  <a:pt x="672925" y="2358442"/>
                  <a:pt x="630030" y="2329978"/>
                  <a:pt x="613246" y="2284067"/>
                </a:cubicBezTo>
                <a:cubicBezTo>
                  <a:pt x="591179" y="2222855"/>
                  <a:pt x="653963" y="2273050"/>
                  <a:pt x="665465" y="2249789"/>
                </a:cubicBezTo>
                <a:cubicBezTo>
                  <a:pt x="641532" y="2217960"/>
                  <a:pt x="604543" y="2188882"/>
                  <a:pt x="594908" y="2152767"/>
                </a:cubicBezTo>
                <a:cubicBezTo>
                  <a:pt x="559787" y="2022383"/>
                  <a:pt x="483946" y="1927503"/>
                  <a:pt x="370497" y="1853742"/>
                </a:cubicBezTo>
                <a:cubicBezTo>
                  <a:pt x="337861" y="1832624"/>
                  <a:pt x="316415" y="1794059"/>
                  <a:pt x="271969" y="1787940"/>
                </a:cubicBezTo>
                <a:cubicBezTo>
                  <a:pt x="173127" y="1774472"/>
                  <a:pt x="204209" y="1669186"/>
                  <a:pt x="151990" y="1622358"/>
                </a:cubicBezTo>
                <a:cubicBezTo>
                  <a:pt x="142044" y="1613481"/>
                  <a:pt x="133031" y="1596037"/>
                  <a:pt x="134895" y="1584102"/>
                </a:cubicBezTo>
                <a:cubicBezTo>
                  <a:pt x="137691" y="1566959"/>
                  <a:pt x="149504" y="1550739"/>
                  <a:pt x="159450" y="1535435"/>
                </a:cubicBezTo>
                <a:cubicBezTo>
                  <a:pt x="169708" y="1520133"/>
                  <a:pt x="185247" y="1506664"/>
                  <a:pt x="177788" y="1486465"/>
                </a:cubicBezTo>
                <a:cubicBezTo>
                  <a:pt x="174683" y="1478202"/>
                  <a:pt x="176855" y="1449432"/>
                  <a:pt x="153856" y="1472079"/>
                </a:cubicBezTo>
                <a:cubicBezTo>
                  <a:pt x="90760" y="1534212"/>
                  <a:pt x="54082" y="1475449"/>
                  <a:pt x="0" y="1447289"/>
                </a:cubicBezTo>
                <a:cubicBezTo>
                  <a:pt x="43515" y="1418212"/>
                  <a:pt x="82677" y="1397707"/>
                  <a:pt x="89205" y="1354247"/>
                </a:cubicBezTo>
                <a:cubicBezTo>
                  <a:pt x="102570" y="1264569"/>
                  <a:pt x="159758" y="1223557"/>
                  <a:pt x="246479" y="1215599"/>
                </a:cubicBezTo>
                <a:cubicBezTo>
                  <a:pt x="214465" y="1128983"/>
                  <a:pt x="214465" y="1128983"/>
                  <a:pt x="317968" y="1117045"/>
                </a:cubicBezTo>
                <a:cubicBezTo>
                  <a:pt x="278183" y="1061955"/>
                  <a:pt x="278183" y="1047876"/>
                  <a:pt x="326362" y="1028900"/>
                </a:cubicBezTo>
                <a:cubicBezTo>
                  <a:pt x="372673" y="1010841"/>
                  <a:pt x="423957" y="1004720"/>
                  <a:pt x="466852" y="976870"/>
                </a:cubicBezTo>
                <a:cubicBezTo>
                  <a:pt x="427377" y="906475"/>
                  <a:pt x="416188" y="824756"/>
                  <a:pt x="334754" y="790475"/>
                </a:cubicBezTo>
                <a:cubicBezTo>
                  <a:pt x="322010" y="785272"/>
                  <a:pt x="313307" y="764154"/>
                  <a:pt x="321386" y="751912"/>
                </a:cubicBezTo>
                <a:cubicBezTo>
                  <a:pt x="350915" y="707534"/>
                  <a:pt x="308644" y="623365"/>
                  <a:pt x="400645" y="613877"/>
                </a:cubicBezTo>
                <a:cubicBezTo>
                  <a:pt x="412147" y="612959"/>
                  <a:pt x="422716" y="603776"/>
                  <a:pt x="413701" y="591839"/>
                </a:cubicBezTo>
                <a:cubicBezTo>
                  <a:pt x="382618" y="550216"/>
                  <a:pt x="420228" y="552969"/>
                  <a:pt x="442917" y="547767"/>
                </a:cubicBezTo>
                <a:cubicBezTo>
                  <a:pt x="470271" y="541341"/>
                  <a:pt x="501353" y="559703"/>
                  <a:pt x="526840" y="537055"/>
                </a:cubicBezTo>
                <a:cubicBezTo>
                  <a:pt x="520932" y="513181"/>
                  <a:pt x="498866" y="513487"/>
                  <a:pt x="483325" y="505836"/>
                </a:cubicBezTo>
                <a:cubicBezTo>
                  <a:pt x="437946" y="483799"/>
                  <a:pt x="400956" y="457479"/>
                  <a:pt x="398780" y="400243"/>
                </a:cubicBezTo>
                <a:cubicBezTo>
                  <a:pt x="397229" y="354028"/>
                  <a:pt x="392255" y="313323"/>
                  <a:pt x="455041" y="299242"/>
                </a:cubicBezTo>
                <a:cubicBezTo>
                  <a:pt x="481149" y="293426"/>
                  <a:pt x="473687" y="260067"/>
                  <a:pt x="458769" y="243538"/>
                </a:cubicBezTo>
                <a:cubicBezTo>
                  <a:pt x="432038" y="214157"/>
                  <a:pt x="409972" y="174981"/>
                  <a:pt x="363969" y="172227"/>
                </a:cubicBezTo>
                <a:cubicBezTo>
                  <a:pt x="335995" y="170391"/>
                  <a:pt x="314549" y="158146"/>
                  <a:pt x="292481" y="144069"/>
                </a:cubicBezTo>
                <a:cubicBezTo>
                  <a:pt x="276630" y="133966"/>
                  <a:pt x="257670" y="125398"/>
                  <a:pt x="259534" y="103668"/>
                </a:cubicBezTo>
                <a:cubicBezTo>
                  <a:pt x="261399" y="82855"/>
                  <a:pt x="279736" y="74286"/>
                  <a:pt x="298387" y="70001"/>
                </a:cubicBezTo>
                <a:cubicBezTo>
                  <a:pt x="345011" y="59672"/>
                  <a:pt x="389535" y="45726"/>
                  <a:pt x="430782" y="19902"/>
                </a:cubicBez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640DA3C-20EF-7D79-9EA7-05DF6FB21AD4}"/>
              </a:ext>
            </a:extLst>
          </p:cNvPr>
          <p:cNvSpPr txBox="1"/>
          <p:nvPr/>
        </p:nvSpPr>
        <p:spPr>
          <a:xfrm>
            <a:off x="7783538" y="3981974"/>
            <a:ext cx="4114801" cy="1940768"/>
          </a:xfrm>
          <a:prstGeom prst="rect">
            <a:avLst/>
          </a:prstGeom>
          <a:ln w="28575">
            <a:solidFill>
              <a:srgbClr val="FF6699"/>
            </a:solidFill>
            <a:prstDash val="sysDash"/>
          </a:ln>
        </p:spPr>
        <p:txBody>
          <a:bodyPr vert="horz" lIns="91440" tIns="45720" rIns="91440" bIns="45720" rtlCol="0"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err="1">
                <a:latin typeface="Cordia New" panose="020B0304020202020204" pitchFamily="34" charset="-34"/>
                <a:cs typeface="Cordia New" panose="020B0304020202020204" pitchFamily="34" charset="-34"/>
              </a:rPr>
              <a:t>นอกจากนี้ยังช่วยส่งเสริมความคิด</a:t>
            </a:r>
            <a:r>
              <a:rPr lang="en-US" sz="3200" dirty="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3200" dirty="0" err="1">
                <a:latin typeface="Cordia New" panose="020B0304020202020204" pitchFamily="34" charset="-34"/>
                <a:cs typeface="Cordia New" panose="020B0304020202020204" pitchFamily="34" charset="-34"/>
              </a:rPr>
              <a:t>และความสามารถในการตัดสินใจเลือกใส่เสื้อผ้าที่เหมาะสมกับตนเอง</a:t>
            </a:r>
            <a:r>
              <a:rPr lang="en-US" sz="3200" dirty="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3200" dirty="0" err="1">
                <a:latin typeface="Cordia New" panose="020B0304020202020204" pitchFamily="34" charset="-34"/>
                <a:cs typeface="Cordia New" panose="020B0304020202020204" pitchFamily="34" charset="-34"/>
              </a:rPr>
              <a:t>และโอกาสต่างๆ</a:t>
            </a:r>
            <a:r>
              <a:rPr lang="en-US" sz="3200" dirty="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3200" dirty="0" err="1">
                <a:latin typeface="Cordia New" panose="020B0304020202020204" pitchFamily="34" charset="-34"/>
                <a:cs typeface="Cordia New" panose="020B0304020202020204" pitchFamily="34" charset="-34"/>
              </a:rPr>
              <a:t>อีกด้วย</a:t>
            </a:r>
            <a:endParaRPr lang="en-US" sz="32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6862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  <p:extLst>
    <p:ext uri="{6950BFC3-D8DA-4A85-94F7-54DA5524770B}">
      <p188:commentRel xmlns:p188="http://schemas.microsoft.com/office/powerpoint/2018/8/main" r:id="rId3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089ACCB-FF81-C04E-1F60-B2227E9F3F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1225" y="0"/>
            <a:ext cx="12668864" cy="6858000"/>
          </a:xfrm>
          <a:prstGeom prst="rect">
            <a:avLst/>
          </a:prstGeom>
        </p:spPr>
      </p:pic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57F18F36-0D1E-F364-6724-5DE6A7AFEA2D}"/>
              </a:ext>
            </a:extLst>
          </p:cNvPr>
          <p:cNvSpPr/>
          <p:nvPr/>
        </p:nvSpPr>
        <p:spPr>
          <a:xfrm>
            <a:off x="86356" y="318807"/>
            <a:ext cx="4125432" cy="1604630"/>
          </a:xfrm>
          <a:prstGeom prst="wedgeRoundRectCallout">
            <a:avLst>
              <a:gd name="adj1" fmla="val -22996"/>
              <a:gd name="adj2" fmla="val 9753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>
                <a:solidFill>
                  <a:schemeClr val="tx1"/>
                </a:solidFill>
              </a:rPr>
              <a:t>นักเรียนญี่ปุ่นแต่งตัวแบบนี้มาโรงเรียนในวัน </a:t>
            </a:r>
            <a:r>
              <a:rPr lang="en-US" sz="3200" dirty="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No Uniform Day</a:t>
            </a:r>
            <a:r>
              <a:rPr lang="th-TH" sz="3200" dirty="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</a:p>
          <a:p>
            <a:pPr algn="ctr"/>
            <a:r>
              <a:rPr lang="th-TH" sz="3200" dirty="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นักเรียนคิดว่าเหมาะสมหรือไม่</a:t>
            </a:r>
            <a:r>
              <a:rPr lang="en-US" sz="3200" dirty="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C5A7D264-BD02-A10B-8CCC-422E3FA06BD8}"/>
              </a:ext>
            </a:extLst>
          </p:cNvPr>
          <p:cNvSpPr/>
          <p:nvPr/>
        </p:nvSpPr>
        <p:spPr>
          <a:xfrm>
            <a:off x="6755860" y="3707472"/>
            <a:ext cx="4406309" cy="2754402"/>
          </a:xfrm>
          <a:prstGeom prst="wedgeRoundRectCallout">
            <a:avLst>
              <a:gd name="adj1" fmla="val 31328"/>
              <a:gd name="adj2" fmla="val -66064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หากที่โรงเรียนของนักเรียนมีวัน </a:t>
            </a:r>
            <a:r>
              <a:rPr lang="en-US" sz="3200" dirty="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No Uniform Day </a:t>
            </a:r>
            <a:r>
              <a:rPr lang="th-TH" sz="3200" dirty="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นักเรียนคิดว่าจะแต่งตัวอย่างไรไปโรงเรียน </a:t>
            </a:r>
            <a:br>
              <a:rPr lang="th-TH" sz="3200" dirty="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</a:br>
            <a:r>
              <a:rPr lang="th-TH" sz="3200" dirty="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ลองค้นหารูปที่นักเรียนคิดว่าเหมาะสม แล้วแชร์กับเพื่อนๆ </a:t>
            </a:r>
            <a:endParaRPr lang="en-US" sz="3200" dirty="0">
              <a:solidFill>
                <a:schemeClr val="tx1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A3E900-8288-FDD9-B878-6291D38F86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0019" y="1121122"/>
            <a:ext cx="1962150" cy="19621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26373B-6CC5-6341-F284-5E15785CFE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6893" y="3707472"/>
            <a:ext cx="1292992" cy="21475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6A15D5-C30B-2152-A16E-FF02869F87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15106">
            <a:off x="3446651" y="3594905"/>
            <a:ext cx="1373697" cy="21475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24916EF-78B7-B586-2106-E6AE6DEADBC9}"/>
              </a:ext>
            </a:extLst>
          </p:cNvPr>
          <p:cNvSpPr/>
          <p:nvPr/>
        </p:nvSpPr>
        <p:spPr>
          <a:xfrm>
            <a:off x="766826" y="3000911"/>
            <a:ext cx="12105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8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？</a:t>
            </a:r>
            <a:endParaRPr lang="en-US" sz="8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A1CA7B-7EA8-E0B6-13CA-DA94A4961E1A}"/>
              </a:ext>
            </a:extLst>
          </p:cNvPr>
          <p:cNvSpPr/>
          <p:nvPr/>
        </p:nvSpPr>
        <p:spPr>
          <a:xfrm>
            <a:off x="9575799" y="-86410"/>
            <a:ext cx="12105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8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？</a:t>
            </a:r>
            <a:endParaRPr lang="en-US" sz="8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391EB3C-77BC-1C34-69B2-969AB8E1AFE1}"/>
              </a:ext>
            </a:extLst>
          </p:cNvPr>
          <p:cNvSpPr/>
          <p:nvPr/>
        </p:nvSpPr>
        <p:spPr>
          <a:xfrm>
            <a:off x="2438414" y="2321004"/>
            <a:ext cx="663675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ADLaM Display" panose="020B0604020202020204" pitchFamily="2" charset="0"/>
                <a:ea typeface="ADLaM Display" panose="020B0604020202020204" pitchFamily="2" charset="0"/>
                <a:cs typeface="ADLaM Display" panose="020B0604020202020204" pitchFamily="2" charset="0"/>
              </a:rPr>
              <a:t>No Uniform Day</a:t>
            </a:r>
          </a:p>
        </p:txBody>
      </p:sp>
    </p:spTree>
    <p:extLst>
      <p:ext uri="{BB962C8B-B14F-4D97-AF65-F5344CB8AC3E}">
        <p14:creationId xmlns:p14="http://schemas.microsoft.com/office/powerpoint/2010/main" val="171933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82227-BF79-1DF1-5A61-478761BB4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05109"/>
          </a:xfrm>
        </p:spPr>
        <p:txBody>
          <a:bodyPr>
            <a:normAutofit fontScale="90000"/>
          </a:bodyPr>
          <a:lstStyle/>
          <a:p>
            <a:r>
              <a:rPr lang="th-TH" dirty="0">
                <a:cs typeface="+mn-cs"/>
              </a:rPr>
              <a:t>ในปีพ.ศ. 256</a:t>
            </a:r>
            <a:r>
              <a:rPr lang="en-US" dirty="0">
                <a:latin typeface="Cordia New" panose="020B0304020202020204" pitchFamily="34" charset="-34"/>
                <a:cs typeface="Cordia New" panose="020B0304020202020204" pitchFamily="34" charset="-34"/>
              </a:rPr>
              <a:t>4</a:t>
            </a:r>
            <a:r>
              <a:rPr lang="th-TH" dirty="0">
                <a:cs typeface="+mn-cs"/>
              </a:rPr>
              <a:t> บริษัทผลิตเครื่องแบบนักเรียน</a:t>
            </a:r>
            <a:r>
              <a:rPr lang="en-US" dirty="0">
                <a:latin typeface="Cordia New" panose="020B0304020202020204" pitchFamily="34" charset="-34"/>
                <a:cs typeface="Cordia New" panose="020B0304020202020204" pitchFamily="34" charset="-34"/>
              </a:rPr>
              <a:t>KANKO</a:t>
            </a:r>
            <a:r>
              <a:rPr lang="ja-JP" altLang="en-US" sz="2700" dirty="0">
                <a:latin typeface="+mj-ea"/>
                <a:cs typeface="+mn-cs"/>
              </a:rPr>
              <a:t>（</a:t>
            </a:r>
            <a:r>
              <a:rPr lang="zh-CN" altLang="en-US" sz="2700" b="1" i="0" dirty="0">
                <a:solidFill>
                  <a:srgbClr val="3B3B3B"/>
                </a:solidFill>
                <a:effectLst/>
                <a:latin typeface="+mj-ea"/>
                <a:cs typeface="+mn-cs"/>
              </a:rPr>
              <a:t>菅公学生服株式会社</a:t>
            </a:r>
            <a:r>
              <a:rPr lang="ja-JP" altLang="en-US" sz="2700" dirty="0">
                <a:latin typeface="+mj-ea"/>
                <a:cs typeface="+mn-cs"/>
              </a:rPr>
              <a:t>）</a:t>
            </a:r>
            <a:r>
              <a:rPr lang="th-TH" dirty="0">
                <a:cs typeface="+mn-cs"/>
              </a:rPr>
              <a:t>ได้จัดทำแบบสำรวจเกี่ยวกับ </a:t>
            </a:r>
            <a:r>
              <a:rPr lang="th-TH" dirty="0">
                <a:solidFill>
                  <a:schemeClr val="accent1"/>
                </a:solidFill>
                <a:cs typeface="+mn-cs"/>
              </a:rPr>
              <a:t>“ความจำเป็นของชุดนักเรียน”</a:t>
            </a:r>
            <a:r>
              <a:rPr lang="th-TH" dirty="0">
                <a:cs typeface="+mn-cs"/>
              </a:rPr>
              <a:t> โดยสำรวจจากนักเรียนมัธยมปลาย 1099 คน ทั่วประเทศ</a:t>
            </a:r>
            <a:endParaRPr lang="en-US" dirty="0">
              <a:cs typeface="+mn-cs"/>
            </a:endParaRPr>
          </a:p>
        </p:txBody>
      </p:sp>
      <p:sp>
        <p:nvSpPr>
          <p:cNvPr id="3" name="Flowchart: Alternate Process 2">
            <a:extLst>
              <a:ext uri="{FF2B5EF4-FFF2-40B4-BE49-F238E27FC236}">
                <a16:creationId xmlns:a16="http://schemas.microsoft.com/office/drawing/2014/main" id="{AA4CB5ED-807C-6D6C-7502-154BE20E3C4C}"/>
              </a:ext>
            </a:extLst>
          </p:cNvPr>
          <p:cNvSpPr/>
          <p:nvPr/>
        </p:nvSpPr>
        <p:spPr>
          <a:xfrm>
            <a:off x="838200" y="2476445"/>
            <a:ext cx="6951050" cy="1905109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th-TH" sz="3200" dirty="0">
                <a:solidFill>
                  <a:schemeClr val="accent1"/>
                </a:solidFill>
              </a:rPr>
              <a:t>ผลจากแบบสำรวจพบว่ากว่า </a:t>
            </a:r>
            <a:r>
              <a:rPr lang="en-US" sz="3200" dirty="0">
                <a:solidFill>
                  <a:schemeClr val="accent1"/>
                </a:solidFill>
              </a:rPr>
              <a:t>80%</a:t>
            </a:r>
            <a:r>
              <a:rPr lang="th-TH" sz="3200" dirty="0">
                <a:solidFill>
                  <a:schemeClr val="accent1"/>
                </a:solidFill>
              </a:rPr>
              <a:t> ตอบว่า </a:t>
            </a:r>
            <a:r>
              <a:rPr lang="th-TH" sz="3200" b="1" dirty="0">
                <a:solidFill>
                  <a:schemeClr val="accent1"/>
                </a:solidFill>
              </a:rPr>
              <a:t>“จำเป็น” </a:t>
            </a:r>
          </a:p>
          <a:p>
            <a:pPr>
              <a:lnSpc>
                <a:spcPct val="150000"/>
              </a:lnSpc>
            </a:pPr>
            <a:r>
              <a:rPr lang="th-TH" sz="2400" dirty="0">
                <a:solidFill>
                  <a:schemeClr val="tx1"/>
                </a:solidFill>
              </a:rPr>
              <a:t>(แยกเป็น</a:t>
            </a:r>
            <a:r>
              <a:rPr lang="en-US" sz="2400" dirty="0">
                <a:solidFill>
                  <a:schemeClr val="tx1"/>
                </a:solidFill>
              </a:rPr>
              <a:t>: </a:t>
            </a:r>
            <a:r>
              <a:rPr lang="th-TH" sz="2400" dirty="0">
                <a:solidFill>
                  <a:schemeClr val="tx1"/>
                </a:solidFill>
              </a:rPr>
              <a:t>มีเครื่องแบบดีกว่า </a:t>
            </a:r>
            <a:r>
              <a:rPr lang="en-US" sz="2400" dirty="0">
                <a:solidFill>
                  <a:schemeClr val="tx1"/>
                </a:solidFill>
              </a:rPr>
              <a:t>40.4%</a:t>
            </a:r>
            <a:r>
              <a:rPr lang="th-TH" sz="2400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th-TH" sz="2400" dirty="0">
                <a:solidFill>
                  <a:schemeClr val="tx1"/>
                </a:solidFill>
              </a:rPr>
              <a:t>ถ้าเลือกได้คิดว่ามีดีกว่า </a:t>
            </a:r>
            <a:r>
              <a:rPr lang="en-US" sz="2400" dirty="0">
                <a:solidFill>
                  <a:schemeClr val="tx1"/>
                </a:solidFill>
              </a:rPr>
              <a:t>38.9%</a:t>
            </a:r>
            <a:r>
              <a:rPr lang="th-TH" sz="2400" dirty="0">
                <a:solidFill>
                  <a:schemeClr val="tx1"/>
                </a:solidFill>
              </a:rPr>
              <a:t>)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29FE0B-2ECC-AA50-1110-E9CE722D3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904774"/>
            <a:ext cx="9704130" cy="6309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0D2E97-9F6A-7680-ED0A-D45D4CCD45C1}"/>
              </a:ext>
            </a:extLst>
          </p:cNvPr>
          <p:cNvSpPr txBox="1"/>
          <p:nvPr/>
        </p:nvSpPr>
        <p:spPr>
          <a:xfrm>
            <a:off x="1828800" y="5816145"/>
            <a:ext cx="1970690" cy="523220"/>
          </a:xfrm>
          <a:prstGeom prst="rect">
            <a:avLst/>
          </a:prstGeom>
          <a:solidFill>
            <a:srgbClr val="FF6699"/>
          </a:solidFill>
        </p:spPr>
        <p:txBody>
          <a:bodyPr wrap="square" rtlCol="0">
            <a:spAutoFit/>
          </a:bodyPr>
          <a:lstStyle/>
          <a:p>
            <a:r>
              <a:rPr lang="th-TH" sz="2800" dirty="0">
                <a:solidFill>
                  <a:schemeClr val="bg1"/>
                </a:solidFill>
              </a:rPr>
              <a:t>มีเครื่องแบบดีกว่า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461608-AA87-B657-7B22-1B826D8D0410}"/>
              </a:ext>
            </a:extLst>
          </p:cNvPr>
          <p:cNvSpPr txBox="1"/>
          <p:nvPr/>
        </p:nvSpPr>
        <p:spPr>
          <a:xfrm>
            <a:off x="5120080" y="5816145"/>
            <a:ext cx="2579584" cy="523220"/>
          </a:xfrm>
          <a:prstGeom prst="rect">
            <a:avLst/>
          </a:prstGeom>
          <a:solidFill>
            <a:srgbClr val="800080"/>
          </a:solidFill>
        </p:spPr>
        <p:txBody>
          <a:bodyPr wrap="square" rtlCol="0">
            <a:spAutoFit/>
          </a:bodyPr>
          <a:lstStyle/>
          <a:p>
            <a:r>
              <a:rPr lang="th-TH" sz="2800" dirty="0">
                <a:solidFill>
                  <a:schemeClr val="bg1"/>
                </a:solidFill>
              </a:rPr>
              <a:t>ถ้าเลือกได้ คิดว่ามีดีกว่า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A33B08-EB8E-8504-7325-A15FB2657FFB}"/>
              </a:ext>
            </a:extLst>
          </p:cNvPr>
          <p:cNvSpPr txBox="1"/>
          <p:nvPr/>
        </p:nvSpPr>
        <p:spPr>
          <a:xfrm>
            <a:off x="8183848" y="4381554"/>
            <a:ext cx="2736997" cy="52322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th-TH" sz="2800" dirty="0">
                <a:solidFill>
                  <a:schemeClr val="bg1"/>
                </a:solidFill>
              </a:rPr>
              <a:t>ถ้าเลือกได้ คิดว่าไม่มีดีกว่า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D02A4C-E9CD-6771-8640-F68E550E747D}"/>
              </a:ext>
            </a:extLst>
          </p:cNvPr>
          <p:cNvSpPr txBox="1"/>
          <p:nvPr/>
        </p:nvSpPr>
        <p:spPr>
          <a:xfrm>
            <a:off x="9686056" y="5816145"/>
            <a:ext cx="1160623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th-TH" sz="2800" dirty="0">
                <a:solidFill>
                  <a:schemeClr val="bg1"/>
                </a:solidFill>
              </a:rPr>
              <a:t>ไม่มีดีกว่า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3D5FB29-3FAE-8292-42AF-4BCDB6AC0CC1}"/>
              </a:ext>
            </a:extLst>
          </p:cNvPr>
          <p:cNvGrpSpPr/>
          <p:nvPr/>
        </p:nvGrpSpPr>
        <p:grpSpPr>
          <a:xfrm>
            <a:off x="8695663" y="1943189"/>
            <a:ext cx="1980786" cy="2106659"/>
            <a:chOff x="9942848" y="4591003"/>
            <a:chExt cx="1980786" cy="2106659"/>
          </a:xfrm>
        </p:grpSpPr>
        <p:pic>
          <p:nvPicPr>
            <p:cNvPr id="11" name="Picture 2" descr="セーラー服を着た女子学生のイラスト（夏服・学生服） | かわいいフリー素材集 いらすとや">
              <a:extLst>
                <a:ext uri="{FF2B5EF4-FFF2-40B4-BE49-F238E27FC236}">
                  <a16:creationId xmlns:a16="http://schemas.microsoft.com/office/drawing/2014/main" id="{BAAC767B-010D-E719-E201-D19B3A5475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83966" y="4591003"/>
              <a:ext cx="1139668" cy="2106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 descr="ブレザーを着た男子学生のイラスト（夏服・学生服） | かわいいフリー素材集 いらすとや">
              <a:extLst>
                <a:ext uri="{FF2B5EF4-FFF2-40B4-BE49-F238E27FC236}">
                  <a16:creationId xmlns:a16="http://schemas.microsoft.com/office/drawing/2014/main" id="{764E911C-0320-640E-CBE8-828F1DF10C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48" y="4711700"/>
              <a:ext cx="1074373" cy="19859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48A54C0-B95D-AC15-E170-E40DB9E33E7C}"/>
              </a:ext>
            </a:extLst>
          </p:cNvPr>
          <p:cNvSpPr txBox="1"/>
          <p:nvPr/>
        </p:nvSpPr>
        <p:spPr>
          <a:xfrm>
            <a:off x="7980266" y="6545888"/>
            <a:ext cx="43203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https://prtimes.jp/main/html/rd/p/000000009.000085588.html</a:t>
            </a:r>
          </a:p>
        </p:txBody>
      </p:sp>
    </p:spTree>
    <p:extLst>
      <p:ext uri="{BB962C8B-B14F-4D97-AF65-F5344CB8AC3E}">
        <p14:creationId xmlns:p14="http://schemas.microsoft.com/office/powerpoint/2010/main" val="215431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and person in school uniform&#10;&#10;Description automatically generated">
            <a:extLst>
              <a:ext uri="{FF2B5EF4-FFF2-40B4-BE49-F238E27FC236}">
                <a16:creationId xmlns:a16="http://schemas.microsoft.com/office/drawing/2014/main" id="{70779171-C4C8-7C08-0B4D-DB0A35848A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411" y="1287171"/>
            <a:ext cx="7598518" cy="52351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7E9778-0344-C5A1-6B98-727E3CE95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0"/>
            <a:ext cx="11163300" cy="1325563"/>
          </a:xfrm>
        </p:spPr>
        <p:txBody>
          <a:bodyPr/>
          <a:lstStyle/>
          <a:p>
            <a:r>
              <a:rPr lang="th-TH" dirty="0">
                <a:cs typeface="+mn-cs"/>
              </a:rPr>
              <a:t>ผู้ที่ตอบว่า “จำเป็น” ได้ให้เหตุผลถึงข้อดีของเครื่องแบบนักเรียนไว้ดังนี้ </a:t>
            </a:r>
            <a:endParaRPr lang="en-US" dirty="0">
              <a:cs typeface="+mn-cs"/>
            </a:endParaRPr>
          </a:p>
        </p:txBody>
      </p:sp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6A5F93E5-D56E-FFB4-4A5C-33A9A01B5A68}"/>
              </a:ext>
            </a:extLst>
          </p:cNvPr>
          <p:cNvSpPr/>
          <p:nvPr/>
        </p:nvSpPr>
        <p:spPr>
          <a:xfrm>
            <a:off x="235743" y="1240219"/>
            <a:ext cx="3395664" cy="2103437"/>
          </a:xfrm>
          <a:prstGeom prst="wedgeEllipseCallout">
            <a:avLst>
              <a:gd name="adj1" fmla="val 54313"/>
              <a:gd name="adj2" fmla="val 38750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600" dirty="0">
                <a:solidFill>
                  <a:schemeClr val="tx1"/>
                </a:solidFill>
              </a:rPr>
              <a:t>ไม่ต้องกังวลว่าจะใส่อะไรในแต่ละวัน (58.3</a:t>
            </a:r>
            <a:r>
              <a:rPr lang="en-US" sz="3600" dirty="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%) 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650FE6EB-5A92-747F-D0D2-6D20F876E76E}"/>
              </a:ext>
            </a:extLst>
          </p:cNvPr>
          <p:cNvSpPr/>
          <p:nvPr/>
        </p:nvSpPr>
        <p:spPr>
          <a:xfrm>
            <a:off x="8467723" y="1240248"/>
            <a:ext cx="3000377" cy="1789113"/>
          </a:xfrm>
          <a:prstGeom prst="wedgeEllipseCallout">
            <a:avLst>
              <a:gd name="adj1" fmla="val -54213"/>
              <a:gd name="adj2" fmla="val 35132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600" dirty="0">
                <a:solidFill>
                  <a:schemeClr val="tx1"/>
                </a:solidFill>
              </a:rPr>
              <a:t>ดูเหมาะสมกับนักเรียน(56</a:t>
            </a:r>
            <a:r>
              <a:rPr lang="en-US" sz="3600" dirty="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%) 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EA9F2C22-A2CB-700F-AC37-F847F184CC96}"/>
              </a:ext>
            </a:extLst>
          </p:cNvPr>
          <p:cNvSpPr/>
          <p:nvPr/>
        </p:nvSpPr>
        <p:spPr>
          <a:xfrm>
            <a:off x="28575" y="4418836"/>
            <a:ext cx="3810000" cy="2103437"/>
          </a:xfrm>
          <a:prstGeom prst="wedgeEllipseCallout">
            <a:avLst>
              <a:gd name="adj1" fmla="val 58090"/>
              <a:gd name="adj2" fmla="val -4208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600" dirty="0">
                <a:solidFill>
                  <a:schemeClr val="tx1"/>
                </a:solidFill>
              </a:rPr>
              <a:t>ทำให้รู้ทันทีว่าเป็นนักเรียนของโรงเรียนอะไร(34.8</a:t>
            </a:r>
            <a:r>
              <a:rPr lang="en-US" sz="3600" dirty="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%) 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A84D6F7D-5288-B954-A9C7-D6C7F1370496}"/>
              </a:ext>
            </a:extLst>
          </p:cNvPr>
          <p:cNvSpPr/>
          <p:nvPr/>
        </p:nvSpPr>
        <p:spPr>
          <a:xfrm>
            <a:off x="8177212" y="4480719"/>
            <a:ext cx="3809999" cy="2103437"/>
          </a:xfrm>
          <a:prstGeom prst="wedgeEllipseCallout">
            <a:avLst>
              <a:gd name="adj1" fmla="val -58853"/>
              <a:gd name="adj2" fmla="val -21703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600" dirty="0">
                <a:solidFill>
                  <a:schemeClr val="tx1"/>
                </a:solidFill>
              </a:rPr>
              <a:t>ไม่มีความแตกต่างในเครื่องแต่งกาย (เสมอภาค)(30.9</a:t>
            </a:r>
            <a:r>
              <a:rPr lang="en-US" sz="3600" dirty="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%) 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64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3A545-C4B7-1B34-FAB2-1A475BE5AE39}"/>
              </a:ext>
            </a:extLst>
          </p:cNvPr>
          <p:cNvSpPr txBox="1">
            <a:spLocks/>
          </p:cNvSpPr>
          <p:nvPr/>
        </p:nvSpPr>
        <p:spPr>
          <a:xfrm>
            <a:off x="333895" y="329706"/>
            <a:ext cx="3276600" cy="83065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dirty="0">
                <a:latin typeface="FreesiaUPC" panose="020B0604020202020204" pitchFamily="34" charset="-34"/>
                <a:cs typeface="FreesiaUPC" panose="020B0604020202020204" pitchFamily="34" charset="-34"/>
              </a:rPr>
              <a:t>มาลองคิดกันดู</a:t>
            </a:r>
            <a:endParaRPr lang="en-US" sz="5400" dirty="0"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83BC80F1-0680-0E97-0DDF-BAA7D5A0D6B9}"/>
              </a:ext>
            </a:extLst>
          </p:cNvPr>
          <p:cNvSpPr txBox="1">
            <a:spLocks/>
          </p:cNvSpPr>
          <p:nvPr/>
        </p:nvSpPr>
        <p:spPr>
          <a:xfrm>
            <a:off x="593152" y="1461271"/>
            <a:ext cx="10515600" cy="153627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h-TH" sz="4400" dirty="0"/>
              <a:t>นักเรียนคิดว่าเครื่องแบบนักเรียนจำเป็นหรือไม่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th-TH" sz="4400" dirty="0"/>
              <a:t>เพราะอะไรจึงคิดเช่นนั้น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E74165-3564-803C-F1D7-88A6375525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3161" y="616957"/>
            <a:ext cx="1734944" cy="210064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0F8A8B7-66C2-33B7-A130-E453D24212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91" y="4861471"/>
            <a:ext cx="1302936" cy="1975881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730BD564-398A-0AAF-48CE-C2BD4DB03A53}"/>
              </a:ext>
            </a:extLst>
          </p:cNvPr>
          <p:cNvSpPr/>
          <p:nvPr/>
        </p:nvSpPr>
        <p:spPr>
          <a:xfrm>
            <a:off x="593152" y="3160383"/>
            <a:ext cx="3193474" cy="1400152"/>
          </a:xfrm>
          <a:prstGeom prst="wedgeRoundRectCallout">
            <a:avLst>
              <a:gd name="adj1" fmla="val -34082"/>
              <a:gd name="adj2" fmla="val 69643"/>
              <a:gd name="adj3" fmla="val 1666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dirty="0"/>
              <a:t>มาลองทำแบบสำรวจกันภายในชั้นเรียนดู </a:t>
            </a:r>
            <a:endParaRPr lang="en-US" sz="36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D7D095-6E82-FF3A-D484-6BBB679098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0039" y="4932937"/>
            <a:ext cx="1644367" cy="1644367"/>
          </a:xfrm>
          <a:prstGeom prst="rect">
            <a:avLst/>
          </a:prstGeom>
        </p:spPr>
      </p:pic>
      <p:sp>
        <p:nvSpPr>
          <p:cNvPr id="10" name="Flowchart: Alternate Process 9">
            <a:extLst>
              <a:ext uri="{FF2B5EF4-FFF2-40B4-BE49-F238E27FC236}">
                <a16:creationId xmlns:a16="http://schemas.microsoft.com/office/drawing/2014/main" id="{EB0F4F9E-6C39-A8D4-0DF7-D59BFE0BBE24}"/>
              </a:ext>
            </a:extLst>
          </p:cNvPr>
          <p:cNvSpPr/>
          <p:nvPr/>
        </p:nvSpPr>
        <p:spPr>
          <a:xfrm>
            <a:off x="4103718" y="3166991"/>
            <a:ext cx="5137265" cy="3143636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400" dirty="0">
                <a:solidFill>
                  <a:schemeClr val="tx1"/>
                </a:solidFill>
              </a:rPr>
              <a:t>ลองใช้ </a:t>
            </a:r>
            <a:r>
              <a:rPr lang="en-US" sz="3400" dirty="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Google form</a:t>
            </a:r>
            <a:r>
              <a:rPr lang="en-US" sz="3400" dirty="0">
                <a:solidFill>
                  <a:schemeClr val="tx1"/>
                </a:solidFill>
              </a:rPr>
              <a:t> </a:t>
            </a:r>
            <a:r>
              <a:rPr lang="th-TH" sz="3400" dirty="0">
                <a:solidFill>
                  <a:schemeClr val="tx1"/>
                </a:solidFill>
              </a:rPr>
              <a:t>หรือ  </a:t>
            </a:r>
            <a:r>
              <a:rPr lang="en-US" sz="3400" dirty="0">
                <a:solidFill>
                  <a:schemeClr val="tx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tool </a:t>
            </a:r>
            <a:r>
              <a:rPr lang="th-TH" sz="3400" dirty="0">
                <a:solidFill>
                  <a:schemeClr val="tx1"/>
                </a:solidFill>
              </a:rPr>
              <a:t>อื่นๆ สำรวจความคิดเห็นเพื่อนๆ ในห้องดูว่า</a:t>
            </a:r>
          </a:p>
          <a:p>
            <a:pPr algn="ctr"/>
            <a:r>
              <a:rPr lang="th-TH" sz="3400" dirty="0">
                <a:solidFill>
                  <a:schemeClr val="tx1"/>
                </a:solidFill>
              </a:rPr>
              <a:t>เครื่องแบบมีความจำเป็นหรือไม่ </a:t>
            </a:r>
          </a:p>
          <a:p>
            <a:pPr algn="ctr"/>
            <a:r>
              <a:rPr lang="th-TH" sz="3400" dirty="0">
                <a:solidFill>
                  <a:schemeClr val="tx1"/>
                </a:solidFill>
              </a:rPr>
              <a:t>พร้อมทั้งระบุเหตุผล</a:t>
            </a:r>
          </a:p>
          <a:p>
            <a:pPr algn="ctr"/>
            <a:r>
              <a:rPr lang="th-TH" sz="3400" dirty="0">
                <a:solidFill>
                  <a:schemeClr val="tx1"/>
                </a:solidFill>
              </a:rPr>
              <a:t>จากนั้นลองแชร์ผล แล้วพูดคุยกันในชั้นเรียน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BE41F05-8E9C-518A-F14D-AF733A46BA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25388" y="3624831"/>
            <a:ext cx="2558586" cy="2616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71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and person in school uniforms&#10;&#10;Description automatically generated with low confidence">
            <a:extLst>
              <a:ext uri="{FF2B5EF4-FFF2-40B4-BE49-F238E27FC236}">
                <a16:creationId xmlns:a16="http://schemas.microsoft.com/office/drawing/2014/main" id="{6093A628-665D-1E79-8BA7-149FED3DCD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1" t="996" r="17199" b="-1"/>
          <a:stretch/>
        </p:blipFill>
        <p:spPr>
          <a:xfrm>
            <a:off x="388186" y="362243"/>
            <a:ext cx="3206401" cy="3668151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E8F05C6B-D93F-7DF8-A73A-9C0C4D8F52D9}"/>
              </a:ext>
            </a:extLst>
          </p:cNvPr>
          <p:cNvSpPr/>
          <p:nvPr/>
        </p:nvSpPr>
        <p:spPr>
          <a:xfrm>
            <a:off x="6556541" y="209228"/>
            <a:ext cx="5247273" cy="4057972"/>
          </a:xfrm>
          <a:prstGeom prst="wedgeRoundRectCallout">
            <a:avLst>
              <a:gd name="adj1" fmla="val 16364"/>
              <a:gd name="adj2" fmla="val 6467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3200" dirty="0">
                <a:solidFill>
                  <a:schemeClr val="tx1"/>
                </a:solidFill>
              </a:rPr>
              <a:t>ในปัจจุบันโรงเรียนแต่ละแห่งพยายามออกแบบเครื่องแบบให้มีสีสัน และรูปแบบทันสมัย เพื่อดึงดูดให้นักเรียนเข้ามาเรียนในโรงเรียนของตนเพิ่มมากขึ้น </a:t>
            </a:r>
          </a:p>
          <a:p>
            <a:r>
              <a:rPr lang="th-TH" sz="3200" dirty="0">
                <a:solidFill>
                  <a:schemeClr val="tx1"/>
                </a:solidFill>
              </a:rPr>
              <a:t>บางโรงเรียนได้ออกแบบเครื่องแบบไว้หลายรูปแบบให้นักเรียนเลือกใส่ได้ตามความชอบด้วยนะ 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42FE8E-8458-AE0E-CD1A-BB9A8CC1C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2634" y="362242"/>
            <a:ext cx="2163366" cy="3080093"/>
          </a:xfrm>
          <a:prstGeom prst="rect">
            <a:avLst/>
          </a:prstGeom>
        </p:spPr>
      </p:pic>
      <p:pic>
        <p:nvPicPr>
          <p:cNvPr id="2" name="Picture 26">
            <a:extLst>
              <a:ext uri="{FF2B5EF4-FFF2-40B4-BE49-F238E27FC236}">
                <a16:creationId xmlns:a16="http://schemas.microsoft.com/office/drawing/2014/main" id="{A02DBB16-C4A3-F728-233C-995AF029DD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0543" y="5083025"/>
            <a:ext cx="1190624" cy="1400175"/>
          </a:xfrm>
          <a:prstGeom prst="rect">
            <a:avLst/>
          </a:prstGeom>
        </p:spPr>
      </p:pic>
      <p:pic>
        <p:nvPicPr>
          <p:cNvPr id="8" name="Picture 7" descr="A child in a white shirt and skirt pointing up&#10;&#10;Description automatically generated">
            <a:extLst>
              <a:ext uri="{FF2B5EF4-FFF2-40B4-BE49-F238E27FC236}">
                <a16:creationId xmlns:a16="http://schemas.microsoft.com/office/drawing/2014/main" id="{CCD960A5-AF81-B630-871B-1738BB62D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64" t="6650" r="12900" b="223"/>
          <a:stretch/>
        </p:blipFill>
        <p:spPr>
          <a:xfrm>
            <a:off x="3932634" y="3695777"/>
            <a:ext cx="2119100" cy="3162223"/>
          </a:xfrm>
          <a:prstGeom prst="rect">
            <a:avLst/>
          </a:prstGeom>
        </p:spPr>
      </p:pic>
      <p:pic>
        <p:nvPicPr>
          <p:cNvPr id="10" name="Picture 9" descr="A couple of women in school uniforms&#10;&#10;Description automatically generated">
            <a:extLst>
              <a:ext uri="{FF2B5EF4-FFF2-40B4-BE49-F238E27FC236}">
                <a16:creationId xmlns:a16="http://schemas.microsoft.com/office/drawing/2014/main" id="{508642DA-8E6E-271D-5E65-A22BF448A2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16" y="4286033"/>
            <a:ext cx="3508540" cy="234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9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A05A38F1-7ADF-A624-9245-1866122C64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8792" y="4087272"/>
            <a:ext cx="1625909" cy="2098395"/>
          </a:xfrm>
          <a:prstGeom prst="rect">
            <a:avLst/>
          </a:prstGeom>
        </p:spPr>
      </p:pic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BC6BA303-16CB-5C09-C896-85FDD52663F6}"/>
              </a:ext>
            </a:extLst>
          </p:cNvPr>
          <p:cNvSpPr/>
          <p:nvPr/>
        </p:nvSpPr>
        <p:spPr>
          <a:xfrm>
            <a:off x="5095788" y="250135"/>
            <a:ext cx="6222517" cy="3528391"/>
          </a:xfrm>
          <a:prstGeom prst="wedgeEllipseCallout">
            <a:avLst>
              <a:gd name="adj1" fmla="val 50443"/>
              <a:gd name="adj2" fmla="val 53357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600" dirty="0"/>
              <a:t>เพื่อนๆ ลองค้นหาชุดเครื่องแบบนักเรียนต่างๆ จากอินเทอร์เนตดูว่ามีรูปแบบไหนบ้างนะ</a:t>
            </a:r>
          </a:p>
          <a:p>
            <a:pPr algn="ctr"/>
            <a:r>
              <a:rPr lang="th-TH" sz="3600" dirty="0"/>
              <a:t> โดยค้นหาคำว่า </a:t>
            </a:r>
            <a:endParaRPr lang="en-US" sz="3600" dirty="0"/>
          </a:p>
          <a:p>
            <a:pPr algn="ctr"/>
            <a:r>
              <a:rPr lang="ja-JP" altLang="en-US" sz="2400" dirty="0"/>
              <a:t>「高校の制服」</a:t>
            </a:r>
            <a:endParaRPr lang="en-US" altLang="ja-JP" sz="2400" dirty="0"/>
          </a:p>
        </p:txBody>
      </p:sp>
      <p:pic>
        <p:nvPicPr>
          <p:cNvPr id="7" name="Picture 6" descr="A child in a school uniform&#10;&#10;Description automatically generated">
            <a:extLst>
              <a:ext uri="{FF2B5EF4-FFF2-40B4-BE49-F238E27FC236}">
                <a16:creationId xmlns:a16="http://schemas.microsoft.com/office/drawing/2014/main" id="{F2F6B015-5BBD-FAA6-AE9E-1B9C1EE9A9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825" y="3615447"/>
            <a:ext cx="2163390" cy="3242553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E998DEE8-0B86-C05A-5E31-42D6E0AAADC4}"/>
              </a:ext>
            </a:extLst>
          </p:cNvPr>
          <p:cNvSpPr/>
          <p:nvPr/>
        </p:nvSpPr>
        <p:spPr>
          <a:xfrm>
            <a:off x="4605768" y="3743958"/>
            <a:ext cx="3829878" cy="2441709"/>
          </a:xfrm>
          <a:prstGeom prst="wedgeEllipseCallout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dirty="0"/>
              <a:t>แล้วลองมาแชร์ข้อมูลกับเพื่อนๆ ในกลุ่มดู</a:t>
            </a:r>
            <a:endParaRPr lang="en-US" sz="4000" dirty="0"/>
          </a:p>
        </p:txBody>
      </p:sp>
      <p:pic>
        <p:nvPicPr>
          <p:cNvPr id="10" name="図 6">
            <a:extLst>
              <a:ext uri="{FF2B5EF4-FFF2-40B4-BE49-F238E27FC236}">
                <a16:creationId xmlns:a16="http://schemas.microsoft.com/office/drawing/2014/main" id="{E598D303-E36D-85EA-CE37-26568C47E9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97200" y="4694282"/>
            <a:ext cx="1625909" cy="21637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6DB2A4-DF3A-6008-0CDC-525534A358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236" y="199676"/>
            <a:ext cx="4623511" cy="308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40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713566" y="172385"/>
            <a:ext cx="6764867" cy="1325563"/>
          </a:xfrm>
        </p:spPr>
        <p:txBody>
          <a:bodyPr/>
          <a:lstStyle/>
          <a:p>
            <a:pPr algn="ctr"/>
            <a:r>
              <a:rPr kumimoji="1" lang="th-TH" dirty="0">
                <a:cs typeface="+mn-cs"/>
              </a:rPr>
              <a:t>จุดเหมือนและจุดต่างกับญี่ปุ่น</a:t>
            </a:r>
            <a:endParaRPr kumimoji="1" lang="en-US" dirty="0"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103" y="3321910"/>
            <a:ext cx="2029883" cy="2121081"/>
          </a:xfrm>
          <a:prstGeom prst="rect">
            <a:avLst/>
          </a:prstGeom>
        </p:spPr>
      </p:pic>
      <p:sp>
        <p:nvSpPr>
          <p:cNvPr id="6" name="雲形吹き出し 5"/>
          <p:cNvSpPr/>
          <p:nvPr/>
        </p:nvSpPr>
        <p:spPr>
          <a:xfrm>
            <a:off x="791632" y="172385"/>
            <a:ext cx="2099733" cy="1213115"/>
          </a:xfrm>
          <a:prstGeom prst="cloudCallout">
            <a:avLst>
              <a:gd name="adj1" fmla="val 31586"/>
              <a:gd name="adj2" fmla="val 611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66017" y="301888"/>
            <a:ext cx="16340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th-TH" sz="2800" b="1" dirty="0">
                <a:solidFill>
                  <a:schemeClr val="bg1"/>
                </a:solidFill>
              </a:rPr>
              <a:t>ย้อนคิด</a:t>
            </a:r>
          </a:p>
          <a:p>
            <a:pPr algn="ctr"/>
            <a:r>
              <a:rPr lang="th-TH" sz="2800" b="1" dirty="0">
                <a:solidFill>
                  <a:schemeClr val="bg1"/>
                </a:solidFill>
              </a:rPr>
              <a:t>เรื่องของไทย</a:t>
            </a:r>
            <a:endParaRPr kumimoji="1" 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円形吹き出し 7"/>
          <p:cNvSpPr/>
          <p:nvPr/>
        </p:nvSpPr>
        <p:spPr>
          <a:xfrm>
            <a:off x="791632" y="4836433"/>
            <a:ext cx="3243365" cy="1213116"/>
          </a:xfrm>
          <a:prstGeom prst="wedgeEllipseCallout">
            <a:avLst>
              <a:gd name="adj1" fmla="val 65520"/>
              <a:gd name="adj2" fmla="val -1263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 dirty="0"/>
              <a:t>มีเครื่องแบบตามฤดูกาลไหม</a:t>
            </a:r>
            <a:endParaRPr kumimoji="1" lang="en-US" sz="2800" dirty="0"/>
          </a:p>
        </p:txBody>
      </p:sp>
      <p:sp>
        <p:nvSpPr>
          <p:cNvPr id="9" name="円形吹き出し 8"/>
          <p:cNvSpPr/>
          <p:nvPr/>
        </p:nvSpPr>
        <p:spPr>
          <a:xfrm>
            <a:off x="212146" y="1959722"/>
            <a:ext cx="4261369" cy="2405694"/>
          </a:xfrm>
          <a:prstGeom prst="wedgeEllipseCallout">
            <a:avLst>
              <a:gd name="adj1" fmla="val 51353"/>
              <a:gd name="adj2" fmla="val 48116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 dirty="0"/>
              <a:t>ลักษณะเครื่องแบบนักเรียน</a:t>
            </a:r>
            <a:endParaRPr kumimoji="1" lang="en-US" sz="2800" dirty="0"/>
          </a:p>
          <a:p>
            <a:pPr algn="ctr"/>
            <a:r>
              <a:rPr kumimoji="1" lang="th-TH" sz="2800" dirty="0"/>
              <a:t>มีกี่ประเภท </a:t>
            </a:r>
            <a:br>
              <a:rPr kumimoji="1" lang="th-TH" sz="2800" dirty="0"/>
            </a:br>
            <a:r>
              <a:rPr kumimoji="1" lang="th-TH" sz="2800" dirty="0"/>
              <a:t>ไม่เพียงแต่ชุดนักเรียนเท่านั้น ลองนึกถึงชุดพละ ชุดลูกเสือ เป็นต้น</a:t>
            </a:r>
            <a:endParaRPr kumimoji="1" lang="en-US" sz="2800" dirty="0"/>
          </a:p>
        </p:txBody>
      </p:sp>
      <p:sp>
        <p:nvSpPr>
          <p:cNvPr id="11" name="円形吹き出し 10"/>
          <p:cNvSpPr/>
          <p:nvPr/>
        </p:nvSpPr>
        <p:spPr>
          <a:xfrm>
            <a:off x="5743045" y="1342573"/>
            <a:ext cx="3001433" cy="1561073"/>
          </a:xfrm>
          <a:prstGeom prst="wedgeEllipseCallout">
            <a:avLst>
              <a:gd name="adj1" fmla="val -39256"/>
              <a:gd name="adj2" fmla="val 6511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 dirty="0"/>
              <a:t>นักเรียนต้องใส่เครื่องแบบทุกโรงเรียนหรือไม่</a:t>
            </a:r>
            <a:endParaRPr kumimoji="1" lang="en-US" sz="2800" dirty="0"/>
          </a:p>
        </p:txBody>
      </p:sp>
      <p:sp>
        <p:nvSpPr>
          <p:cNvPr id="12" name="円形吹き出し 11"/>
          <p:cNvSpPr/>
          <p:nvPr/>
        </p:nvSpPr>
        <p:spPr>
          <a:xfrm>
            <a:off x="3964514" y="5788149"/>
            <a:ext cx="2353733" cy="897466"/>
          </a:xfrm>
          <a:prstGeom prst="wedgeEllipseCallout">
            <a:avLst>
              <a:gd name="adj1" fmla="val 38595"/>
              <a:gd name="adj2" fmla="val -72634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 b="1" dirty="0"/>
              <a:t>........</a:t>
            </a:r>
            <a:endParaRPr kumimoji="1" lang="en-US" sz="2800" b="1" dirty="0"/>
          </a:p>
        </p:txBody>
      </p:sp>
      <p:sp>
        <p:nvSpPr>
          <p:cNvPr id="5" name="円形吹き出し 10">
            <a:extLst>
              <a:ext uri="{FF2B5EF4-FFF2-40B4-BE49-F238E27FC236}">
                <a16:creationId xmlns:a16="http://schemas.microsoft.com/office/drawing/2014/main" id="{D9DEAE8F-3A04-D930-4F2C-BA86FDD65D11}"/>
              </a:ext>
            </a:extLst>
          </p:cNvPr>
          <p:cNvSpPr/>
          <p:nvPr/>
        </p:nvSpPr>
        <p:spPr>
          <a:xfrm>
            <a:off x="7388488" y="3039394"/>
            <a:ext cx="4418013" cy="2405695"/>
          </a:xfrm>
          <a:prstGeom prst="wedgeEllipseCallout">
            <a:avLst>
              <a:gd name="adj1" fmla="val -57874"/>
              <a:gd name="adj2" fmla="val 4966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 dirty="0">
                <a:solidFill>
                  <a:schemeClr val="tx1"/>
                </a:solidFill>
              </a:rPr>
              <a:t>หลังจากที่ได้เรียนรู้เกี่ยวกับเครื่องแบบนักเรียนของญี่ปุ่น ความคิดเห็นต่อเครื่องแบบนักเรียนได้เปลี่ยนแปลงไปหรือไม่</a:t>
            </a:r>
            <a:endParaRPr kumimoji="1"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22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0EC383-499F-77F0-72E4-9FD66EA5E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063" y="387531"/>
            <a:ext cx="10515600" cy="1325563"/>
          </a:xfrm>
        </p:spPr>
        <p:txBody>
          <a:bodyPr>
            <a:normAutofit/>
          </a:bodyPr>
          <a:lstStyle/>
          <a:p>
            <a:r>
              <a:rPr lang="ja-JP" altLang="en-US" sz="360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出典</a:t>
            </a:r>
            <a:endParaRPr lang="en-US" sz="360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EBA4DC-31A9-1478-29E2-063B446A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063" y="1456348"/>
            <a:ext cx="11553091" cy="5401651"/>
          </a:xfrm>
        </p:spPr>
        <p:txBody>
          <a:bodyPr>
            <a:normAutofit lnSpcReduction="10000"/>
          </a:bodyPr>
          <a:lstStyle/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P.4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東海大学付属市原望洋高等学校「制服紹介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スクールライフ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東海大学付属市原望洋高等学校」　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https://www.boyo.tokai.ed.jp/schoollife/uniform/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気象庁「時に関する用語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気象庁」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4"/>
              </a:rPr>
              <a:t>https://www.jma.go.jp/jma/kishou/know/yougo_hp/toki.html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 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株式会社フロムページ 夢ナビ編集部「「制服」の歴史から見えてくる、日本の社会・文化・生活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夢ナビ講義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夢ナビ 大学教授がキミを学問の世界へナビゲート」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https://yumenavi.info/vue/lecture.html?gnkcd=g008869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nippon.com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「時代とともに移り変わる学校制服の意味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nippon.com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6"/>
              </a:rPr>
              <a:t>https://www.nippon.com/ja/column/g00554/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東京新聞「＜よみがえる明治のドレス・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10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＞セーラー服　誕生から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100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　原点は皇后の洋装推奨　大正期、女学生に普及：東京新聞デジタル」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7"/>
              </a:rPr>
              <a:t>https://www.tokyo-np.co.jp/article/122270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50055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1CCD24-0834-662B-D99D-2A665A8A2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CE883A-3DD5-6C21-FC68-496F0F3DA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063" y="387531"/>
            <a:ext cx="10515600" cy="1325563"/>
          </a:xfrm>
        </p:spPr>
        <p:txBody>
          <a:bodyPr>
            <a:normAutofit/>
          </a:bodyPr>
          <a:lstStyle/>
          <a:p>
            <a:r>
              <a:rPr lang="ja-JP" altLang="en-US" sz="360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出典</a:t>
            </a:r>
            <a:endParaRPr lang="en-US" sz="360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77F528A-2EA1-E6B9-4D9D-92EC5E41D8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063" y="1456348"/>
            <a:ext cx="11553091" cy="5401651"/>
          </a:xfrm>
        </p:spPr>
        <p:txBody>
          <a:bodyPr>
            <a:normAutofit/>
          </a:bodyPr>
          <a:lstStyle/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P.10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日本経済新聞「学校で着る服、個性を尊重　私服も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OK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で自主性育む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-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日本経済新聞」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https://www.nikkei.com/article/DGXMZO56834100W0A310C2KNTP00/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P.12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</a:t>
            </a:r>
            <a:r>
              <a:rPr lang="zh-CN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菅公学生服株式会社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「全国の高校生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1,099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人に聞く「学校制服の必要性」に関する最新調査約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8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割が「学校制服はあったほうがいい」と回答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菅公学生服株式会社のプレスリリース」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4"/>
              </a:rPr>
              <a:t>https://prtimes.jp/main/html/rd/p/000000009.000085588.html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8633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078959" y="460055"/>
            <a:ext cx="3862980" cy="1325563"/>
          </a:xfrm>
        </p:spPr>
        <p:txBody>
          <a:bodyPr/>
          <a:lstStyle/>
          <a:p>
            <a:pPr algn="ctr"/>
            <a:r>
              <a:rPr kumimoji="1" lang="th-TH" b="1" dirty="0">
                <a:cs typeface="+mn-cs"/>
              </a:rPr>
              <a:t>เครื่องแบบนักเรียน</a:t>
            </a:r>
            <a:endParaRPr kumimoji="1" lang="en-US" b="1" dirty="0"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214987" y="4566709"/>
            <a:ext cx="10515600" cy="1610572"/>
          </a:xfrm>
        </p:spPr>
        <p:txBody>
          <a:bodyPr/>
          <a:lstStyle/>
          <a:p>
            <a:r>
              <a:rPr kumimoji="1" lang="th-TH" sz="3200" dirty="0"/>
              <a:t>นักเรียนเคยได้เห็นหรือเคยได้ยินอะไรเกี่ยวกับเครื่องแบบนักเรียนของโรงเรียนญี่ปุ่นบ้างไหม </a:t>
            </a:r>
          </a:p>
          <a:p>
            <a:r>
              <a:rPr lang="th-TH" sz="3200" dirty="0"/>
              <a:t>หากเคยลองเล่าให้เพื่อนฟังว่าข้อมูลที่นักเรียนได้รับเป็นอย่างไรบ้าง</a:t>
            </a:r>
            <a:endParaRPr kumimoji="1" lang="en-US" sz="3200" dirty="0"/>
          </a:p>
        </p:txBody>
      </p:sp>
      <p:sp>
        <p:nvSpPr>
          <p:cNvPr id="5" name="テキスト ボックス 4"/>
          <p:cNvSpPr txBox="1"/>
          <p:nvPr/>
        </p:nvSpPr>
        <p:spPr>
          <a:xfrm rot="19921881">
            <a:off x="744984" y="962517"/>
            <a:ext cx="14393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th-TH" sz="2800" b="1" dirty="0">
                <a:solidFill>
                  <a:schemeClr val="bg1"/>
                </a:solidFill>
              </a:rPr>
              <a:t>แชร์ข้อมูล</a:t>
            </a:r>
          </a:p>
          <a:p>
            <a:pPr algn="ctr"/>
            <a:r>
              <a:rPr kumimoji="1" lang="th-TH" sz="2800" b="1" dirty="0">
                <a:solidFill>
                  <a:schemeClr val="bg1"/>
                </a:solidFill>
              </a:rPr>
              <a:t>ที่รู้มา</a:t>
            </a:r>
            <a:endParaRPr kumimoji="1" lang="en-US" sz="2800" b="1" dirty="0">
              <a:solidFill>
                <a:schemeClr val="bg1"/>
              </a:solidFill>
            </a:endParaRPr>
          </a:p>
        </p:txBody>
      </p:sp>
      <p:pic>
        <p:nvPicPr>
          <p:cNvPr id="7" name="รูปภาพ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720" y="1921696"/>
            <a:ext cx="3251097" cy="2245204"/>
          </a:xfrm>
          <a:prstGeom prst="rect">
            <a:avLst/>
          </a:prstGeom>
        </p:spPr>
      </p:pic>
      <p:sp>
        <p:nvSpPr>
          <p:cNvPr id="8" name="角丸四角形吹き出し 7"/>
          <p:cNvSpPr/>
          <p:nvPr/>
        </p:nvSpPr>
        <p:spPr>
          <a:xfrm>
            <a:off x="8420139" y="1785618"/>
            <a:ext cx="2791200" cy="972390"/>
          </a:xfrm>
          <a:custGeom>
            <a:avLst/>
            <a:gdLst>
              <a:gd name="connsiteX0" fmla="*/ 0 w 2791200"/>
              <a:gd name="connsiteY0" fmla="*/ 162068 h 972390"/>
              <a:gd name="connsiteX1" fmla="*/ 162068 w 2791200"/>
              <a:gd name="connsiteY1" fmla="*/ 0 h 972390"/>
              <a:gd name="connsiteX2" fmla="*/ 465200 w 2791200"/>
              <a:gd name="connsiteY2" fmla="*/ 0 h 972390"/>
              <a:gd name="connsiteX3" fmla="*/ 465200 w 2791200"/>
              <a:gd name="connsiteY3" fmla="*/ 0 h 972390"/>
              <a:gd name="connsiteX4" fmla="*/ 800144 w 2791200"/>
              <a:gd name="connsiteY4" fmla="*/ 0 h 972390"/>
              <a:gd name="connsiteX5" fmla="*/ 1163000 w 2791200"/>
              <a:gd name="connsiteY5" fmla="*/ 0 h 972390"/>
              <a:gd name="connsiteX6" fmla="*/ 1622388 w 2791200"/>
              <a:gd name="connsiteY6" fmla="*/ 0 h 972390"/>
              <a:gd name="connsiteX7" fmla="*/ 2125760 w 2791200"/>
              <a:gd name="connsiteY7" fmla="*/ 0 h 972390"/>
              <a:gd name="connsiteX8" fmla="*/ 2629132 w 2791200"/>
              <a:gd name="connsiteY8" fmla="*/ 0 h 972390"/>
              <a:gd name="connsiteX9" fmla="*/ 2791200 w 2791200"/>
              <a:gd name="connsiteY9" fmla="*/ 162068 h 972390"/>
              <a:gd name="connsiteX10" fmla="*/ 2791200 w 2791200"/>
              <a:gd name="connsiteY10" fmla="*/ 567228 h 972390"/>
              <a:gd name="connsiteX11" fmla="*/ 2791200 w 2791200"/>
              <a:gd name="connsiteY11" fmla="*/ 567228 h 972390"/>
              <a:gd name="connsiteX12" fmla="*/ 2791200 w 2791200"/>
              <a:gd name="connsiteY12" fmla="*/ 810325 h 972390"/>
              <a:gd name="connsiteX13" fmla="*/ 2791200 w 2791200"/>
              <a:gd name="connsiteY13" fmla="*/ 810322 h 972390"/>
              <a:gd name="connsiteX14" fmla="*/ 2629132 w 2791200"/>
              <a:gd name="connsiteY14" fmla="*/ 972390 h 972390"/>
              <a:gd name="connsiteX15" fmla="*/ 2140421 w 2791200"/>
              <a:gd name="connsiteY15" fmla="*/ 972390 h 972390"/>
              <a:gd name="connsiteX16" fmla="*/ 1622388 w 2791200"/>
              <a:gd name="connsiteY16" fmla="*/ 972390 h 972390"/>
              <a:gd name="connsiteX17" fmla="*/ 1163000 w 2791200"/>
              <a:gd name="connsiteY17" fmla="*/ 972390 h 972390"/>
              <a:gd name="connsiteX18" fmla="*/ 828056 w 2791200"/>
              <a:gd name="connsiteY18" fmla="*/ 972390 h 972390"/>
              <a:gd name="connsiteX19" fmla="*/ 465200 w 2791200"/>
              <a:gd name="connsiteY19" fmla="*/ 972390 h 972390"/>
              <a:gd name="connsiteX20" fmla="*/ 465200 w 2791200"/>
              <a:gd name="connsiteY20" fmla="*/ 972390 h 972390"/>
              <a:gd name="connsiteX21" fmla="*/ 162068 w 2791200"/>
              <a:gd name="connsiteY21" fmla="*/ 972390 h 972390"/>
              <a:gd name="connsiteX22" fmla="*/ 0 w 2791200"/>
              <a:gd name="connsiteY22" fmla="*/ 810322 h 972390"/>
              <a:gd name="connsiteX23" fmla="*/ 0 w 2791200"/>
              <a:gd name="connsiteY23" fmla="*/ 810325 h 972390"/>
              <a:gd name="connsiteX24" fmla="*/ -535687 w 2791200"/>
              <a:gd name="connsiteY24" fmla="*/ 815475 h 972390"/>
              <a:gd name="connsiteX25" fmla="*/ 0 w 2791200"/>
              <a:gd name="connsiteY25" fmla="*/ 567228 h 972390"/>
              <a:gd name="connsiteX26" fmla="*/ 0 w 2791200"/>
              <a:gd name="connsiteY26" fmla="*/ 162068 h 972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791200" h="972390" fill="none" extrusionOk="0">
                <a:moveTo>
                  <a:pt x="0" y="162068"/>
                </a:moveTo>
                <a:cubicBezTo>
                  <a:pt x="13322" y="67509"/>
                  <a:pt x="74535" y="-1915"/>
                  <a:pt x="162068" y="0"/>
                </a:cubicBezTo>
                <a:cubicBezTo>
                  <a:pt x="233848" y="-993"/>
                  <a:pt x="382531" y="19274"/>
                  <a:pt x="465200" y="0"/>
                </a:cubicBezTo>
                <a:lnTo>
                  <a:pt x="465200" y="0"/>
                </a:lnTo>
                <a:cubicBezTo>
                  <a:pt x="560063" y="-14719"/>
                  <a:pt x="704024" y="13673"/>
                  <a:pt x="800144" y="0"/>
                </a:cubicBezTo>
                <a:cubicBezTo>
                  <a:pt x="896264" y="-13673"/>
                  <a:pt x="1033982" y="43210"/>
                  <a:pt x="1163000" y="0"/>
                </a:cubicBezTo>
                <a:cubicBezTo>
                  <a:pt x="1356017" y="-10069"/>
                  <a:pt x="1481986" y="21339"/>
                  <a:pt x="1622388" y="0"/>
                </a:cubicBezTo>
                <a:cubicBezTo>
                  <a:pt x="1762790" y="-21339"/>
                  <a:pt x="1942199" y="7542"/>
                  <a:pt x="2125760" y="0"/>
                </a:cubicBezTo>
                <a:cubicBezTo>
                  <a:pt x="2309321" y="-7542"/>
                  <a:pt x="2433892" y="40893"/>
                  <a:pt x="2629132" y="0"/>
                </a:cubicBezTo>
                <a:cubicBezTo>
                  <a:pt x="2694200" y="-5442"/>
                  <a:pt x="2789210" y="71921"/>
                  <a:pt x="2791200" y="162068"/>
                </a:cubicBezTo>
                <a:cubicBezTo>
                  <a:pt x="2836510" y="255623"/>
                  <a:pt x="2767700" y="365273"/>
                  <a:pt x="2791200" y="567228"/>
                </a:cubicBezTo>
                <a:lnTo>
                  <a:pt x="2791200" y="567228"/>
                </a:lnTo>
                <a:cubicBezTo>
                  <a:pt x="2793693" y="638647"/>
                  <a:pt x="2766650" y="749183"/>
                  <a:pt x="2791200" y="810325"/>
                </a:cubicBezTo>
                <a:lnTo>
                  <a:pt x="2791200" y="810322"/>
                </a:lnTo>
                <a:cubicBezTo>
                  <a:pt x="2801893" y="904754"/>
                  <a:pt x="2714352" y="971692"/>
                  <a:pt x="2629132" y="972390"/>
                </a:cubicBezTo>
                <a:cubicBezTo>
                  <a:pt x="2527357" y="997782"/>
                  <a:pt x="2316585" y="939947"/>
                  <a:pt x="2140421" y="972390"/>
                </a:cubicBezTo>
                <a:cubicBezTo>
                  <a:pt x="1964257" y="1004833"/>
                  <a:pt x="1784939" y="943685"/>
                  <a:pt x="1622388" y="972390"/>
                </a:cubicBezTo>
                <a:cubicBezTo>
                  <a:pt x="1459837" y="1001095"/>
                  <a:pt x="1368745" y="970890"/>
                  <a:pt x="1163000" y="972390"/>
                </a:cubicBezTo>
                <a:cubicBezTo>
                  <a:pt x="1079865" y="1004428"/>
                  <a:pt x="978208" y="936317"/>
                  <a:pt x="828056" y="972390"/>
                </a:cubicBezTo>
                <a:cubicBezTo>
                  <a:pt x="677904" y="1008463"/>
                  <a:pt x="582206" y="936463"/>
                  <a:pt x="465200" y="972390"/>
                </a:cubicBezTo>
                <a:lnTo>
                  <a:pt x="465200" y="972390"/>
                </a:lnTo>
                <a:cubicBezTo>
                  <a:pt x="397619" y="986990"/>
                  <a:pt x="256965" y="947660"/>
                  <a:pt x="162068" y="972390"/>
                </a:cubicBezTo>
                <a:cubicBezTo>
                  <a:pt x="66678" y="978689"/>
                  <a:pt x="-17077" y="906052"/>
                  <a:pt x="0" y="810322"/>
                </a:cubicBezTo>
                <a:lnTo>
                  <a:pt x="0" y="810325"/>
                </a:lnTo>
                <a:cubicBezTo>
                  <a:pt x="-139543" y="820787"/>
                  <a:pt x="-411487" y="787198"/>
                  <a:pt x="-535687" y="815475"/>
                </a:cubicBezTo>
                <a:cubicBezTo>
                  <a:pt x="-323702" y="702910"/>
                  <a:pt x="-116675" y="626084"/>
                  <a:pt x="0" y="567228"/>
                </a:cubicBezTo>
                <a:cubicBezTo>
                  <a:pt x="-23684" y="398734"/>
                  <a:pt x="6217" y="288577"/>
                  <a:pt x="0" y="162068"/>
                </a:cubicBezTo>
                <a:close/>
              </a:path>
              <a:path w="2791200" h="972390" stroke="0" extrusionOk="0">
                <a:moveTo>
                  <a:pt x="0" y="162068"/>
                </a:moveTo>
                <a:cubicBezTo>
                  <a:pt x="12237" y="78325"/>
                  <a:pt x="53192" y="15651"/>
                  <a:pt x="162068" y="0"/>
                </a:cubicBezTo>
                <a:cubicBezTo>
                  <a:pt x="272249" y="-35944"/>
                  <a:pt x="373467" y="23869"/>
                  <a:pt x="465200" y="0"/>
                </a:cubicBezTo>
                <a:lnTo>
                  <a:pt x="465200" y="0"/>
                </a:lnTo>
                <a:cubicBezTo>
                  <a:pt x="583261" y="-38937"/>
                  <a:pt x="656420" y="677"/>
                  <a:pt x="814100" y="0"/>
                </a:cubicBezTo>
                <a:cubicBezTo>
                  <a:pt x="971780" y="-677"/>
                  <a:pt x="1040385" y="17666"/>
                  <a:pt x="1163000" y="0"/>
                </a:cubicBezTo>
                <a:cubicBezTo>
                  <a:pt x="1320312" y="-42171"/>
                  <a:pt x="1416438" y="14400"/>
                  <a:pt x="1637049" y="0"/>
                </a:cubicBezTo>
                <a:cubicBezTo>
                  <a:pt x="1857660" y="-14400"/>
                  <a:pt x="1962572" y="21646"/>
                  <a:pt x="2140421" y="0"/>
                </a:cubicBezTo>
                <a:cubicBezTo>
                  <a:pt x="2318270" y="-21646"/>
                  <a:pt x="2413123" y="48043"/>
                  <a:pt x="2629132" y="0"/>
                </a:cubicBezTo>
                <a:cubicBezTo>
                  <a:pt x="2705303" y="872"/>
                  <a:pt x="2772668" y="62610"/>
                  <a:pt x="2791200" y="162068"/>
                </a:cubicBezTo>
                <a:cubicBezTo>
                  <a:pt x="2793955" y="354563"/>
                  <a:pt x="2751412" y="452551"/>
                  <a:pt x="2791200" y="567228"/>
                </a:cubicBezTo>
                <a:lnTo>
                  <a:pt x="2791200" y="567228"/>
                </a:lnTo>
                <a:cubicBezTo>
                  <a:pt x="2794650" y="641559"/>
                  <a:pt x="2779191" y="729724"/>
                  <a:pt x="2791200" y="810325"/>
                </a:cubicBezTo>
                <a:lnTo>
                  <a:pt x="2791200" y="810322"/>
                </a:lnTo>
                <a:cubicBezTo>
                  <a:pt x="2805734" y="891380"/>
                  <a:pt x="2720975" y="974355"/>
                  <a:pt x="2629132" y="972390"/>
                </a:cubicBezTo>
                <a:cubicBezTo>
                  <a:pt x="2513900" y="1006891"/>
                  <a:pt x="2273605" y="944453"/>
                  <a:pt x="2125760" y="972390"/>
                </a:cubicBezTo>
                <a:cubicBezTo>
                  <a:pt x="1977915" y="1000327"/>
                  <a:pt x="1867655" y="955590"/>
                  <a:pt x="1622388" y="972390"/>
                </a:cubicBezTo>
                <a:cubicBezTo>
                  <a:pt x="1377121" y="989190"/>
                  <a:pt x="1328232" y="955983"/>
                  <a:pt x="1163000" y="972390"/>
                </a:cubicBezTo>
                <a:cubicBezTo>
                  <a:pt x="1059253" y="1006992"/>
                  <a:pt x="930842" y="969830"/>
                  <a:pt x="828056" y="972390"/>
                </a:cubicBezTo>
                <a:cubicBezTo>
                  <a:pt x="725270" y="974950"/>
                  <a:pt x="627697" y="930616"/>
                  <a:pt x="465200" y="972390"/>
                </a:cubicBezTo>
                <a:lnTo>
                  <a:pt x="465200" y="972390"/>
                </a:lnTo>
                <a:cubicBezTo>
                  <a:pt x="350900" y="979226"/>
                  <a:pt x="262138" y="948354"/>
                  <a:pt x="162068" y="972390"/>
                </a:cubicBezTo>
                <a:cubicBezTo>
                  <a:pt x="64023" y="962618"/>
                  <a:pt x="-17860" y="917960"/>
                  <a:pt x="0" y="810322"/>
                </a:cubicBezTo>
                <a:lnTo>
                  <a:pt x="0" y="810325"/>
                </a:lnTo>
                <a:cubicBezTo>
                  <a:pt x="-190821" y="846363"/>
                  <a:pt x="-315406" y="798807"/>
                  <a:pt x="-535687" y="815475"/>
                </a:cubicBezTo>
                <a:cubicBezTo>
                  <a:pt x="-422553" y="716100"/>
                  <a:pt x="-110547" y="665094"/>
                  <a:pt x="0" y="567228"/>
                </a:cubicBezTo>
                <a:cubicBezTo>
                  <a:pt x="-44750" y="438609"/>
                  <a:pt x="42249" y="258357"/>
                  <a:pt x="0" y="162068"/>
                </a:cubicBezTo>
                <a:close/>
              </a:path>
            </a:pathLst>
          </a:custGeom>
          <a:ln w="19050">
            <a:solidFill>
              <a:schemeClr val="tx1"/>
            </a:solidFill>
            <a:prstDash val="sysDot"/>
            <a:extLst>
              <a:ext uri="{C807C97D-BFC1-408E-A445-0C87EB9F89A2}">
                <ask:lineSketchStyleProps xmlns:ask="http://schemas.microsoft.com/office/drawing/2018/sketchyshapes" sd="3211780792">
                  <a:prstGeom prst="wedgeRoundRectCallout">
                    <a:avLst>
                      <a:gd name="adj1" fmla="val -69192"/>
                      <a:gd name="adj2" fmla="val 33863"/>
                      <a:gd name="adj3" fmla="val 1666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altLang="ja-JP" sz="2400" dirty="0"/>
              <a:t>เคยดูการ์ตูนมา เห็นว่าเขามีเครื่องแบบตามฤดูกาลด้วยนะ</a:t>
            </a:r>
            <a:endParaRPr kumimoji="1" lang="en-US" sz="3600" dirty="0"/>
          </a:p>
        </p:txBody>
      </p:sp>
      <p:sp>
        <p:nvSpPr>
          <p:cNvPr id="6" name="矢印: 五方向 6">
            <a:extLst>
              <a:ext uri="{FF2B5EF4-FFF2-40B4-BE49-F238E27FC236}">
                <a16:creationId xmlns:a16="http://schemas.microsoft.com/office/drawing/2014/main" id="{5A11BC92-8778-7CD1-B6CD-205B3B260D82}"/>
              </a:ext>
            </a:extLst>
          </p:cNvPr>
          <p:cNvSpPr/>
          <p:nvPr/>
        </p:nvSpPr>
        <p:spPr>
          <a:xfrm>
            <a:off x="620422" y="679127"/>
            <a:ext cx="2440270" cy="775043"/>
          </a:xfrm>
          <a:custGeom>
            <a:avLst/>
            <a:gdLst>
              <a:gd name="connsiteX0" fmla="*/ 0 w 2440270"/>
              <a:gd name="connsiteY0" fmla="*/ 0 h 775043"/>
              <a:gd name="connsiteX1" fmla="*/ 2052749 w 2440270"/>
              <a:gd name="connsiteY1" fmla="*/ 0 h 775043"/>
              <a:gd name="connsiteX2" fmla="*/ 2440270 w 2440270"/>
              <a:gd name="connsiteY2" fmla="*/ 387522 h 775043"/>
              <a:gd name="connsiteX3" fmla="*/ 2052749 w 2440270"/>
              <a:gd name="connsiteY3" fmla="*/ 775043 h 775043"/>
              <a:gd name="connsiteX4" fmla="*/ 0 w 2440270"/>
              <a:gd name="connsiteY4" fmla="*/ 775043 h 775043"/>
              <a:gd name="connsiteX5" fmla="*/ 0 w 2440270"/>
              <a:gd name="connsiteY5" fmla="*/ 0 h 77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0270" h="775043" fill="none" extrusionOk="0">
                <a:moveTo>
                  <a:pt x="0" y="0"/>
                </a:moveTo>
                <a:cubicBezTo>
                  <a:pt x="638494" y="-32626"/>
                  <a:pt x="1589752" y="-6805"/>
                  <a:pt x="2052749" y="0"/>
                </a:cubicBezTo>
                <a:cubicBezTo>
                  <a:pt x="2117636" y="125241"/>
                  <a:pt x="2368336" y="373075"/>
                  <a:pt x="2440270" y="387522"/>
                </a:cubicBezTo>
                <a:cubicBezTo>
                  <a:pt x="2321908" y="468189"/>
                  <a:pt x="2092159" y="671690"/>
                  <a:pt x="2052749" y="775043"/>
                </a:cubicBezTo>
                <a:cubicBezTo>
                  <a:pt x="1761154" y="775865"/>
                  <a:pt x="842810" y="646823"/>
                  <a:pt x="0" y="775043"/>
                </a:cubicBezTo>
                <a:cubicBezTo>
                  <a:pt x="34774" y="565007"/>
                  <a:pt x="55805" y="136291"/>
                  <a:pt x="0" y="0"/>
                </a:cubicBezTo>
                <a:close/>
              </a:path>
              <a:path w="2440270" h="775043" stroke="0" extrusionOk="0">
                <a:moveTo>
                  <a:pt x="0" y="0"/>
                </a:moveTo>
                <a:cubicBezTo>
                  <a:pt x="244885" y="-25156"/>
                  <a:pt x="1470902" y="-142152"/>
                  <a:pt x="2052749" y="0"/>
                </a:cubicBezTo>
                <a:cubicBezTo>
                  <a:pt x="2187776" y="155358"/>
                  <a:pt x="2274100" y="260391"/>
                  <a:pt x="2440270" y="387522"/>
                </a:cubicBezTo>
                <a:cubicBezTo>
                  <a:pt x="2328927" y="450952"/>
                  <a:pt x="2222423" y="610435"/>
                  <a:pt x="2052749" y="775043"/>
                </a:cubicBezTo>
                <a:cubicBezTo>
                  <a:pt x="1740816" y="825542"/>
                  <a:pt x="467955" y="865567"/>
                  <a:pt x="0" y="775043"/>
                </a:cubicBezTo>
                <a:cubicBezTo>
                  <a:pt x="-33438" y="676595"/>
                  <a:pt x="-30800" y="326315"/>
                  <a:pt x="0" y="0"/>
                </a:cubicBezTo>
                <a:close/>
              </a:path>
            </a:pathLst>
          </a:custGeom>
          <a:solidFill>
            <a:srgbClr val="C55A11"/>
          </a:solidFill>
          <a:ln w="12700" cap="flat" cmpd="sng" algn="ctr">
            <a:solidFill>
              <a:schemeClr val="accent5">
                <a:lumMod val="50000"/>
              </a:schemeClr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h-TH" sz="2800" b="1" i="0" u="none" strike="noStrike" kern="1200" normalizeH="0" baseline="0" noProof="0" dirty="0">
                <a:solidFill>
                  <a:schemeClr val="bg1"/>
                </a:solidFill>
                <a:uLnTx/>
                <a:uFillTx/>
                <a:latin typeface="Calibri" panose="020F0502020204030204"/>
              </a:rPr>
              <a:t>แชร์ข้อมูลที่รู้มา</a:t>
            </a:r>
            <a:endParaRPr kumimoji="0" lang="en-US" sz="2800" b="1" i="0" u="none" strike="noStrike" kern="1200" normalizeH="0" baseline="0" noProof="0" dirty="0">
              <a:solidFill>
                <a:schemeClr val="bg1"/>
              </a:solidFill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2871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986364" y="160338"/>
            <a:ext cx="9015412" cy="1325563"/>
          </a:xfrm>
        </p:spPr>
        <p:txBody>
          <a:bodyPr>
            <a:noAutofit/>
          </a:bodyPr>
          <a:lstStyle/>
          <a:p>
            <a:br>
              <a:rPr lang="th-TH" altLang="ja-JP" dirty="0">
                <a:cs typeface="+mn-cs"/>
              </a:rPr>
            </a:br>
            <a:r>
              <a:rPr lang="th-TH" altLang="ja-JP" dirty="0">
                <a:cs typeface="+mn-cs"/>
              </a:rPr>
              <a:t>เครื่องแบบนักเรียนมัธยมญี่ปุ่นแบ่งตามฤดูกาลได้กี่แบบ</a:t>
            </a:r>
            <a:br>
              <a:rPr lang="th-TH" altLang="ja-JP" dirty="0">
                <a:cs typeface="+mn-cs"/>
              </a:rPr>
            </a:br>
            <a:endParaRPr kumimoji="1" lang="en-US" dirty="0">
              <a:cs typeface="+mn-cs"/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950429" y="160338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 dirty="0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 dirty="0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7" name="AutoShape 2" descr="コミックポップアートスタイルでクイズクイズの脳のゲームワードベクトルイラストデザイン - 疑問符のベクターアート素材や画像を多数ご用意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円形吹き出し 12"/>
          <p:cNvSpPr/>
          <p:nvPr/>
        </p:nvSpPr>
        <p:spPr>
          <a:xfrm>
            <a:off x="155575" y="423333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❓</a:t>
            </a:r>
            <a:endParaRPr kumimoji="1" lang="en-US" sz="3200" dirty="0"/>
          </a:p>
        </p:txBody>
      </p:sp>
      <p:sp>
        <p:nvSpPr>
          <p:cNvPr id="8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53118" y="181038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h-TH" sz="4400" dirty="0"/>
          </a:p>
          <a:p>
            <a:pPr marL="742950" indent="-742950">
              <a:buAutoNum type="alphaLcPeriod"/>
            </a:pPr>
            <a:r>
              <a:rPr lang="th-TH" sz="4400" dirty="0"/>
              <a:t>2 แบบ</a:t>
            </a:r>
          </a:p>
          <a:p>
            <a:pPr marL="742950" indent="-742950">
              <a:buAutoNum type="alphaLcPeriod"/>
            </a:pPr>
            <a:endParaRPr kumimoji="1" lang="th-TH" sz="4400" dirty="0"/>
          </a:p>
          <a:p>
            <a:pPr marL="742950" indent="-742950">
              <a:buAutoNum type="alphaLcPeriod"/>
            </a:pPr>
            <a:r>
              <a:rPr kumimoji="1" lang="th-TH" sz="4400" dirty="0"/>
              <a:t>4 แบบ</a:t>
            </a:r>
          </a:p>
        </p:txBody>
      </p:sp>
      <p:sp>
        <p:nvSpPr>
          <p:cNvPr id="3" name="楕円 2"/>
          <p:cNvSpPr/>
          <p:nvPr/>
        </p:nvSpPr>
        <p:spPr>
          <a:xfrm>
            <a:off x="1053118" y="2581371"/>
            <a:ext cx="548640" cy="5334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96C3FE-F865-5543-8FDF-26ECD2B333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2143889"/>
            <a:ext cx="3518534" cy="368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80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in a school uniform&#10;&#10;Description automatically generated with low confidence">
            <a:extLst>
              <a:ext uri="{FF2B5EF4-FFF2-40B4-BE49-F238E27FC236}">
                <a16:creationId xmlns:a16="http://schemas.microsoft.com/office/drawing/2014/main" id="{06381756-2A85-16D5-6AD0-28BDA10AE2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481" y="1698828"/>
            <a:ext cx="3116082" cy="4670473"/>
          </a:xfrm>
          <a:prstGeom prst="rect">
            <a:avLst/>
          </a:prstGeom>
        </p:spPr>
      </p:pic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79F2EEE1-6620-5EF3-ABCA-CE9F85733D22}"/>
              </a:ext>
            </a:extLst>
          </p:cNvPr>
          <p:cNvSpPr/>
          <p:nvPr/>
        </p:nvSpPr>
        <p:spPr>
          <a:xfrm>
            <a:off x="8772525" y="2818521"/>
            <a:ext cx="3239959" cy="1589650"/>
          </a:xfrm>
          <a:prstGeom prst="wedgeRoundRectCallout">
            <a:avLst>
              <a:gd name="adj1" fmla="val 2671"/>
              <a:gd name="adj2" fmla="val 93400"/>
              <a:gd name="adj3" fmla="val 16667"/>
            </a:avLst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dirty="0"/>
              <a:t>โรงเรียนมัธยมหลายแห่งจะมีเครื่องแบบ แบ่งเป็น</a:t>
            </a:r>
            <a:endParaRPr lang="en-US" sz="3200" dirty="0"/>
          </a:p>
          <a:p>
            <a:pPr algn="ctr"/>
            <a:r>
              <a:rPr lang="th-TH" sz="3200" dirty="0"/>
              <a:t>ฤดูร้อน และฤดูหนาว </a:t>
            </a:r>
            <a:endParaRPr lang="en-US" sz="3200" dirty="0"/>
          </a:p>
        </p:txBody>
      </p:sp>
      <p:pic>
        <p:nvPicPr>
          <p:cNvPr id="9" name="Picture 26">
            <a:extLst>
              <a:ext uri="{FF2B5EF4-FFF2-40B4-BE49-F238E27FC236}">
                <a16:creationId xmlns:a16="http://schemas.microsoft.com/office/drawing/2014/main" id="{94D8108C-B31C-6F2A-6255-0A5624764F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7343" y="4966911"/>
            <a:ext cx="1190624" cy="1400175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DFE7F1CD-B74E-A830-9BDB-69B3BBB267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9276" y="263917"/>
            <a:ext cx="1114425" cy="1438275"/>
          </a:xfrm>
          <a:prstGeom prst="rect">
            <a:avLst/>
          </a:prstGeom>
        </p:spPr>
      </p:pic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3E3845B-F036-8A0B-9887-D03B72E6A3DD}"/>
              </a:ext>
            </a:extLst>
          </p:cNvPr>
          <p:cNvSpPr/>
          <p:nvPr/>
        </p:nvSpPr>
        <p:spPr>
          <a:xfrm>
            <a:off x="6855520" y="155778"/>
            <a:ext cx="3024554" cy="1589650"/>
          </a:xfrm>
          <a:prstGeom prst="wedgeEllipseCallout">
            <a:avLst>
              <a:gd name="adj1" fmla="val -35407"/>
              <a:gd name="adj2" fmla="val 5704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/>
              <a:t>ส่วนเครื่องแบบฤดูหนาวจะมีสีเข้มและเนื้อผ้าหนาเพื่อให้เกิดความอบอุ่น</a:t>
            </a:r>
            <a:endParaRPr lang="en-US" sz="2400" dirty="0"/>
          </a:p>
        </p:txBody>
      </p:sp>
      <p:pic>
        <p:nvPicPr>
          <p:cNvPr id="12" name="Picture 11" descr="A person in a white shirt and grey skirt holding a red folder&#10;&#10;Description automatically generated">
            <a:extLst>
              <a:ext uri="{FF2B5EF4-FFF2-40B4-BE49-F238E27FC236}">
                <a16:creationId xmlns:a16="http://schemas.microsoft.com/office/drawing/2014/main" id="{ECDA7479-C4D6-6F8A-97A8-240AE0B117C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0" t="2412" r="10385"/>
          <a:stretch/>
        </p:blipFill>
        <p:spPr>
          <a:xfrm>
            <a:off x="936722" y="483284"/>
            <a:ext cx="3559047" cy="4670473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05709DAF-1974-7746-AA22-F91F09A170CF}"/>
              </a:ext>
            </a:extLst>
          </p:cNvPr>
          <p:cNvSpPr/>
          <p:nvPr/>
        </p:nvSpPr>
        <p:spPr>
          <a:xfrm>
            <a:off x="70104" y="5148774"/>
            <a:ext cx="3024554" cy="1589650"/>
          </a:xfrm>
          <a:prstGeom prst="wedgeEllipseCallout">
            <a:avLst>
              <a:gd name="adj1" fmla="val 58275"/>
              <a:gd name="adj2" fmla="val -429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/>
              <a:t>เครื่องแบบในฤดูร้อนจะมีสีขาว ผ้าเนื้อบางเหมาะกับฤดูกาล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3200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BA6C8D90-82BC-4C09-84D9-D0D7269F58B3}"/>
              </a:ext>
            </a:extLst>
          </p:cNvPr>
          <p:cNvSpPr txBox="1"/>
          <p:nvPr/>
        </p:nvSpPr>
        <p:spPr>
          <a:xfrm>
            <a:off x="940064" y="476809"/>
            <a:ext cx="203773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3600"/>
              <a:t>3</a:t>
            </a:r>
            <a:r>
              <a:rPr lang="ja-JP" altLang="en-US" sz="3600"/>
              <a:t>月～</a:t>
            </a:r>
            <a:r>
              <a:rPr lang="en-US" altLang="ja-JP" sz="3600"/>
              <a:t>5</a:t>
            </a:r>
            <a:r>
              <a:rPr lang="ja-JP" altLang="en-US" sz="3600"/>
              <a:t>月</a:t>
            </a:r>
            <a:endParaRPr lang="en-US" sz="3600"/>
          </a:p>
        </p:txBody>
      </p: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FDC5E69D-4AAC-432A-BF96-CC84DAE4A505}"/>
              </a:ext>
            </a:extLst>
          </p:cNvPr>
          <p:cNvSpPr txBox="1"/>
          <p:nvPr/>
        </p:nvSpPr>
        <p:spPr>
          <a:xfrm>
            <a:off x="3587470" y="476809"/>
            <a:ext cx="203773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3600"/>
              <a:t>6</a:t>
            </a:r>
            <a:r>
              <a:rPr lang="ja-JP" altLang="en-US" sz="3600"/>
              <a:t>月～</a:t>
            </a:r>
            <a:r>
              <a:rPr lang="en-US" altLang="ja-JP" sz="3600"/>
              <a:t>8</a:t>
            </a:r>
            <a:r>
              <a:rPr lang="ja-JP" altLang="en-US" sz="3600"/>
              <a:t>月</a:t>
            </a:r>
            <a:endParaRPr lang="en-US" sz="3600"/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BF023DEC-25F9-420A-842F-2CAB0EDB54B1}"/>
              </a:ext>
            </a:extLst>
          </p:cNvPr>
          <p:cNvSpPr txBox="1"/>
          <p:nvPr/>
        </p:nvSpPr>
        <p:spPr>
          <a:xfrm>
            <a:off x="6091184" y="476808"/>
            <a:ext cx="227177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3600"/>
              <a:t>9</a:t>
            </a:r>
            <a:r>
              <a:rPr lang="ja-JP" altLang="en-US" sz="3600"/>
              <a:t>月～</a:t>
            </a:r>
            <a:r>
              <a:rPr lang="en-US" altLang="ja-JP" sz="3600"/>
              <a:t>11</a:t>
            </a:r>
            <a:r>
              <a:rPr lang="ja-JP" altLang="en-US" sz="3600"/>
              <a:t>月</a:t>
            </a:r>
            <a:endParaRPr lang="en-US" sz="3600"/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633D3D4C-5208-463D-9105-502E0B00855D}"/>
              </a:ext>
            </a:extLst>
          </p:cNvPr>
          <p:cNvSpPr txBox="1"/>
          <p:nvPr/>
        </p:nvSpPr>
        <p:spPr>
          <a:xfrm>
            <a:off x="8738590" y="476807"/>
            <a:ext cx="227177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3600"/>
              <a:t>12</a:t>
            </a:r>
            <a:r>
              <a:rPr lang="ja-JP" altLang="en-US" sz="3600"/>
              <a:t>月～</a:t>
            </a:r>
            <a:r>
              <a:rPr lang="en-US" altLang="ja-JP" sz="3600"/>
              <a:t>2</a:t>
            </a:r>
            <a:r>
              <a:rPr lang="ja-JP" altLang="en-US" sz="3600"/>
              <a:t>月</a:t>
            </a:r>
            <a:endParaRPr lang="en-US" sz="3600"/>
          </a:p>
        </p:txBody>
      </p: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DDEBC840-6F06-4A37-8726-6ED1604D41D2}"/>
              </a:ext>
            </a:extLst>
          </p:cNvPr>
          <p:cNvGrpSpPr/>
          <p:nvPr/>
        </p:nvGrpSpPr>
        <p:grpSpPr>
          <a:xfrm>
            <a:off x="8738590" y="1611331"/>
            <a:ext cx="1995808" cy="1749519"/>
            <a:chOff x="3116106" y="4373687"/>
            <a:chExt cx="2558814" cy="2243049"/>
          </a:xfrm>
        </p:grpSpPr>
        <p:pic>
          <p:nvPicPr>
            <p:cNvPr id="28" name="รูปภาพ 27">
              <a:extLst>
                <a:ext uri="{FF2B5EF4-FFF2-40B4-BE49-F238E27FC236}">
                  <a16:creationId xmlns:a16="http://schemas.microsoft.com/office/drawing/2014/main" id="{AFDE6A81-7B89-40E2-8AC1-CCE04A1D9B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7" t="-701" r="42401" b="701"/>
            <a:stretch/>
          </p:blipFill>
          <p:spPr>
            <a:xfrm>
              <a:off x="3975235" y="4373687"/>
              <a:ext cx="1699685" cy="2243049"/>
            </a:xfrm>
            <a:prstGeom prst="rect">
              <a:avLst/>
            </a:prstGeom>
          </p:spPr>
        </p:pic>
        <p:sp>
          <p:nvSpPr>
            <p:cNvPr id="10" name="กล่องข้อความ 9">
              <a:extLst>
                <a:ext uri="{FF2B5EF4-FFF2-40B4-BE49-F238E27FC236}">
                  <a16:creationId xmlns:a16="http://schemas.microsoft.com/office/drawing/2014/main" id="{15D72F56-0948-4CDB-B73B-5E94B407DBBC}"/>
                </a:ext>
              </a:extLst>
            </p:cNvPr>
            <p:cNvSpPr txBox="1"/>
            <p:nvPr/>
          </p:nvSpPr>
          <p:spPr>
            <a:xfrm>
              <a:off x="3116106" y="4863852"/>
              <a:ext cx="771414" cy="1262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/>
                <a:t>ふゆ</a:t>
              </a:r>
              <a:endParaRPr lang="th-TH" sz="1400"/>
            </a:p>
            <a:p>
              <a:pPr algn="ctr"/>
              <a:r>
                <a:rPr lang="ja-JP" altLang="en-US" sz="4400"/>
                <a:t>冬</a:t>
              </a:r>
              <a:endParaRPr lang="en-US" sz="4400"/>
            </a:p>
          </p:txBody>
        </p:sp>
      </p:grpSp>
      <p:grpSp>
        <p:nvGrpSpPr>
          <p:cNvPr id="30" name="กลุ่ม 29">
            <a:extLst>
              <a:ext uri="{FF2B5EF4-FFF2-40B4-BE49-F238E27FC236}">
                <a16:creationId xmlns:a16="http://schemas.microsoft.com/office/drawing/2014/main" id="{1F25A13F-A2D3-44D5-B936-8F28983F1918}"/>
              </a:ext>
            </a:extLst>
          </p:cNvPr>
          <p:cNvGrpSpPr/>
          <p:nvPr/>
        </p:nvGrpSpPr>
        <p:grpSpPr>
          <a:xfrm>
            <a:off x="5999038" y="1611331"/>
            <a:ext cx="2221355" cy="1749519"/>
            <a:chOff x="8758370" y="4195272"/>
            <a:chExt cx="2483644" cy="2092045"/>
          </a:xfrm>
        </p:grpSpPr>
        <p:pic>
          <p:nvPicPr>
            <p:cNvPr id="24" name="รูปภาพ 23" descr="รูปภาพประกอบด้วย ต้นไม้, กลางแจ้ง, ปลูก, หญ้า&#10;&#10;คำอธิบายที่สร้างโดยอัตโนมัติ">
              <a:extLst>
                <a:ext uri="{FF2B5EF4-FFF2-40B4-BE49-F238E27FC236}">
                  <a16:creationId xmlns:a16="http://schemas.microsoft.com/office/drawing/2014/main" id="{98764D04-3D27-42F0-9CFC-4F955E2902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2" b="1021"/>
            <a:stretch/>
          </p:blipFill>
          <p:spPr>
            <a:xfrm>
              <a:off x="9656753" y="4195272"/>
              <a:ext cx="1585261" cy="2092045"/>
            </a:xfrm>
            <a:prstGeom prst="rect">
              <a:avLst/>
            </a:prstGeom>
          </p:spPr>
        </p:pic>
        <p:sp>
          <p:nvSpPr>
            <p:cNvPr id="12" name="กล่องข้อความ 11">
              <a:extLst>
                <a:ext uri="{FF2B5EF4-FFF2-40B4-BE49-F238E27FC236}">
                  <a16:creationId xmlns:a16="http://schemas.microsoft.com/office/drawing/2014/main" id="{1081E6FE-063F-4500-85DE-DD7D7D681C50}"/>
                </a:ext>
              </a:extLst>
            </p:cNvPr>
            <p:cNvSpPr txBox="1"/>
            <p:nvPr/>
          </p:nvSpPr>
          <p:spPr>
            <a:xfrm>
              <a:off x="8758370" y="4652439"/>
              <a:ext cx="771414" cy="1177709"/>
            </a:xfrm>
            <a:prstGeom prst="rect">
              <a:avLst/>
            </a:prstGeom>
            <a:noFill/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/>
                <a:t>あき</a:t>
              </a:r>
              <a:endParaRPr lang="th-TH" sz="1400"/>
            </a:p>
            <a:p>
              <a:pPr algn="ctr"/>
              <a:r>
                <a:rPr lang="ja-JP" altLang="en-US" sz="4400"/>
                <a:t>秋</a:t>
              </a:r>
              <a:endParaRPr lang="en-US" sz="4400"/>
            </a:p>
          </p:txBody>
        </p:sp>
      </p:grp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5B9893BD-793D-E5ED-90E5-A50B26F2288D}"/>
              </a:ext>
            </a:extLst>
          </p:cNvPr>
          <p:cNvGrpSpPr/>
          <p:nvPr/>
        </p:nvGrpSpPr>
        <p:grpSpPr>
          <a:xfrm>
            <a:off x="552583" y="1586151"/>
            <a:ext cx="2124393" cy="1799876"/>
            <a:chOff x="5871349" y="4341815"/>
            <a:chExt cx="2124393" cy="1799876"/>
          </a:xfrm>
        </p:grpSpPr>
        <p:sp>
          <p:nvSpPr>
            <p:cNvPr id="11" name="กล่องข้อความ 10">
              <a:extLst>
                <a:ext uri="{FF2B5EF4-FFF2-40B4-BE49-F238E27FC236}">
                  <a16:creationId xmlns:a16="http://schemas.microsoft.com/office/drawing/2014/main" id="{E94550F7-7E6A-41CC-A775-F737BB4F7030}"/>
                </a:ext>
              </a:extLst>
            </p:cNvPr>
            <p:cNvSpPr txBox="1"/>
            <p:nvPr/>
          </p:nvSpPr>
          <p:spPr>
            <a:xfrm>
              <a:off x="5871349" y="4747947"/>
              <a:ext cx="771414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dirty="0"/>
                <a:t>はる</a:t>
              </a:r>
              <a:endParaRPr lang="th-TH" sz="1400" dirty="0"/>
            </a:p>
            <a:p>
              <a:pPr algn="ctr"/>
              <a:r>
                <a:rPr lang="ja-JP" altLang="en-US" sz="4400" dirty="0"/>
                <a:t>春</a:t>
              </a:r>
              <a:endParaRPr lang="en-US" sz="4400" dirty="0"/>
            </a:p>
          </p:txBody>
        </p:sp>
        <p:pic>
          <p:nvPicPr>
            <p:cNvPr id="2" name="รูปภาพ 1">
              <a:extLst>
                <a:ext uri="{FF2B5EF4-FFF2-40B4-BE49-F238E27FC236}">
                  <a16:creationId xmlns:a16="http://schemas.microsoft.com/office/drawing/2014/main" id="{CC9E0844-F9A2-0915-5B89-98D6DFCFD0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255" r="2854" b="511"/>
            <a:stretch/>
          </p:blipFill>
          <p:spPr>
            <a:xfrm>
              <a:off x="6670033" y="4341815"/>
              <a:ext cx="1325709" cy="1799876"/>
            </a:xfrm>
            <a:prstGeom prst="rect">
              <a:avLst/>
            </a:prstGeom>
          </p:spPr>
        </p:pic>
      </p:grpSp>
      <p:grpSp>
        <p:nvGrpSpPr>
          <p:cNvPr id="16" name="กลุ่ม 15">
            <a:extLst>
              <a:ext uri="{FF2B5EF4-FFF2-40B4-BE49-F238E27FC236}">
                <a16:creationId xmlns:a16="http://schemas.microsoft.com/office/drawing/2014/main" id="{1846768E-239F-C820-94C1-B5819B491E19}"/>
              </a:ext>
            </a:extLst>
          </p:cNvPr>
          <p:cNvGrpSpPr/>
          <p:nvPr/>
        </p:nvGrpSpPr>
        <p:grpSpPr>
          <a:xfrm>
            <a:off x="3369430" y="1615581"/>
            <a:ext cx="2048209" cy="1749519"/>
            <a:chOff x="554357" y="4367659"/>
            <a:chExt cx="2048209" cy="1749519"/>
          </a:xfrm>
        </p:grpSpPr>
        <p:sp>
          <p:nvSpPr>
            <p:cNvPr id="9" name="กล่องข้อความ 8">
              <a:extLst>
                <a:ext uri="{FF2B5EF4-FFF2-40B4-BE49-F238E27FC236}">
                  <a16:creationId xmlns:a16="http://schemas.microsoft.com/office/drawing/2014/main" id="{D9B02305-3266-4F41-B511-7834AA92DD65}"/>
                </a:ext>
              </a:extLst>
            </p:cNvPr>
            <p:cNvSpPr txBox="1"/>
            <p:nvPr/>
          </p:nvSpPr>
          <p:spPr>
            <a:xfrm>
              <a:off x="554357" y="4749975"/>
              <a:ext cx="771414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dirty="0"/>
                <a:t>なつ</a:t>
              </a:r>
              <a:endParaRPr lang="th-TH" sz="1400" dirty="0"/>
            </a:p>
            <a:p>
              <a:pPr algn="ctr"/>
              <a:r>
                <a:rPr lang="ja-JP" altLang="en-US" sz="4400" dirty="0"/>
                <a:t>夏</a:t>
              </a:r>
              <a:endParaRPr lang="en-US" sz="4400" dirty="0"/>
            </a:p>
          </p:txBody>
        </p:sp>
        <p:pic>
          <p:nvPicPr>
            <p:cNvPr id="15" name="รูปภาพ 14" descr="รูปภาพประกอบด้วย ท้องฟ้า, ปลูก, ดอกไม้, ดอกทานตะวัน&#10;&#10;คำอธิบายที่สร้างโดยอัตโนมัติ">
              <a:extLst>
                <a:ext uri="{FF2B5EF4-FFF2-40B4-BE49-F238E27FC236}">
                  <a16:creationId xmlns:a16="http://schemas.microsoft.com/office/drawing/2014/main" id="{7AD419D6-98F0-EDCE-9393-7F2F082238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482" t="6153" r="27272"/>
            <a:stretch/>
          </p:blipFill>
          <p:spPr>
            <a:xfrm>
              <a:off x="1394186" y="4367659"/>
              <a:ext cx="1208380" cy="1749519"/>
            </a:xfrm>
            <a:prstGeom prst="rect">
              <a:avLst/>
            </a:prstGeom>
          </p:spPr>
        </p:pic>
      </p:grpSp>
      <p:pic>
        <p:nvPicPr>
          <p:cNvPr id="17" name="Picture 16" descr="A person in a school uniform&#10;&#10;Description automatically generated with low confidence">
            <a:extLst>
              <a:ext uri="{FF2B5EF4-FFF2-40B4-BE49-F238E27FC236}">
                <a16:creationId xmlns:a16="http://schemas.microsoft.com/office/drawing/2014/main" id="{B2853A6C-5FF2-505A-E623-D25444E7BB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416" y="3696390"/>
            <a:ext cx="1789533" cy="2682204"/>
          </a:xfrm>
          <a:prstGeom prst="rect">
            <a:avLst/>
          </a:prstGeom>
        </p:spPr>
      </p:pic>
      <p:pic>
        <p:nvPicPr>
          <p:cNvPr id="18" name="Picture 17" descr="A person in a white shirt and grey skirt holding a red folder&#10;&#10;Description automatically generated">
            <a:extLst>
              <a:ext uri="{FF2B5EF4-FFF2-40B4-BE49-F238E27FC236}">
                <a16:creationId xmlns:a16="http://schemas.microsoft.com/office/drawing/2014/main" id="{0751DF34-AFC5-D648-C1C3-5091384F5FB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0" t="2412" r="10385"/>
          <a:stretch/>
        </p:blipFill>
        <p:spPr>
          <a:xfrm>
            <a:off x="2347468" y="3766816"/>
            <a:ext cx="2043924" cy="2682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63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B93F66-0B4C-C1E8-8814-3B038BEB3EF3}"/>
              </a:ext>
            </a:extLst>
          </p:cNvPr>
          <p:cNvSpPr txBox="1">
            <a:spLocks/>
          </p:cNvSpPr>
          <p:nvPr/>
        </p:nvSpPr>
        <p:spPr>
          <a:xfrm>
            <a:off x="509586" y="207873"/>
            <a:ext cx="5049384" cy="82577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dirty="0">
                <a:latin typeface="FreesiaUPC" panose="020B0604020202020204" pitchFamily="34" charset="-34"/>
                <a:cs typeface="FreesiaUPC" panose="020B0604020202020204" pitchFamily="34" charset="-34"/>
              </a:rPr>
              <a:t>มาลองดูประวัติเครื่องแบบนักเรียนญี่ปุ่นกัน</a:t>
            </a:r>
            <a:r>
              <a:rPr lang="en-US" sz="5400" dirty="0">
                <a:latin typeface="FreesiaUPC" panose="020B0604020202020204" pitchFamily="34" charset="-34"/>
                <a:cs typeface="FreesiaUPC" panose="020B0604020202020204" pitchFamily="34" charset="-34"/>
              </a:rPr>
              <a:t>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6D8BA6B-9065-C3A6-B3B5-DC3528C2F929}"/>
              </a:ext>
            </a:extLst>
          </p:cNvPr>
          <p:cNvSpPr/>
          <p:nvPr/>
        </p:nvSpPr>
        <p:spPr>
          <a:xfrm>
            <a:off x="282175" y="3429000"/>
            <a:ext cx="5276795" cy="32146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dirty="0">
                <a:solidFill>
                  <a:sysClr val="windowText" lastClr="000000"/>
                </a:solidFill>
              </a:rPr>
              <a:t>เครื่องแบบนักเรียนญี่ปุ่นเริ่มต้นในสมัยเมจิ (1879) หรือประมาณ100กว่าปีมาแล้ว เป็นช่วงเปลี่ยนแปลงเครื่องแต่งกายจากชุดกิโมโนมาเป็นชุดแบบตะวันตก เครื่องแบบนักเรียนชายของมหาวิทยาลัย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Gakushuuin</a:t>
            </a:r>
            <a:r>
              <a:rPr lang="th-TH" sz="2400" dirty="0">
                <a:solidFill>
                  <a:sysClr val="windowText" lastClr="000000"/>
                </a:solidFill>
              </a:rPr>
              <a:t>ถือเป็นจุดเริ่มต้น ซึ่งจะมีจุดเด่นที่คอปกเสื้อที่พับเข้าด้านในคล้ายเครื่องแบบทหาร</a:t>
            </a:r>
          </a:p>
          <a:p>
            <a:r>
              <a:rPr lang="th-TH" sz="2400" dirty="0">
                <a:solidFill>
                  <a:sysClr val="windowText" lastClr="000000"/>
                </a:solidFill>
              </a:rPr>
              <a:t>ในสมัยนั้นผู้ที่ได้ใส่เครื่องแบบหรือชุดตะวันตกจะจำกัดอยู่ในวงสังคมชั้นสูง หรือผู้ร่ำรวย </a:t>
            </a:r>
            <a:endParaRPr 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139DDBE-5D51-846E-1D48-38B1673A6883}"/>
              </a:ext>
            </a:extLst>
          </p:cNvPr>
          <p:cNvSpPr/>
          <p:nvPr/>
        </p:nvSpPr>
        <p:spPr>
          <a:xfrm>
            <a:off x="6799006" y="620759"/>
            <a:ext cx="4693059" cy="280824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dirty="0">
                <a:solidFill>
                  <a:sysClr val="windowText" lastClr="000000"/>
                </a:solidFill>
              </a:rPr>
              <a:t>ส่วนเครื่องแบบนักเรียนหญิงถือกำเนิดขึ้นในตอนปลายเมจิ โดยจะใส่เป็นชุดฮากามะ ที่เคลื่อนไหวได้สะดวกกว่ากิโมโน และยังมีภาพลักษณ์ของสังคมชั้นสูง ทำให้นักเรียนหญิงนิยมชมชอบการใส่ฮากามะ และสาวๆ ยังได้มีประยุกต์ติดเครื่องประดับของตะวันตกเป็นแฟชั่นเล็กๆ น้อยๆ อีกด้วย</a:t>
            </a:r>
            <a:endParaRPr lang="en-US" sz="2400" dirty="0">
              <a:solidFill>
                <a:sysClr val="windowText" lastClr="00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6C1C04-FA07-B1A1-8ABA-E99F5CBF44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0458" y="1142476"/>
            <a:ext cx="1180794" cy="2177694"/>
          </a:xfrm>
          <a:prstGeom prst="rect">
            <a:avLst/>
          </a:prstGeom>
        </p:spPr>
      </p:pic>
      <p:pic>
        <p:nvPicPr>
          <p:cNvPr id="7" name="Picture 6">
            <a:hlinkClick r:id="rId4"/>
            <a:extLst>
              <a:ext uri="{FF2B5EF4-FFF2-40B4-BE49-F238E27FC236}">
                <a16:creationId xmlns:a16="http://schemas.microsoft.com/office/drawing/2014/main" id="{7E811DC2-3BEE-CDB2-E139-2F694799E8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51320" y="3886144"/>
            <a:ext cx="1182532" cy="2608528"/>
          </a:xfrm>
          <a:prstGeom prst="rect">
            <a:avLst/>
          </a:prstGeom>
        </p:spPr>
      </p:pic>
      <p:sp>
        <p:nvSpPr>
          <p:cNvPr id="10" name="Arrow: Curved Right 9">
            <a:extLst>
              <a:ext uri="{FF2B5EF4-FFF2-40B4-BE49-F238E27FC236}">
                <a16:creationId xmlns:a16="http://schemas.microsoft.com/office/drawing/2014/main" id="{724B08B5-BA03-BE6F-A8BC-CC996F711C15}"/>
              </a:ext>
            </a:extLst>
          </p:cNvPr>
          <p:cNvSpPr/>
          <p:nvPr/>
        </p:nvSpPr>
        <p:spPr>
          <a:xfrm rot="17369508">
            <a:off x="8731162" y="4802233"/>
            <a:ext cx="828746" cy="1566177"/>
          </a:xfrm>
          <a:prstGeom prst="curvedRightArrow">
            <a:avLst>
              <a:gd name="adj1" fmla="val 25000"/>
              <a:gd name="adj2" fmla="val 50000"/>
              <a:gd name="adj3" fmla="val 28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7FF15C4-D163-E2F7-83C8-DEF99F806BDF}"/>
              </a:ext>
            </a:extLst>
          </p:cNvPr>
          <p:cNvSpPr txBox="1"/>
          <p:nvPr/>
        </p:nvSpPr>
        <p:spPr>
          <a:xfrm>
            <a:off x="6310534" y="4359411"/>
            <a:ext cx="29787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/>
              <a:t>คลิกที่ภาพเพื่อดูรูปเครื่องแบบนักเรียนจากเว็บไซต์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7125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DC15206D-062E-BC68-4070-7B080F5C40CA}"/>
              </a:ext>
            </a:extLst>
          </p:cNvPr>
          <p:cNvSpPr/>
          <p:nvPr/>
        </p:nvSpPr>
        <p:spPr>
          <a:xfrm>
            <a:off x="771525" y="211931"/>
            <a:ext cx="3729038" cy="1943100"/>
          </a:xfrm>
          <a:prstGeom prst="wedgeRoundRectCallout">
            <a:avLst>
              <a:gd name="adj1" fmla="val 5221"/>
              <a:gd name="adj2" fmla="val 7573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dirty="0">
                <a:solidFill>
                  <a:sysClr val="windowText" lastClr="000000"/>
                </a:solidFill>
              </a:rPr>
              <a:t>ในปลายสมัยไทโชก็ได้ถือกำเนิดแฟชั่นชุดนักเรียนแบบกะลาสี ซึ่งได้รับความนิยมเป็นอย่างยิ่ง 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pic>
        <p:nvPicPr>
          <p:cNvPr id="9" name="Picture 8" descr="A person in a uniform&#10;&#10;Description automatically generated">
            <a:extLst>
              <a:ext uri="{FF2B5EF4-FFF2-40B4-BE49-F238E27FC236}">
                <a16:creationId xmlns:a16="http://schemas.microsoft.com/office/drawing/2014/main" id="{3A74D82B-4F81-77AA-5808-163EAF59E5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6" t="-107" r="14652" b="-1"/>
          <a:stretch/>
        </p:blipFill>
        <p:spPr>
          <a:xfrm>
            <a:off x="10192126" y="1386460"/>
            <a:ext cx="1999874" cy="4510837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FDAFF55-798F-B1A7-2EA2-167440F5E103}"/>
              </a:ext>
            </a:extLst>
          </p:cNvPr>
          <p:cNvSpPr/>
          <p:nvPr/>
        </p:nvSpPr>
        <p:spPr>
          <a:xfrm>
            <a:off x="5682100" y="1448265"/>
            <a:ext cx="4450910" cy="408236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dirty="0">
                <a:solidFill>
                  <a:sysClr val="windowText" lastClr="000000"/>
                </a:solidFill>
              </a:rPr>
              <a:t>ตั้งแต่สมัยไทโช จนถึง โชวะ มีนักเรียนเรียนต่อในระดับมัธยมศึกษาเป็นจำนวนมากขึ้น จึงมีการผลิตชุดนักเรียนมากขึ้น เครื่องแบบนักเรียนจึงไม่ได้เป็นชุดของชนชั้นสูงอีกต่อไป แต่กลับกลายเป็นชุดที่แสดงถึงความเสมอภาคของทุกชนชั้น</a:t>
            </a:r>
          </a:p>
          <a:p>
            <a:pPr algn="ctr"/>
            <a:r>
              <a:rPr lang="th-TH" sz="2800" dirty="0">
                <a:solidFill>
                  <a:sysClr val="windowText" lastClr="000000"/>
                </a:solidFill>
              </a:rPr>
              <a:t>จากนั้นเครื่องแบบนักเรียนก็ค่อยๆ มีดีไซน์อันหลากหลายมาจนถึงยุคปัจจุบัน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6" name="Flowchart: Preparation 5">
            <a:extLst>
              <a:ext uri="{FF2B5EF4-FFF2-40B4-BE49-F238E27FC236}">
                <a16:creationId xmlns:a16="http://schemas.microsoft.com/office/drawing/2014/main" id="{E1E29320-3B9B-1C50-1449-C36FB7A84110}"/>
              </a:ext>
            </a:extLst>
          </p:cNvPr>
          <p:cNvSpPr/>
          <p:nvPr/>
        </p:nvSpPr>
        <p:spPr>
          <a:xfrm>
            <a:off x="10133010" y="509713"/>
            <a:ext cx="1999874" cy="673768"/>
          </a:xfrm>
          <a:prstGeom prst="flowChartPrepar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sysClr val="windowText" lastClr="000000"/>
                </a:solidFill>
              </a:rPr>
              <a:t>ชุดกะลาสีในปัจจุบัน</a:t>
            </a:r>
            <a:endParaRPr lang="en-US" sz="2400" dirty="0">
              <a:solidFill>
                <a:sysClr val="windowText" lastClr="000000"/>
              </a:solidFill>
            </a:endParaRPr>
          </a:p>
        </p:txBody>
      </p:sp>
      <p:pic>
        <p:nvPicPr>
          <p:cNvPr id="11" name="Picture 10" descr="A blue uniform with white collar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AB04B73C-DFCC-8DD8-7ADC-0BB0B36712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69" y="2730308"/>
            <a:ext cx="2314575" cy="3275415"/>
          </a:xfrm>
          <a:prstGeom prst="rect">
            <a:avLst/>
          </a:prstGeom>
        </p:spPr>
      </p:pic>
      <p:sp>
        <p:nvSpPr>
          <p:cNvPr id="4" name="Flowchart: Preparation 3">
            <a:extLst>
              <a:ext uri="{FF2B5EF4-FFF2-40B4-BE49-F238E27FC236}">
                <a16:creationId xmlns:a16="http://schemas.microsoft.com/office/drawing/2014/main" id="{40AD297D-8103-31A6-AD23-DE166B20A143}"/>
              </a:ext>
            </a:extLst>
          </p:cNvPr>
          <p:cNvSpPr/>
          <p:nvPr/>
        </p:nvSpPr>
        <p:spPr>
          <a:xfrm>
            <a:off x="2327787" y="3727245"/>
            <a:ext cx="2440156" cy="1497897"/>
          </a:xfrm>
          <a:prstGeom prst="flowChartPrepar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sysClr val="windowText" lastClr="000000"/>
                </a:solidFill>
              </a:rPr>
              <a:t>คลิกที่ภาพเพื่อดูรูปชุดกะลาสีสมัยก่อน</a:t>
            </a:r>
            <a:endParaRPr lang="en-US" sz="24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57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6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986364" y="160338"/>
            <a:ext cx="9015412" cy="1325563"/>
          </a:xfrm>
        </p:spPr>
        <p:txBody>
          <a:bodyPr>
            <a:noAutofit/>
          </a:bodyPr>
          <a:lstStyle/>
          <a:p>
            <a:br>
              <a:rPr lang="th-TH" altLang="ja-JP" dirty="0">
                <a:cs typeface="+mn-cs"/>
              </a:rPr>
            </a:br>
            <a:r>
              <a:rPr lang="th-TH" altLang="ja-JP" dirty="0">
                <a:cs typeface="+mn-cs"/>
              </a:rPr>
              <a:t>ข้อใดต่อไปนี้ถูกต้องเกี่ยวกับเครื่องแบบนักเรียน </a:t>
            </a:r>
            <a:br>
              <a:rPr lang="th-TH" altLang="ja-JP" dirty="0">
                <a:cs typeface="+mn-cs"/>
              </a:rPr>
            </a:br>
            <a:endParaRPr kumimoji="1" lang="en-US" dirty="0">
              <a:cs typeface="+mn-cs"/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950429" y="160338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 dirty="0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 dirty="0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7" name="AutoShape 2" descr="コミックポップアートスタイルでクイズクイズの脳のゲームワードベクトルイラストデザイン - 疑問符のベクターアート素材や画像を多数ご用意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円形吹き出し 12"/>
          <p:cNvSpPr/>
          <p:nvPr/>
        </p:nvSpPr>
        <p:spPr>
          <a:xfrm>
            <a:off x="155575" y="423333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❓</a:t>
            </a:r>
            <a:endParaRPr kumimoji="1" lang="en-US" sz="3200" dirty="0"/>
          </a:p>
        </p:txBody>
      </p:sp>
      <p:sp>
        <p:nvSpPr>
          <p:cNvPr id="8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h-TH" sz="4400" dirty="0"/>
          </a:p>
          <a:p>
            <a:pPr marL="742950" indent="-742950">
              <a:buAutoNum type="alphaLcPeriod"/>
            </a:pPr>
            <a:r>
              <a:rPr lang="th-TH" sz="4400" dirty="0"/>
              <a:t>นักเรียนมัธยมในโรงเรียนญี่ปุ่นทุกคนต้องใส่เครื่องแบบไปโรงเรียน</a:t>
            </a:r>
            <a:endParaRPr kumimoji="1" lang="th-TH" sz="4400" dirty="0"/>
          </a:p>
          <a:p>
            <a:pPr marL="742950" indent="-742950">
              <a:buAutoNum type="alphaLcPeriod"/>
            </a:pPr>
            <a:r>
              <a:rPr kumimoji="1" lang="th-TH" sz="4400" dirty="0"/>
              <a:t>นักเรียนมัธยมปลายบางโรงเรียนจะไม่มีเครื่องแบบ แต่จะใส่ชุดไปรเวทแทน</a:t>
            </a:r>
          </a:p>
        </p:txBody>
      </p:sp>
      <p:sp>
        <p:nvSpPr>
          <p:cNvPr id="3" name="楕円 2"/>
          <p:cNvSpPr/>
          <p:nvPr/>
        </p:nvSpPr>
        <p:spPr>
          <a:xfrm>
            <a:off x="838200" y="3890839"/>
            <a:ext cx="548640" cy="5334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801231-07D3-B46A-8579-A0B82D0B86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8994" y="4847413"/>
            <a:ext cx="1528141" cy="185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94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4CFE1-01AC-4170-A901-C75917721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3141"/>
            <a:ext cx="2349540" cy="825773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th-TH" sz="5400" dirty="0">
                <a:latin typeface="FreesiaUPC" panose="020B0604020202020204" pitchFamily="34" charset="-34"/>
                <a:cs typeface="FreesiaUPC" panose="020B0604020202020204" pitchFamily="34" charset="-34"/>
              </a:rPr>
              <a:t>รู้หรือไม่ </a:t>
            </a:r>
            <a:r>
              <a:rPr lang="en-US" sz="5400" dirty="0">
                <a:latin typeface="FreesiaUPC" panose="020B0604020202020204" pitchFamily="34" charset="-34"/>
                <a:cs typeface="FreesiaUPC" panose="020B0604020202020204" pitchFamily="34" charset="-34"/>
              </a:rPr>
              <a:t>?!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0C73C-1409-7E42-8123-08D4C09B0A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th-TH" dirty="0"/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D2740886-7A34-63D8-48CA-30C7E8C908E7}"/>
              </a:ext>
            </a:extLst>
          </p:cNvPr>
          <p:cNvSpPr/>
          <p:nvPr/>
        </p:nvSpPr>
        <p:spPr>
          <a:xfrm>
            <a:off x="4815840" y="226219"/>
            <a:ext cx="5120640" cy="3063875"/>
          </a:xfrm>
          <a:prstGeom prst="wedgeEllipseCallout">
            <a:avLst>
              <a:gd name="adj1" fmla="val 50046"/>
              <a:gd name="adj2" fmla="val 5423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>
                <a:solidFill>
                  <a:schemeClr val="tx1"/>
                </a:solidFill>
              </a:rPr>
              <a:t>โรงเรียนมัธยมต้นแทบทั้งหมดในญี่ปุ่นจะให้นักเรียนใส่เครื่องแบบของโรงเรียน แต่สำหรับโรงเรียนมัธยมปลายจะมีทั้งที่มีและไม่มีเครื่องแบบ 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9" name="図 6">
            <a:extLst>
              <a:ext uri="{FF2B5EF4-FFF2-40B4-BE49-F238E27FC236}">
                <a16:creationId xmlns:a16="http://schemas.microsoft.com/office/drawing/2014/main" id="{F163F8FA-DCF8-1034-CECF-8A36F2F1A1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6675" y="4929681"/>
            <a:ext cx="1287102" cy="1712842"/>
          </a:xfrm>
          <a:prstGeom prst="rect">
            <a:avLst/>
          </a:prstGeom>
        </p:spPr>
      </p:pic>
      <p:pic>
        <p:nvPicPr>
          <p:cNvPr id="12" name="Picture 11" descr="A young child in a suit sitting at a desk&#10;&#10;Description automatically generated with low confidence">
            <a:extLst>
              <a:ext uri="{FF2B5EF4-FFF2-40B4-BE49-F238E27FC236}">
                <a16:creationId xmlns:a16="http://schemas.microsoft.com/office/drawing/2014/main" id="{4586729C-20EB-EDC0-D405-B841B6BE96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012" y="3816227"/>
            <a:ext cx="4220034" cy="2815554"/>
          </a:xfrm>
          <a:prstGeom prst="rect">
            <a:avLst/>
          </a:prstGeom>
        </p:spPr>
      </p:pic>
      <p:pic>
        <p:nvPicPr>
          <p:cNvPr id="14" name="Picture 13" descr="A child smiling at the camera&#10;&#10;Description automatically generated with low confidence">
            <a:extLst>
              <a:ext uri="{FF2B5EF4-FFF2-40B4-BE49-F238E27FC236}">
                <a16:creationId xmlns:a16="http://schemas.microsoft.com/office/drawing/2014/main" id="{61068F7A-93FF-849A-1FE7-22AD944D17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740" y="4459286"/>
            <a:ext cx="3256199" cy="2172495"/>
          </a:xfrm>
          <a:prstGeom prst="rect">
            <a:avLst/>
          </a:prstGeom>
        </p:spPr>
      </p:pic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125EAAE4-D351-4A1B-F668-7EC0BCDA6607}"/>
              </a:ext>
            </a:extLst>
          </p:cNvPr>
          <p:cNvSpPr/>
          <p:nvPr/>
        </p:nvSpPr>
        <p:spPr>
          <a:xfrm>
            <a:off x="196947" y="1643732"/>
            <a:ext cx="4201551" cy="2815554"/>
          </a:xfrm>
          <a:prstGeom prst="wedgeEllipse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600" dirty="0">
                <a:solidFill>
                  <a:schemeClr val="tx1"/>
                </a:solidFill>
              </a:rPr>
              <a:t>นักเรียนของโรงเรียนที่ไม่มีเครื่องแบบจะสวมชุดไปรเวทไปโรงเรียน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29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BB0A11A2231C944A97F3CA5C2E8BE01" ma:contentTypeVersion="16" ma:contentTypeDescription="新しいドキュメントを作成します。" ma:contentTypeScope="" ma:versionID="b571397f1bfc9213b97b4bd25671e55f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a96f8175d241023c110063f5b18f8eb8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FF0CDFD-6F36-4D87-A400-889F59C8BA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2C0BAC-D063-499B-B49F-E23DCF3571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831380-f772-4d0a-86be-ca519d40c5a8"/>
    <ds:schemaRef ds:uri="b0c4f587-39ca-41af-b763-ad6198fafd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6DF2457-7C31-4EA1-B289-E86698FA41CD}">
  <ds:schemaRefs>
    <ds:schemaRef ds:uri="http://schemas.microsoft.com/office/2006/documentManagement/types"/>
    <ds:schemaRef ds:uri="dd831380-f772-4d0a-86be-ca519d40c5a8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b0c4f587-39ca-41af-b763-ad6198fafdf1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4947</TotalTime>
  <Words>2483</Words>
  <Application>Microsoft Office PowerPoint</Application>
  <PresentationFormat>Widescreen</PresentationFormat>
  <Paragraphs>149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2" baseType="lpstr">
      <vt:lpstr>等线 Light</vt:lpstr>
      <vt:lpstr>MS PGothic</vt:lpstr>
      <vt:lpstr>UD Digi Kyokasho N-B</vt:lpstr>
      <vt:lpstr>UD Digi Kyokasho NK-R</vt:lpstr>
      <vt:lpstr>游ゴシック Light</vt:lpstr>
      <vt:lpstr>ADLaM Display</vt:lpstr>
      <vt:lpstr>Arial</vt:lpstr>
      <vt:lpstr>Calibri</vt:lpstr>
      <vt:lpstr>Calibri Light</vt:lpstr>
      <vt:lpstr>Cordia New</vt:lpstr>
      <vt:lpstr>FreesiaUPC</vt:lpstr>
      <vt:lpstr>Segoe UI</vt:lpstr>
      <vt:lpstr>Office Theme</vt:lpstr>
      <vt:lpstr>だい22か　เครื่องแบบนักเรียน</vt:lpstr>
      <vt:lpstr>เครื่องแบบนักเรียน</vt:lpstr>
      <vt:lpstr> เครื่องแบบนักเรียนมัธยมญี่ปุ่นแบ่งตามฤดูกาลได้กี่แบบ </vt:lpstr>
      <vt:lpstr>PowerPoint Presentation</vt:lpstr>
      <vt:lpstr>PowerPoint Presentation</vt:lpstr>
      <vt:lpstr>PowerPoint Presentation</vt:lpstr>
      <vt:lpstr>PowerPoint Presentation</vt:lpstr>
      <vt:lpstr> ข้อใดต่อไปนี้ถูกต้องเกี่ยวกับเครื่องแบบนักเรียน  </vt:lpstr>
      <vt:lpstr>รู้หรือไม่ ?! </vt:lpstr>
      <vt:lpstr>PowerPoint Presentation</vt:lpstr>
      <vt:lpstr>PowerPoint Presentation</vt:lpstr>
      <vt:lpstr>ในปีพ.ศ. 2564 บริษัทผลิตเครื่องแบบนักเรียนKANKO（菅公学生服株式会社）ได้จัดทำแบบสำรวจเกี่ยวกับ “ความจำเป็นของชุดนักเรียน” โดยสำรวจจากนักเรียนมัธยมปลาย 1099 คน ทั่วประเทศ</vt:lpstr>
      <vt:lpstr>ผู้ที่ตอบว่า “จำเป็น” ได้ให้เหตุผลถึงข้อดีของเครื่องแบบนักเรียนไว้ดังนี้ </vt:lpstr>
      <vt:lpstr>PowerPoint Presentation</vt:lpstr>
      <vt:lpstr>PowerPoint Presentation</vt:lpstr>
      <vt:lpstr>PowerPoint Presentation</vt:lpstr>
      <vt:lpstr>จุดเหมือนและจุดต่างกับญี่ปุ่น</vt:lpstr>
      <vt:lpstr>出典</vt:lpstr>
      <vt:lpstr>出典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だい22か　เครื่องแบบนักเรียน</dc:title>
  <dc:creator>Arpaporn Naosaran</dc:creator>
  <cp:lastModifiedBy>Arpaporn Naosaran</cp:lastModifiedBy>
  <cp:revision>15</cp:revision>
  <cp:lastPrinted>2024-09-20T07:27:02Z</cp:lastPrinted>
  <dcterms:created xsi:type="dcterms:W3CDTF">2023-06-07T02:34:07Z</dcterms:created>
  <dcterms:modified xsi:type="dcterms:W3CDTF">2026-03-06T02:07:40Z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MediaServiceImageTags">
    <vt:lpwstr/>
  </property>
</Properties>
</file>