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256" r:id="rId5"/>
    <p:sldId id="258" r:id="rId6"/>
    <p:sldId id="259" r:id="rId7"/>
    <p:sldId id="271" r:id="rId8"/>
    <p:sldId id="257" r:id="rId9"/>
    <p:sldId id="269" r:id="rId10"/>
    <p:sldId id="262" r:id="rId11"/>
    <p:sldId id="264" r:id="rId12"/>
    <p:sldId id="265" r:id="rId13"/>
    <p:sldId id="266" r:id="rId14"/>
    <p:sldId id="268" r:id="rId15"/>
    <p:sldId id="260" r:id="rId16"/>
    <p:sldId id="261" r:id="rId17"/>
    <p:sldId id="267" r:id="rId18"/>
    <p:sldId id="29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E50E647-E3EE-8A11-A061-3A5577F32D61}" name="Mei Fukada" initials="MF" userId="S::Mei_Fukada@jpf.go.jp::4b4e81c0-5f69-430b-9e93-db87b6b5cf3b" providerId="AD"/>
  <p188:author id="{55822285-4AC6-A1A2-9F07-F9A00FD4F891}" name="Maiko Kondo" initials="MK" userId="S::Maiko_Kondo@jpf.go.jp::08723079-52d7-44d4-b094-d03874e1501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8DA6B2-4F7C-4015-8835-4C0784202629}" v="2" dt="2026-06-24T03:18:11.3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isara Thongmee" userId="6757c35e-10a4-4930-b694-0eb276fcf2f1" providerId="ADAL" clId="{6F22B6E1-AE64-439F-B1C9-7D115AEFFF31}"/>
    <pc:docChg chg="modSld">
      <pc:chgData name="Narisara Thongmee" userId="6757c35e-10a4-4930-b694-0eb276fcf2f1" providerId="ADAL" clId="{6F22B6E1-AE64-439F-B1C9-7D115AEFFF31}" dt="2026-06-24T03:18:11.323" v="1" actId="20577"/>
      <pc:docMkLst>
        <pc:docMk/>
      </pc:docMkLst>
      <pc:sldChg chg="modSp">
        <pc:chgData name="Narisara Thongmee" userId="6757c35e-10a4-4930-b694-0eb276fcf2f1" providerId="ADAL" clId="{6F22B6E1-AE64-439F-B1C9-7D115AEFFF31}" dt="2026-06-24T03:18:11.323" v="1" actId="20577"/>
        <pc:sldMkLst>
          <pc:docMk/>
          <pc:sldMk cId="445524920" sldId="259"/>
        </pc:sldMkLst>
        <pc:spChg chg="mod">
          <ac:chgData name="Narisara Thongmee" userId="6757c35e-10a4-4930-b694-0eb276fcf2f1" providerId="ADAL" clId="{6F22B6E1-AE64-439F-B1C9-7D115AEFFF31}" dt="2026-06-24T03:18:11.323" v="1" actId="20577"/>
          <ac:spMkLst>
            <pc:docMk/>
            <pc:sldMk cId="445524920" sldId="259"/>
            <ac:spMk id="51" creationId="{A45CB252-C61A-493E-AB42-DAEC4614AFB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8BF521-FB60-4864-A95C-A4F1CA307C34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2C88C8-1931-4043-9CE7-C470A23BB9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384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8.cao.go.jp/chosei/shukujitsu/gaiyou.html#houritsu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/>
              <a:t>วันหยุดนักขัตฤกษ์ของญี่ปุ่นมี</a:t>
            </a:r>
            <a:r>
              <a:rPr lang="th-TH" baseline="0"/>
              <a:t> 16 วัน จึงมีภาพทั้งหมด 16 ภาพ</a:t>
            </a:r>
          </a:p>
          <a:p>
            <a:r>
              <a:rPr lang="th-TH" baseline="0"/>
              <a:t>ในสไลด์นี้ คุณครูอาจให้นักเรียนดูภาพแล้วเดาว่าเป็นวันอะไรหรือมีวันที่นักเรียนรู้จักบ้างหรือไม่</a:t>
            </a:r>
          </a:p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22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232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baseline="0"/>
          </a:p>
          <a:p>
            <a:r>
              <a:rPr lang="th-TH" baseline="0"/>
              <a:t>ส่วน</a:t>
            </a:r>
            <a:r>
              <a:rPr lang="th-TH" b="1" baseline="0"/>
              <a:t>วันสีเขียว</a:t>
            </a:r>
            <a:r>
              <a:rPr lang="th-TH" baseline="0"/>
              <a:t>นั้นเดิมทีเป็นวันที่ 29 เมษายน(เดิมทีวันที่29 เมษายนเป็นวันเฉลิมพระชนมพรรษาของสมเด็จพระจักรพรรดิโชวะ) แต่ต่อมาได้ย้ายมาเป็นวันที่ 4 พฤษภาคม ในปี 2007</a:t>
            </a:r>
          </a:p>
          <a:p>
            <a:r>
              <a:rPr lang="th-TH" baseline="0"/>
              <a:t>และเปลี่ยนชื่อวันที่ 29 เมษายน ให้เป็น</a:t>
            </a:r>
            <a:r>
              <a:rPr lang="th-TH" b="1" baseline="0"/>
              <a:t>วันโชวะ</a:t>
            </a:r>
            <a:r>
              <a:rPr lang="th-TH" baseline="0"/>
              <a:t>แทน</a:t>
            </a:r>
            <a:endParaRPr lang="th-TH"/>
          </a:p>
          <a:p>
            <a:endParaRPr lang="th-TH"/>
          </a:p>
          <a:p>
            <a:endParaRPr lang="th-TH"/>
          </a:p>
          <a:p>
            <a:r>
              <a:rPr lang="ja-JP" alt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「国民の祝日」は、</a:t>
            </a:r>
            <a:r>
              <a:rPr lang="ja-JP" altLang="en-US" sz="1200" b="1" i="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国民の祝日に関する法律</a:t>
            </a:r>
            <a:r>
              <a:rPr lang="ja-JP" alt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（昭和２３年法律第１７８号）により、美しい風習を育てつつ、よりよき社会、より豊かな生活を築きあげるために定められた「国民こぞって祝い、感謝し、又は記念する日」です。</a:t>
            </a:r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586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 altLang="ja-JP"/>
              <a:t>“ย้อนคิดเรื่องของตัวเรา”</a:t>
            </a:r>
            <a:r>
              <a:rPr kumimoji="1" lang="th-TH" altLang="ja-JP" baseline="0"/>
              <a:t> จะเป็นสไลด์ที่ให้นักเรียนขบคิดความแตกต่างระหว่างไทยกับญี่ปุ่น  เพื่อให้นักเรียนเข้าใจวัฒนธรรมที่แตกต่าง</a:t>
            </a:r>
          </a:p>
          <a:p>
            <a:r>
              <a:rPr kumimoji="1" lang="th-TH" altLang="ja-JP" baseline="0"/>
              <a:t>หัวข้อที่ให้ขบคิดนั้น อาจารย์สามารถเพิ่มเติมหรือปรับเปลี่ยนได้ตามความเหมาะสม  ซึ่งกิจกรรมนี้ อาจให้ทำเป็นกลุ่มเล็กๆสัก4-5คนต่อกลุ่ม</a:t>
            </a:r>
          </a:p>
          <a:p>
            <a:r>
              <a:rPr kumimoji="1" lang="th-TH" altLang="ja-JP" baseline="0"/>
              <a:t>หลังจากที่พูดคุยกันในกลุ่มแล้ว หากมีเวลาควรให้มีการแชร์ข้อมูลระหว่างกลุ่มด้วย ซึ่งเราจะเห็นมุมมองที่หลากหลายมากขึ้น</a:t>
            </a:r>
            <a:endParaRPr kumimoji="1" lang="th-TH" altLang="ja-JP"/>
          </a:p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469915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59050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 altLang="ja-JP"/>
              <a:t>“แชร์ข้อมูลที่รู้มา” มีจุดประสงค์ต้องการให้นักเรียนนำข้อมูลที่ตนเองทราบมาแลกเปลี่ยนกับเพื่อน</a:t>
            </a:r>
            <a:r>
              <a:rPr kumimoji="1" lang="th-TH" altLang="ja-JP" baseline="0"/>
              <a:t> </a:t>
            </a:r>
          </a:p>
          <a:p>
            <a:r>
              <a:rPr kumimoji="1" lang="th-TH" altLang="ja-JP" sz="1200" baseline="0">
                <a:cs typeface="Angsana New" panose="02020603050405020304" pitchFamily="18" charset="-34"/>
              </a:rPr>
              <a:t>ในขั้นนี้ให้นักเรียนได้มีอิสระในการพูดคุย แม้ว่าข้อมูลที่รู้มาอาจจะไม่ถูกต้องหรือไม่ตรงกับความเป็นจริง  ยังไม่จำเป็นต้องแก้ไข</a:t>
            </a:r>
          </a:p>
          <a:p>
            <a:r>
              <a:rPr kumimoji="1" lang="th-TH" altLang="ja-JP" sz="1200" baseline="0">
                <a:cs typeface="Angsana New" panose="02020603050405020304" pitchFamily="18" charset="-34"/>
              </a:rPr>
              <a:t>และยังไม่จำเป็นต้องแชร์ข้อมูลที่พูดกันในกลุ่ม เพราะเรื่องที่รู้มาอาจไม่ถูกต้อง</a:t>
            </a:r>
          </a:p>
          <a:p>
            <a:endParaRPr kumimoji="1" lang="th-TH" altLang="ja-JP" sz="1200" baseline="0">
              <a:cs typeface="Angsana New" panose="02020603050405020304" pitchFamily="18" charset="-34"/>
            </a:endParaRPr>
          </a:p>
          <a:p>
            <a:r>
              <a:rPr kumimoji="1" lang="th-TH" altLang="ja-JP" sz="1200" baseline="0">
                <a:cs typeface="Angsana New" panose="02020603050405020304" pitchFamily="18" charset="-34"/>
              </a:rPr>
              <a:t>ในขณะพูดคุยนักเรียนอาจนึกไม่ออก ขอให้เลื่อนไปที่สไลด์ที่3 เพื่อให้นักเรียนพูดคุยสิ่งที่รู้มาเกี่ยวกับวันนั้นๆ</a:t>
            </a:r>
            <a:endParaRPr lang="en-US" altLang="ja-JP" sz="1200">
              <a:cs typeface="Angsana New" panose="02020603050405020304" pitchFamily="18" charset="-34"/>
            </a:endParaRPr>
          </a:p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5AF09-978E-4C57-9E97-6360D7639C3B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244273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451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04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aseline="0"/>
              <a:t>ตามกฎหมายมีการเปลี่ยนแปลงอายุของผู้บรรลุนิติภาวะจาก </a:t>
            </a:r>
            <a:r>
              <a:rPr lang="en-US" baseline="0"/>
              <a:t>20 </a:t>
            </a:r>
            <a:r>
              <a:rPr lang="th-TH" baseline="0"/>
              <a:t>ปีเป็น</a:t>
            </a:r>
            <a:r>
              <a:rPr lang="en-US" baseline="0"/>
              <a:t>18</a:t>
            </a:r>
            <a:r>
              <a:rPr lang="th-TH" baseline="0"/>
              <a:t> ปี และสามารถเลือกตั้งได้ตั้งแต่</a:t>
            </a:r>
            <a:r>
              <a:rPr lang="en-US" baseline="0"/>
              <a:t> 18 </a:t>
            </a:r>
            <a:r>
              <a:rPr lang="th-TH" baseline="0"/>
              <a:t>ปี</a:t>
            </a:r>
          </a:p>
          <a:p>
            <a:r>
              <a:rPr lang="th-TH" baseline="0"/>
              <a:t>แต่ยังมีข้อจำกัดหลายๆด้านเช่น การสูบบุหรี่ การดื่มเหล้า ต้องเป็นผู้มีอายุ 20 ปีเท่านั้น</a:t>
            </a:r>
          </a:p>
          <a:p>
            <a:r>
              <a:rPr lang="th-TH" baseline="0"/>
              <a:t> สำหรับพิธีฉลองบรรลุนิติภาวะ ตามเมืองต่างๆส่วนใหญ่ยังคงจัดให้สำหรับผู้ที่มีอายุ </a:t>
            </a:r>
            <a:r>
              <a:rPr lang="en-US" baseline="0"/>
              <a:t>20 </a:t>
            </a:r>
            <a:r>
              <a:rPr lang="th-TH" baseline="0"/>
              <a:t>ปี</a:t>
            </a:r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595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9936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/>
              <a:t>แต่ละเมืองก็จะมีการจัดเฉลิมฉลอง โดยนายกเทศมนตรีจะเชิญผู้ที่อายุ</a:t>
            </a:r>
            <a:r>
              <a:rPr lang="th-TH" baseline="0"/>
              <a:t> 18 ปี มาร่วมงานฉลองในหอประชุมของเทศบาลเมือง </a:t>
            </a:r>
          </a:p>
          <a:p>
            <a:r>
              <a:rPr lang="th-TH" baseline="0"/>
              <a:t>นายกจะให้โอวาท และบางเมืองก็จะมีการแจกของที่ระลึกให้ด้วย</a:t>
            </a:r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011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baseline="0"/>
              <a:t>สำหรับผู้หญิงที่บรรลุนิติภาวะจะเข้าร่วมงานด้วยชุดกิโมโนแขนยาว</a:t>
            </a:r>
            <a:r>
              <a:rPr lang="ja-JP" altLang="en-US" baseline="0"/>
              <a:t>（ふりそで）</a:t>
            </a:r>
            <a:r>
              <a:rPr lang="th-TH" altLang="ja-JP" baseline="0"/>
              <a:t>ส่วนผู้ชายจะสวมชุดสูทหรือชุด</a:t>
            </a:r>
            <a:r>
              <a:rPr lang="ja-JP" altLang="en-US" baseline="0"/>
              <a:t>はかま</a:t>
            </a:r>
            <a:endParaRPr lang="en-US"/>
          </a:p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731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/>
              <a:t>ช่วงปลายเมษายนถึงต้นพฤษภาคมเป็นช่วงที่มีวันหยุดนักขัตฤกษ์ใกล้ๆกันหลายวัน บางปีหยุดติดกับวันเสาร์อาทิตย์ ทำให้หยุดติดต่อกันหลายวัน  ที่ญี่ปุ่นเรียกช่วงนี้ว่า “</a:t>
            </a:r>
            <a:r>
              <a:rPr lang="en-US"/>
              <a:t>Golden week”</a:t>
            </a:r>
            <a:r>
              <a:rPr lang="th-TH"/>
              <a:t> </a:t>
            </a:r>
            <a:r>
              <a:rPr lang="ja-JP" altLang="en-US"/>
              <a:t>（ゴールデンウィーク）</a:t>
            </a:r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C88C8-1931-4043-9CE7-C470A23BB9F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949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FB16-6EFF-4D23-BE76-F12EE642AEE9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8972-F156-4D57-9A26-0D927033B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496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FB16-6EFF-4D23-BE76-F12EE642AEE9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8972-F156-4D57-9A26-0D927033B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104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FB16-6EFF-4D23-BE76-F12EE642AEE9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8972-F156-4D57-9A26-0D927033B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455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FB16-6EFF-4D23-BE76-F12EE642AEE9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8972-F156-4D57-9A26-0D927033B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17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FB16-6EFF-4D23-BE76-F12EE642AEE9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8972-F156-4D57-9A26-0D927033B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635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FB16-6EFF-4D23-BE76-F12EE642AEE9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8972-F156-4D57-9A26-0D927033B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951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FB16-6EFF-4D23-BE76-F12EE642AEE9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8972-F156-4D57-9A26-0D927033B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325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FB16-6EFF-4D23-BE76-F12EE642AEE9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8972-F156-4D57-9A26-0D927033B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249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FB16-6EFF-4D23-BE76-F12EE642AEE9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8972-F156-4D57-9A26-0D927033B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506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FB16-6EFF-4D23-BE76-F12EE642AEE9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8972-F156-4D57-9A26-0D927033B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710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2FB16-6EFF-4D23-BE76-F12EE642AEE9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F8972-F156-4D57-9A26-0D927033B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39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2FB16-6EFF-4D23-BE76-F12EE642AEE9}" type="datetimeFigureOut">
              <a:rPr lang="en-US" smtClean="0"/>
              <a:t>6/24/2026</a:t>
            </a:fld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F8972-F156-4D57-9A26-0D927033B9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69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5" Type="http://schemas.openxmlformats.org/officeDocument/2006/relationships/image" Target="../media/image1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illustmint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apaclip.com/labor-thanksgiving-day/" TargetMode="External"/><Relationship Id="rId5" Type="http://schemas.openxmlformats.org/officeDocument/2006/relationships/hyperlink" Target="https://fudekoya.com/sportsday/" TargetMode="External"/><Relationship Id="rId4" Type="http://schemas.openxmlformats.org/officeDocument/2006/relationships/hyperlink" Target="https://niceillust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5" Type="http://schemas.openxmlformats.org/officeDocument/2006/relationships/image" Target="../media/image13.png"/><Relationship Id="rId10" Type="http://schemas.openxmlformats.org/officeDocument/2006/relationships/image" Target="../media/image8.jpeg"/><Relationship Id="rId4" Type="http://schemas.openxmlformats.org/officeDocument/2006/relationships/image" Target="../media/image18.pn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350196"/>
            <a:ext cx="9144000" cy="864040"/>
          </a:xfrm>
        </p:spPr>
        <p:txBody>
          <a:bodyPr>
            <a:normAutofit fontScale="90000"/>
          </a:bodyPr>
          <a:lstStyle/>
          <a:p>
            <a:r>
              <a:rPr lang="ja-JP" altLang="en-US" sz="4900" b="1">
                <a:cs typeface="+mn-cs"/>
              </a:rPr>
              <a:t>だい</a:t>
            </a:r>
            <a:r>
              <a:rPr lang="en-US" altLang="ja-JP" sz="4900" b="1">
                <a:cs typeface="+mn-cs"/>
              </a:rPr>
              <a:t>7</a:t>
            </a:r>
            <a:r>
              <a:rPr lang="ja-JP" altLang="en-US" sz="4900" b="1">
                <a:cs typeface="+mn-cs"/>
              </a:rPr>
              <a:t>か</a:t>
            </a:r>
            <a:r>
              <a:rPr lang="ja-JP" altLang="en-US" b="1">
                <a:cs typeface="+mn-cs"/>
              </a:rPr>
              <a:t>　</a:t>
            </a:r>
            <a:r>
              <a:rPr lang="th-TH" sz="4900" b="1">
                <a:cs typeface="+mn-cs"/>
              </a:rPr>
              <a:t>วันหยุดนักขัตฤกษ์ของญี่ปุ่น</a:t>
            </a:r>
            <a:endParaRPr lang="en-US" b="1">
              <a:cs typeface="+mn-cs"/>
            </a:endParaRPr>
          </a:p>
        </p:txBody>
      </p:sp>
      <p:pic>
        <p:nvPicPr>
          <p:cNvPr id="4" name="図 3" descr="国民の休日イラスト／無料イラストなら「イラストAC」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880" y="1473947"/>
            <a:ext cx="1861817" cy="1139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図 6" descr="成人の日」のイラスト文字 | かわいいフリー素材集 いらすとや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783" y="1391757"/>
            <a:ext cx="1816784" cy="1464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7" descr="春分日イラスト／無料イラストなら「イラストAC」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3858" y="1214236"/>
            <a:ext cx="2068298" cy="1749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図 9" descr="憲法記念の日」のイラスト文字 | かわいいフリー素材集 いらすとや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273" y="3156521"/>
            <a:ext cx="1547803" cy="132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図 10" descr="祝日」イラスト無料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2997" y="3125226"/>
            <a:ext cx="1695212" cy="1116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図 12" descr="祝日イラスト／無料イラストなら「イラストAC」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628" y="4755482"/>
            <a:ext cx="1968887" cy="1395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図 13" descr="祝日 | 商用OK!フリー素材集「ナイスなイラスト」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36" y="4831870"/>
            <a:ext cx="1525628" cy="1196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図 14" descr="C:\Users\prapa\AppData\Local\Microsoft\Windows\INetCache\Content.MSO\1F01DDF6.tmp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203" y="3260233"/>
            <a:ext cx="1833598" cy="112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図 15" descr="無料・フリー】敬老の日のかわいいイラストのまとめ | かわいい無料イラスト・イラストの描き方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961" y="4709002"/>
            <a:ext cx="1842623" cy="1441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図 16" descr="鯉のぼり・菖蒲・子供たちと「こどもの日」の文字イラスト | フリー素材 イラストミント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509" y="3012773"/>
            <a:ext cx="1938496" cy="1458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図 17" descr="C:\Users\prapa\AppData\Local\Microsoft\Windows\INetCache\Content.MSO\8D8B073B.tmp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055" y="4870955"/>
            <a:ext cx="2049040" cy="1244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図 18" descr="C:\Users\prapa\AppData\Local\Microsoft\Windows\INetCache\Content.MSO\4C58460E.tmp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006" y="4971308"/>
            <a:ext cx="1646394" cy="1023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図 19" descr="C:\Users\prapa\AppData\Local\Microsoft\Windows\INetCache\Content.MSO\856D14DD.tmp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528" y="4971308"/>
            <a:ext cx="1561672" cy="1144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図 2" descr="「元日」のイラスト文字 | かわいいフリー素材集 いらすとや">
            <a:extLst>
              <a:ext uri="{FF2B5EF4-FFF2-40B4-BE49-F238E27FC236}">
                <a16:creationId xmlns:a16="http://schemas.microsoft.com/office/drawing/2014/main" id="{C5B93A2C-3776-4DBC-A79D-C1012A66D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61" y="1347026"/>
            <a:ext cx="1570733" cy="150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図 11" descr="【最も検索された】 記念日 イラスト かわいい ~ イラスト画像ギャラリー">
            <a:extLst>
              <a:ext uri="{FF2B5EF4-FFF2-40B4-BE49-F238E27FC236}">
                <a16:creationId xmlns:a16="http://schemas.microsoft.com/office/drawing/2014/main" id="{2E095B16-6D42-44A7-A27D-027BED10B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703" y="1448392"/>
            <a:ext cx="1464597" cy="136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図 21" descr="昭和の日のイラスト | かわいいフリー素材集 いらすとや">
            <a:extLst>
              <a:ext uri="{FF2B5EF4-FFF2-40B4-BE49-F238E27FC236}">
                <a16:creationId xmlns:a16="http://schemas.microsoft.com/office/drawing/2014/main" id="{AE485E37-24DF-44B4-8687-737196A39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61" y="2985064"/>
            <a:ext cx="1547803" cy="154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1087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89200" y="-25400"/>
            <a:ext cx="7391400" cy="1325563"/>
          </a:xfrm>
        </p:spPr>
        <p:txBody>
          <a:bodyPr>
            <a:normAutofit/>
          </a:bodyPr>
          <a:lstStyle/>
          <a:p>
            <a:r>
              <a:rPr lang="ja-JP" altLang="en-US" sz="6000" b="1"/>
              <a:t>ゴールデンウィーク</a:t>
            </a:r>
            <a:endParaRPr lang="en-US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5203825"/>
            <a:ext cx="11353800" cy="1654175"/>
          </a:xfrm>
        </p:spPr>
        <p:txBody>
          <a:bodyPr/>
          <a:lstStyle/>
          <a:p>
            <a:pPr marL="0" indent="0">
              <a:buNone/>
            </a:pPr>
            <a:r>
              <a:rPr lang="th-TH" sz="3600" b="1"/>
              <a:t>ผู้คนจำนวนมากจะใช้ช่วงเวลานี้ออกไปท่องเที่ยวหรือกลับบ้านเกิดที่ต่างจังหวัด เครื่องบิน หรือรถไฟชิงกันเซนจะมีคนจองเต็ม  นอกจากนี้ทางด่วนที่ออกสู่ต่างจังหวัดก็จะมีรถติดยาวเหยียดเช่นกัน</a:t>
            </a:r>
            <a:endParaRPr lang="en-US" sz="3600" b="1"/>
          </a:p>
          <a:p>
            <a:pPr marL="0" indent="0">
              <a:buNone/>
            </a:pPr>
            <a:endParaRPr lang="en-US"/>
          </a:p>
        </p:txBody>
      </p:sp>
      <p:pic>
        <p:nvPicPr>
          <p:cNvPr id="4" name="Picture 3" descr="A group of cartoon images&#10;&#10;Description automatically generated">
            <a:extLst>
              <a:ext uri="{FF2B5EF4-FFF2-40B4-BE49-F238E27FC236}">
                <a16:creationId xmlns:a16="http://schemas.microsoft.com/office/drawing/2014/main" id="{B9397DE1-A77A-B32D-675B-B3377093D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493" y="1177383"/>
            <a:ext cx="49276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34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8" name="Rectangle 1032">
            <a:extLst>
              <a:ext uri="{FF2B5EF4-FFF2-40B4-BE49-F238E27FC236}">
                <a16:creationId xmlns:a16="http://schemas.microsoft.com/office/drawing/2014/main" id="{99ED5833-B85B-4103-8A3B-CAB0308E6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7DAC05-A844-9F4D-F853-361B9D7B3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181" y="560881"/>
            <a:ext cx="9795638" cy="11143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b="1" err="1"/>
              <a:t>สภาพบรรยากาศในช่วง</a:t>
            </a:r>
            <a:r>
              <a:rPr lang="en-US" sz="5200" b="1"/>
              <a:t>  Golden Week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464F6-1678-2A8D-11FA-3E17B135AF58}"/>
              </a:ext>
            </a:extLst>
          </p:cNvPr>
          <p:cNvSpPr txBox="1"/>
          <p:nvPr/>
        </p:nvSpPr>
        <p:spPr>
          <a:xfrm>
            <a:off x="1781299" y="5494657"/>
            <a:ext cx="2945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รถติดเป็นแถวยาว</a:t>
            </a:r>
            <a:endParaRPr lang="en-US" sz="32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6EA28A-7218-3C7B-6FB1-A9C34C6D9470}"/>
              </a:ext>
            </a:extLst>
          </p:cNvPr>
          <p:cNvSpPr txBox="1"/>
          <p:nvPr/>
        </p:nvSpPr>
        <p:spPr>
          <a:xfrm>
            <a:off x="6852198" y="5494656"/>
            <a:ext cx="4714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ผู้คนแน่นขนัดตามสถานที่ท่องเที่ยว</a:t>
            </a:r>
            <a:endParaRPr lang="en-US" sz="3200"/>
          </a:p>
        </p:txBody>
      </p:sp>
      <p:pic>
        <p:nvPicPr>
          <p:cNvPr id="8" name="Picture 7" descr="A group of people standing in front of Sensō-ji&#10;&#10;Description automatically generated">
            <a:extLst>
              <a:ext uri="{FF2B5EF4-FFF2-40B4-BE49-F238E27FC236}">
                <a16:creationId xmlns:a16="http://schemas.microsoft.com/office/drawing/2014/main" id="{F69A768D-31CC-E9A2-01BD-3006DF5625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681" y="2099950"/>
            <a:ext cx="4906537" cy="3273580"/>
          </a:xfrm>
          <a:prstGeom prst="rect">
            <a:avLst/>
          </a:prstGeom>
        </p:spPr>
      </p:pic>
      <p:pic>
        <p:nvPicPr>
          <p:cNvPr id="7" name="図 6" descr="道路を走る車&#10;&#10;自動的に生成された説明">
            <a:extLst>
              <a:ext uri="{FF2B5EF4-FFF2-40B4-BE49-F238E27FC236}">
                <a16:creationId xmlns:a16="http://schemas.microsoft.com/office/drawing/2014/main" id="{F38B9D5B-E1B0-D158-72DF-EC5A6478DF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79" y="2099950"/>
            <a:ext cx="4916282" cy="32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53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531600" cy="1325563"/>
          </a:xfrm>
        </p:spPr>
        <p:txBody>
          <a:bodyPr>
            <a:normAutofit/>
          </a:bodyPr>
          <a:lstStyle/>
          <a:p>
            <a:r>
              <a:rPr lang="en-US"/>
              <a:t>		</a:t>
            </a:r>
            <a:r>
              <a:rPr lang="th-TH" sz="5300" b="1">
                <a:cs typeface="+mn-cs"/>
              </a:rPr>
              <a:t>วันใดต่อไปนี้ที่ถูกกำหนดให้เป็นวันหยุดล่าสุด</a:t>
            </a:r>
            <a:endParaRPr lang="en-US" b="1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9224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8000"/>
              <a:t>a. </a:t>
            </a:r>
            <a:r>
              <a:rPr lang="th-TH" sz="8000"/>
              <a:t>วันสีเขียว</a:t>
            </a:r>
            <a:r>
              <a:rPr lang="ja-JP" altLang="en-US" sz="4800"/>
              <a:t>みどりの日</a:t>
            </a:r>
            <a:endParaRPr lang="th-TH" sz="4800"/>
          </a:p>
          <a:p>
            <a:pPr marL="0" indent="0">
              <a:buNone/>
            </a:pPr>
            <a:endParaRPr lang="en-US" sz="8000"/>
          </a:p>
        </p:txBody>
      </p:sp>
      <p:sp>
        <p:nvSpPr>
          <p:cNvPr id="4" name="角丸四角形吹き出し 3"/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5" name="円形吹き出し 4"/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6" name="楕円 5"/>
          <p:cNvSpPr/>
          <p:nvPr/>
        </p:nvSpPr>
        <p:spPr>
          <a:xfrm>
            <a:off x="726092" y="5176130"/>
            <a:ext cx="889000" cy="787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図 6" descr="祝日」イラスト無料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503" y="3233876"/>
            <a:ext cx="1811677" cy="1163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7" descr="祝日 | 商用OK!フリー素材集「ナイスなイラスト」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6636" y="4793608"/>
            <a:ext cx="1497413" cy="1227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図 8" descr="C:\Users\prapa\AppData\Local\Microsoft\Windows\INetCache\Content.MSO\1F01DDF6.tmp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088" y="1585173"/>
            <a:ext cx="2072512" cy="139112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コンテンツ プレースホルダー 2"/>
          <p:cNvSpPr txBox="1">
            <a:spLocks/>
          </p:cNvSpPr>
          <p:nvPr/>
        </p:nvSpPr>
        <p:spPr>
          <a:xfrm>
            <a:off x="731346" y="3507919"/>
            <a:ext cx="10515600" cy="117191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8000"/>
              <a:t>b. </a:t>
            </a:r>
            <a:r>
              <a:rPr lang="th-TH" sz="8000"/>
              <a:t>วันแห่งทะเล</a:t>
            </a:r>
            <a:r>
              <a:rPr lang="ja-JP" altLang="en-US" sz="5200"/>
              <a:t>うみの日</a:t>
            </a:r>
            <a:endParaRPr lang="th-TH" sz="8000"/>
          </a:p>
          <a:p>
            <a:pPr marL="0" indent="0">
              <a:buFont typeface="Arial" panose="020B0604020202020204" pitchFamily="34" charset="0"/>
              <a:buNone/>
            </a:pPr>
            <a:endParaRPr lang="en-US" sz="8000"/>
          </a:p>
        </p:txBody>
      </p:sp>
      <p:sp>
        <p:nvSpPr>
          <p:cNvPr id="11" name="コンテンツ プレースホルダー 2"/>
          <p:cNvSpPr txBox="1">
            <a:spLocks/>
          </p:cNvSpPr>
          <p:nvPr/>
        </p:nvSpPr>
        <p:spPr>
          <a:xfrm>
            <a:off x="756746" y="5018459"/>
            <a:ext cx="10515600" cy="1335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8000"/>
              <a:t>c. </a:t>
            </a:r>
            <a:r>
              <a:rPr lang="th-TH" sz="8000"/>
              <a:t>วันแห่งภูเขา</a:t>
            </a:r>
            <a:r>
              <a:rPr lang="ja-JP" altLang="en-US" sz="4800"/>
              <a:t>やまの日</a:t>
            </a:r>
            <a:endParaRPr lang="th-TH" sz="4800"/>
          </a:p>
          <a:p>
            <a:pPr marL="0" indent="0">
              <a:buFont typeface="Arial" panose="020B0604020202020204" pitchFamily="34" charset="0"/>
              <a:buNone/>
            </a:pPr>
            <a:endParaRPr lang="en-US" sz="8000"/>
          </a:p>
        </p:txBody>
      </p:sp>
    </p:spTree>
    <p:extLst>
      <p:ext uri="{BB962C8B-B14F-4D97-AF65-F5344CB8AC3E}">
        <p14:creationId xmlns:p14="http://schemas.microsoft.com/office/powerpoint/2010/main" val="401092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altLang="ja-JP" sz="5400" b="1">
                <a:solidFill>
                  <a:srgbClr val="0070C0"/>
                </a:solidFill>
                <a:cs typeface="+mn-cs"/>
              </a:rPr>
              <a:t>11 สิงหาคม    </a:t>
            </a:r>
            <a:r>
              <a:rPr lang="ja-JP" altLang="en-US" b="1">
                <a:solidFill>
                  <a:srgbClr val="0070C0"/>
                </a:solidFill>
              </a:rPr>
              <a:t>山の日</a:t>
            </a:r>
            <a:r>
              <a:rPr lang="th-TH" altLang="ja-JP" b="1">
                <a:solidFill>
                  <a:srgbClr val="0070C0"/>
                </a:solidFill>
              </a:rPr>
              <a:t>    </a:t>
            </a:r>
            <a:r>
              <a:rPr lang="th-TH" altLang="ja-JP" sz="5400" b="1">
                <a:solidFill>
                  <a:srgbClr val="0070C0"/>
                </a:solidFill>
                <a:cs typeface="+mn-cs"/>
              </a:rPr>
              <a:t>วันแห่งภูเขา</a:t>
            </a:r>
            <a:endParaRPr lang="en-US" b="1">
              <a:solidFill>
                <a:srgbClr val="0070C0"/>
              </a:solidFill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2227514"/>
            <a:ext cx="10515600" cy="409257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4100"/>
              <a:t>รัฐบาลต้องการสนับสนุนให้ประชาชนมีวันหยุดเพิ่มมากขึ้น เพื่อส่งเสริมขนบธรรมเนียมที่งดงาม และเสริมสร้างสังคมที่ดีและชีวิตความเป็นอยู่ที่สมบูรณ์ พร้อมทั้งเป็นการรำลึกถึงพระคุณของสิ่งต่างๆ จึงได้เพิ่มจำนวนวันหยุดให้มีถึง 16วัน และวันที่ถูกกำหนดล่าสุดคือ </a:t>
            </a:r>
            <a:r>
              <a:rPr lang="th-TH" sz="4100" b="1">
                <a:solidFill>
                  <a:srgbClr val="0070C0"/>
                </a:solidFill>
              </a:rPr>
              <a:t>วันแห่งภูเขา </a:t>
            </a:r>
            <a:r>
              <a:rPr lang="th-TH" sz="4100"/>
              <a:t>ซึ่งกลายเป็นวันหยุดตั้งแต่ปี2016 สาเหตุที่กำหนดวันแห่งภูเขาให้ตรงกับวันที่ 11 สิงหาคมนั้น เนื่องจากบริษัทส่วนใหญ่มักปิดทำการระหว่างวันที่ 12-16 สิงหาคม เพื่อต้อนรับเทศกาลโอบ</a:t>
            </a:r>
            <a:r>
              <a:rPr lang="th-TH" sz="4100" dirty="0" err="1"/>
              <a:t>้ง</a:t>
            </a:r>
            <a:r>
              <a:rPr lang="th-TH" sz="4100"/>
              <a:t> ซึ่งเป็นเทศกาลเซ่นไหว้บรรพบุรุษ ผู้ที่ทำงานต่างถิ่นก็มักเดินทางกลับภูมิลำเนาไปเซ่นไหว้บรรพบุรุษและฉลองเทศกาลโอบ</a:t>
            </a:r>
            <a:r>
              <a:rPr lang="th-TH" sz="4100" dirty="0" err="1"/>
              <a:t>้ง</a:t>
            </a:r>
            <a:r>
              <a:rPr lang="th-TH" sz="4100"/>
              <a:t>กับครอบครัว</a:t>
            </a:r>
          </a:p>
          <a:p>
            <a:pPr marL="0" indent="0">
              <a:buNone/>
            </a:pPr>
            <a:endParaRPr lang="en-US"/>
          </a:p>
        </p:txBody>
      </p:sp>
      <p:pic>
        <p:nvPicPr>
          <p:cNvPr id="4" name="図 3" descr="祝日 | 商用OK!フリー素材集「ナイスなイラスト」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3130" y="200567"/>
            <a:ext cx="2750670" cy="18623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73024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89841" y="172385"/>
            <a:ext cx="6764867" cy="1325563"/>
          </a:xfrm>
        </p:spPr>
        <p:txBody>
          <a:bodyPr>
            <a:normAutofit/>
          </a:bodyPr>
          <a:lstStyle/>
          <a:p>
            <a:r>
              <a:rPr lang="th-TH" altLang="ja-JP" sz="4800">
                <a:cs typeface="+mn-cs"/>
              </a:rPr>
              <a:t>จุดเหมือนและจุดต่างกับญี่ปุ่น</a:t>
            </a:r>
            <a:endParaRPr kumimoji="1" lang="en-US" sz="4800"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391" y="3562422"/>
            <a:ext cx="2029883" cy="2628516"/>
          </a:xfrm>
          <a:prstGeom prst="rect">
            <a:avLst/>
          </a:prstGeom>
        </p:spPr>
      </p:pic>
      <p:sp>
        <p:nvSpPr>
          <p:cNvPr id="6" name="雲形吹き出し 5"/>
          <p:cNvSpPr/>
          <p:nvPr/>
        </p:nvSpPr>
        <p:spPr>
          <a:xfrm>
            <a:off x="791632" y="172385"/>
            <a:ext cx="2099733" cy="1213115"/>
          </a:xfrm>
          <a:prstGeom prst="cloudCallout">
            <a:avLst>
              <a:gd name="adj1" fmla="val 31586"/>
              <a:gd name="adj2" fmla="val 6110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24465" y="301890"/>
            <a:ext cx="1634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/>
              <a:t>ย้อนคิด</a:t>
            </a:r>
          </a:p>
          <a:p>
            <a:pPr algn="ctr"/>
            <a:r>
              <a:rPr lang="th-TH" sz="2800"/>
              <a:t>เรื่องของไทย</a:t>
            </a:r>
            <a:endParaRPr kumimoji="1" lang="en-US" sz="2800"/>
          </a:p>
        </p:txBody>
      </p:sp>
      <p:sp>
        <p:nvSpPr>
          <p:cNvPr id="8" name="円形吹き出し 7"/>
          <p:cNvSpPr/>
          <p:nvPr/>
        </p:nvSpPr>
        <p:spPr>
          <a:xfrm>
            <a:off x="1004154" y="2538602"/>
            <a:ext cx="2759806" cy="2087027"/>
          </a:xfrm>
          <a:prstGeom prst="wedgeEllipseCallout">
            <a:avLst>
              <a:gd name="adj1" fmla="val 71470"/>
              <a:gd name="adj2" fmla="val 21293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ไทยเรามีวันหยุดนักขัตฤกษ์กี่วัน</a:t>
            </a:r>
            <a:endParaRPr kumimoji="1" lang="en-US" sz="2800"/>
          </a:p>
        </p:txBody>
      </p:sp>
      <p:sp>
        <p:nvSpPr>
          <p:cNvPr id="9" name="円形吹き出し 8"/>
          <p:cNvSpPr/>
          <p:nvPr/>
        </p:nvSpPr>
        <p:spPr>
          <a:xfrm>
            <a:off x="3929914" y="1938073"/>
            <a:ext cx="3080486" cy="1142552"/>
          </a:xfrm>
          <a:prstGeom prst="wedgeEllipseCallout">
            <a:avLst>
              <a:gd name="adj1" fmla="val 12941"/>
              <a:gd name="adj2" fmla="val 77594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มีวันหยุดที่เหมือนญี่ปุ่นบ้างหรือไม่</a:t>
            </a:r>
            <a:endParaRPr kumimoji="1" lang="en-US" sz="2800"/>
          </a:p>
        </p:txBody>
      </p:sp>
      <p:sp>
        <p:nvSpPr>
          <p:cNvPr id="10" name="円形吹き出し 9"/>
          <p:cNvSpPr/>
          <p:nvPr/>
        </p:nvSpPr>
        <p:spPr>
          <a:xfrm>
            <a:off x="7586192" y="4786037"/>
            <a:ext cx="2353733" cy="897466"/>
          </a:xfrm>
          <a:prstGeom prst="wedgeEllipseCallout">
            <a:avLst>
              <a:gd name="adj1" fmla="val -55144"/>
              <a:gd name="adj2" fmla="val -52969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b="1"/>
              <a:t>.........</a:t>
            </a:r>
            <a:endParaRPr kumimoji="1" lang="en-US" sz="2800" b="1"/>
          </a:p>
        </p:txBody>
      </p:sp>
      <p:sp>
        <p:nvSpPr>
          <p:cNvPr id="11" name="円形吹き出し 10"/>
          <p:cNvSpPr/>
          <p:nvPr/>
        </p:nvSpPr>
        <p:spPr>
          <a:xfrm>
            <a:off x="7222816" y="1967326"/>
            <a:ext cx="3080486" cy="1595096"/>
          </a:xfrm>
          <a:prstGeom prst="wedgeEllipseCallout">
            <a:avLst>
              <a:gd name="adj1" fmla="val -49724"/>
              <a:gd name="adj2" fmla="val 86486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วันหยุดของไทยส่วนใหญ่เกี่ยวข้องกับเรื่องอะไร</a:t>
            </a:r>
            <a:endParaRPr kumimoji="1" lang="en-US" sz="2800"/>
          </a:p>
        </p:txBody>
      </p:sp>
    </p:spTree>
    <p:extLst>
      <p:ext uri="{BB962C8B-B14F-4D97-AF65-F5344CB8AC3E}">
        <p14:creationId xmlns:p14="http://schemas.microsoft.com/office/powerpoint/2010/main" val="1097115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5975"/>
          </a:xfrm>
        </p:spPr>
        <p:txBody>
          <a:bodyPr>
            <a:normAutofit/>
          </a:bodyPr>
          <a:lstStyle/>
          <a:p>
            <a:r>
              <a:rPr lang="ja-JP" altLang="en-US" sz="32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20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670" y="1409701"/>
            <a:ext cx="11200660" cy="2476499"/>
          </a:xfrm>
        </p:spPr>
        <p:txBody>
          <a:bodyPr>
            <a:normAutofit/>
          </a:bodyPr>
          <a:lstStyle/>
          <a:p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（子どもの日）イラストミント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https://illustmint.com/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（山の日）ナイスなイラスト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https://niceillust.com/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（スポーツの日）ふでこや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https://fudekoya.com/sportsday/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（勤労感謝の日）じゃぱクリップ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https://japaclip.com/labor-thanksgiving-day/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77465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30776" y="596133"/>
            <a:ext cx="6968066" cy="1325563"/>
          </a:xfrm>
        </p:spPr>
        <p:txBody>
          <a:bodyPr/>
          <a:lstStyle/>
          <a:p>
            <a:r>
              <a:rPr kumimoji="1" lang="th-TH">
                <a:cs typeface="+mn-cs"/>
              </a:rPr>
              <a:t>วันหยุดนักขัตฤกษ์ของญี่ปุ่น</a:t>
            </a:r>
            <a:endParaRPr kumimoji="1" lang="en-US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14987" y="4566708"/>
            <a:ext cx="10515600" cy="24410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kumimoji="1" lang="th-TH" sz="3200">
                <a:cs typeface="Cordia New"/>
              </a:rPr>
              <a:t>นักเรียนเคยได้ยินเกี่ยวกับวันหยุดนักขัตฤกษ์ของญี่ปุ่น</a:t>
            </a:r>
            <a:r>
              <a:rPr lang="th-TH" altLang="ja-JP" sz="3200">
                <a:ea typeface="游ゴシック"/>
                <a:cs typeface="Cordia New"/>
              </a:rPr>
              <a:t>จากในการ์ตูน ละคร หรือสื่ออื่นๆบ้างหรือไม่</a:t>
            </a:r>
          </a:p>
          <a:p>
            <a:r>
              <a:rPr lang="th-TH" sz="3200">
                <a:cs typeface="Cordia New"/>
              </a:rPr>
              <a:t>หากเคยลองเล่าให้เพื่อนฟังว่าวันหยุดที่นักเรียนรู้จักเป็นวันอะไร </a:t>
            </a:r>
            <a:endParaRPr kumimoji="1" lang="en-US" sz="3200">
              <a:cs typeface="Cordia New"/>
            </a:endParaRPr>
          </a:p>
        </p:txBody>
      </p:sp>
      <p:pic>
        <p:nvPicPr>
          <p:cNvPr id="7" name="รูปภาพ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234" y="1903822"/>
            <a:ext cx="3254809" cy="2245204"/>
          </a:xfrm>
          <a:prstGeom prst="rect">
            <a:avLst/>
          </a:prstGeom>
        </p:spPr>
      </p:pic>
      <p:sp>
        <p:nvSpPr>
          <p:cNvPr id="6" name="矢印: 五方向 6">
            <a:extLst>
              <a:ext uri="{FF2B5EF4-FFF2-40B4-BE49-F238E27FC236}">
                <a16:creationId xmlns:a16="http://schemas.microsoft.com/office/drawing/2014/main" id="{6FC2878E-DFD4-688C-F351-4D51D98CA2E3}"/>
              </a:ext>
            </a:extLst>
          </p:cNvPr>
          <p:cNvSpPr/>
          <p:nvPr/>
        </p:nvSpPr>
        <p:spPr>
          <a:xfrm>
            <a:off x="981699" y="711096"/>
            <a:ext cx="2210234" cy="775043"/>
          </a:xfrm>
          <a:custGeom>
            <a:avLst/>
            <a:gdLst>
              <a:gd name="csX0" fmla="*/ 0 w 2210234"/>
              <a:gd name="csY0" fmla="*/ 0 h 775043"/>
              <a:gd name="csX1" fmla="*/ 1822713 w 2210234"/>
              <a:gd name="csY1" fmla="*/ 0 h 775043"/>
              <a:gd name="csX2" fmla="*/ 2210234 w 2210234"/>
              <a:gd name="csY2" fmla="*/ 387522 h 775043"/>
              <a:gd name="csX3" fmla="*/ 1822713 w 2210234"/>
              <a:gd name="csY3" fmla="*/ 775043 h 775043"/>
              <a:gd name="csX4" fmla="*/ 0 w 2210234"/>
              <a:gd name="csY4" fmla="*/ 775043 h 775043"/>
              <a:gd name="csX5" fmla="*/ 0 w 2210234"/>
              <a:gd name="csY5" fmla="*/ 0 h 775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2210234" h="775043" fill="none" extrusionOk="0">
                <a:moveTo>
                  <a:pt x="0" y="0"/>
                </a:moveTo>
                <a:cubicBezTo>
                  <a:pt x="771473" y="1323"/>
                  <a:pt x="1518200" y="56473"/>
                  <a:pt x="1822713" y="0"/>
                </a:cubicBezTo>
                <a:cubicBezTo>
                  <a:pt x="1887600" y="125241"/>
                  <a:pt x="2138300" y="373075"/>
                  <a:pt x="2210234" y="387522"/>
                </a:cubicBezTo>
                <a:cubicBezTo>
                  <a:pt x="2091872" y="468189"/>
                  <a:pt x="1862123" y="671690"/>
                  <a:pt x="1822713" y="775043"/>
                </a:cubicBezTo>
                <a:cubicBezTo>
                  <a:pt x="1559185" y="742632"/>
                  <a:pt x="438328" y="690266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10234" h="775043" stroke="0" extrusionOk="0">
                <a:moveTo>
                  <a:pt x="0" y="0"/>
                </a:moveTo>
                <a:cubicBezTo>
                  <a:pt x="682006" y="-55942"/>
                  <a:pt x="955956" y="8340"/>
                  <a:pt x="1822713" y="0"/>
                </a:cubicBezTo>
                <a:cubicBezTo>
                  <a:pt x="1957740" y="155358"/>
                  <a:pt x="2044064" y="260391"/>
                  <a:pt x="2210234" y="387522"/>
                </a:cubicBezTo>
                <a:cubicBezTo>
                  <a:pt x="2098891" y="450952"/>
                  <a:pt x="1992387" y="610435"/>
                  <a:pt x="1822713" y="775043"/>
                </a:cubicBezTo>
                <a:cubicBezTo>
                  <a:pt x="1563175" y="711598"/>
                  <a:pt x="771437" y="844545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h-TH" sz="2800" b="1" i="0" u="none" strike="noStrike" kern="1200" normalizeH="0" baseline="0" noProof="0">
                <a:solidFill>
                  <a:schemeClr val="bg1"/>
                </a:solidFill>
                <a:uLnTx/>
                <a:uFillTx/>
                <a:latin typeface="Calibri" panose="020F0502020204030204"/>
              </a:rPr>
              <a:t>แชร์ข้อมูลที่รู้มา</a:t>
            </a:r>
            <a:endParaRPr kumimoji="0" lang="en-US" sz="2800" b="1" i="0" u="none" strike="noStrike" kern="1200" normalizeH="0" baseline="0" noProof="0">
              <a:solidFill>
                <a:schemeClr val="bg1"/>
              </a:solidFill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15076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国民の休日イラスト／無料イラストなら「イラストAC」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874" y="1007023"/>
            <a:ext cx="1524744" cy="696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図 6" descr="成人の日」のイラスト文字 | かわいいフリー素材集 いらすとや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713" y="532269"/>
            <a:ext cx="1557368" cy="1171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図 7" descr="春分日イラスト／無料イラストなら「イラストAC」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2997" y="714071"/>
            <a:ext cx="1591868" cy="1095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図 9" descr="憲法記念の日」のイラスト文字 | かわいいフリー素材集 いらすとや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691" y="2917872"/>
            <a:ext cx="1351983" cy="1098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図 10" descr="祝日」イラスト無料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082" y="2917872"/>
            <a:ext cx="1616727" cy="953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図 12" descr="祝日イラスト／無料イラストなら「イラストAC」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081" y="5009456"/>
            <a:ext cx="1640721" cy="1141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図 13" descr="祝日 | 商用OK!フリー素材集「ナイスなイラスト」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30" y="5140562"/>
            <a:ext cx="1249034" cy="887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図 14" descr="C:\Users\prapa\AppData\Local\Microsoft\Windows\INetCache\Content.MSO\1F01DDF6.tmp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288" y="2890587"/>
            <a:ext cx="1833598" cy="112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図 15" descr="無料・フリー】敬老の日のかわいいイラストのまとめ | かわいい無料イラスト・イラストの描き方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370" y="5140562"/>
            <a:ext cx="1563214" cy="1010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図 16" descr="鯉のぼり・菖蒲・子供たちと「こどもの日」の文字イラスト | フリー素材 イラストミント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346" y="2755579"/>
            <a:ext cx="1859743" cy="1346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図 17" descr="C:\Users\prapa\AppData\Local\Microsoft\Windows\INetCache\Content.MSO\8D8B073B.tmp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090" y="5235921"/>
            <a:ext cx="1801307" cy="906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図 18" descr="C:\Users\prapa\AppData\Local\Microsoft\Windows\INetCache\Content.MSO\4C58460E.tmp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312" y="5268830"/>
            <a:ext cx="1400782" cy="759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図 19" descr="C:\Users\prapa\AppData\Local\Microsoft\Windows\INetCache\Content.MSO\856D14DD.tmp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334" y="5176065"/>
            <a:ext cx="1342417" cy="97479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テキスト ボックス 11"/>
          <p:cNvSpPr txBox="1"/>
          <p:nvPr/>
        </p:nvSpPr>
        <p:spPr>
          <a:xfrm>
            <a:off x="756123" y="1645403"/>
            <a:ext cx="1281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1 ม.ค.            </a:t>
            </a:r>
            <a:endParaRPr lang="en-US" sz="320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78331" y="3851195"/>
            <a:ext cx="1359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29 เม.ย.     </a:t>
            </a:r>
            <a:endParaRPr lang="en-US" sz="320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62134" y="6079417"/>
            <a:ext cx="1277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11 ส.ค. </a:t>
            </a:r>
            <a:endParaRPr lang="en-US" sz="320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85890" y="99118"/>
            <a:ext cx="1686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วันขึ้นปีใหม่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788448" y="2421314"/>
            <a:ext cx="1359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วันโชวะ                                                                                 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52790" y="4669776"/>
            <a:ext cx="17804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วันแห่งภูเขา                                                                   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26" name="テキスト ボックス 22">
            <a:extLst>
              <a:ext uri="{FF2B5EF4-FFF2-40B4-BE49-F238E27FC236}">
                <a16:creationId xmlns:a16="http://schemas.microsoft.com/office/drawing/2014/main" id="{12E34BFE-1541-4909-9E16-88B611AB9EE6}"/>
              </a:ext>
            </a:extLst>
          </p:cNvPr>
          <p:cNvSpPr txBox="1"/>
          <p:nvPr/>
        </p:nvSpPr>
        <p:spPr>
          <a:xfrm>
            <a:off x="2159271" y="94844"/>
            <a:ext cx="2679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วันฉลองบรรลุนิติภาวะ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27" name="テキスト ボックス 22">
            <a:extLst>
              <a:ext uri="{FF2B5EF4-FFF2-40B4-BE49-F238E27FC236}">
                <a16:creationId xmlns:a16="http://schemas.microsoft.com/office/drawing/2014/main" id="{9DECE323-0D81-4D3B-8ECB-7EB259D762C7}"/>
              </a:ext>
            </a:extLst>
          </p:cNvPr>
          <p:cNvSpPr txBox="1"/>
          <p:nvPr/>
        </p:nvSpPr>
        <p:spPr>
          <a:xfrm>
            <a:off x="4867974" y="114977"/>
            <a:ext cx="1770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วันสร้างชาติ</a:t>
            </a:r>
          </a:p>
          <a:p>
            <a:r>
              <a:rPr lang="th-TH" sz="3200">
                <a:solidFill>
                  <a:srgbClr val="FF0000"/>
                </a:solidFill>
              </a:rPr>
              <a:t>                                                                              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28" name="テキスト ボックス 22">
            <a:extLst>
              <a:ext uri="{FF2B5EF4-FFF2-40B4-BE49-F238E27FC236}">
                <a16:creationId xmlns:a16="http://schemas.microsoft.com/office/drawing/2014/main" id="{49909860-336C-4202-85DC-864AC11F8B73}"/>
              </a:ext>
            </a:extLst>
          </p:cNvPr>
          <p:cNvSpPr txBox="1"/>
          <p:nvPr/>
        </p:nvSpPr>
        <p:spPr>
          <a:xfrm>
            <a:off x="6726486" y="84062"/>
            <a:ext cx="28417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วันเฉลิมพระชนมพรรษา</a:t>
            </a:r>
            <a:r>
              <a:rPr lang="en-US" sz="3200">
                <a:solidFill>
                  <a:srgbClr val="FF0000"/>
                </a:solidFill>
              </a:rPr>
              <a:t> </a:t>
            </a:r>
            <a:endParaRPr lang="th-TH" sz="3200">
              <a:solidFill>
                <a:srgbClr val="FF0000"/>
              </a:solidFill>
            </a:endParaRPr>
          </a:p>
          <a:p>
            <a:r>
              <a:rPr lang="th-TH" sz="3200">
                <a:solidFill>
                  <a:srgbClr val="FF0000"/>
                </a:solidFill>
              </a:rPr>
              <a:t>สมเด็จพระจักรพรรดิ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29" name="テキスト ボックス 22">
            <a:extLst>
              <a:ext uri="{FF2B5EF4-FFF2-40B4-BE49-F238E27FC236}">
                <a16:creationId xmlns:a16="http://schemas.microsoft.com/office/drawing/2014/main" id="{5A772A3C-8BDB-464A-88E0-F046A8266DEB}"/>
              </a:ext>
            </a:extLst>
          </p:cNvPr>
          <p:cNvSpPr txBox="1"/>
          <p:nvPr/>
        </p:nvSpPr>
        <p:spPr>
          <a:xfrm>
            <a:off x="9656541" y="114977"/>
            <a:ext cx="22220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วันวสันตวิษุวัติ</a:t>
            </a:r>
          </a:p>
          <a:p>
            <a:r>
              <a:rPr lang="th-TH" sz="3200">
                <a:solidFill>
                  <a:srgbClr val="FF0000"/>
                </a:solidFill>
              </a:rPr>
              <a:t>                                                             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30" name="テキスト ボックス 11">
            <a:extLst>
              <a:ext uri="{FF2B5EF4-FFF2-40B4-BE49-F238E27FC236}">
                <a16:creationId xmlns:a16="http://schemas.microsoft.com/office/drawing/2014/main" id="{05826B86-1A21-4E5A-8244-56655427ACB8}"/>
              </a:ext>
            </a:extLst>
          </p:cNvPr>
          <p:cNvSpPr txBox="1"/>
          <p:nvPr/>
        </p:nvSpPr>
        <p:spPr>
          <a:xfrm>
            <a:off x="2307793" y="1645362"/>
            <a:ext cx="2323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จันทร์ที่ 2 ของม.ค.</a:t>
            </a:r>
            <a:endParaRPr lang="en-US" sz="3200"/>
          </a:p>
        </p:txBody>
      </p:sp>
      <p:sp>
        <p:nvSpPr>
          <p:cNvPr id="31" name="テキスト ボックス 11">
            <a:extLst>
              <a:ext uri="{FF2B5EF4-FFF2-40B4-BE49-F238E27FC236}">
                <a16:creationId xmlns:a16="http://schemas.microsoft.com/office/drawing/2014/main" id="{507786CE-4748-4389-82DB-1AF8D60E9F0D}"/>
              </a:ext>
            </a:extLst>
          </p:cNvPr>
          <p:cNvSpPr txBox="1"/>
          <p:nvPr/>
        </p:nvSpPr>
        <p:spPr>
          <a:xfrm>
            <a:off x="4744016" y="1651872"/>
            <a:ext cx="1351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  11 ก.พ.          </a:t>
            </a:r>
            <a:endParaRPr lang="en-US" sz="3200"/>
          </a:p>
        </p:txBody>
      </p:sp>
      <p:sp>
        <p:nvSpPr>
          <p:cNvPr id="32" name="テキスト ボックス 11">
            <a:extLst>
              <a:ext uri="{FF2B5EF4-FFF2-40B4-BE49-F238E27FC236}">
                <a16:creationId xmlns:a16="http://schemas.microsoft.com/office/drawing/2014/main" id="{61036019-6708-441B-8344-64B63E8EC40B}"/>
              </a:ext>
            </a:extLst>
          </p:cNvPr>
          <p:cNvSpPr txBox="1"/>
          <p:nvPr/>
        </p:nvSpPr>
        <p:spPr>
          <a:xfrm>
            <a:off x="7221088" y="1651953"/>
            <a:ext cx="1351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23 ก.พ.                </a:t>
            </a:r>
            <a:endParaRPr lang="en-US" sz="3200"/>
          </a:p>
        </p:txBody>
      </p:sp>
      <p:sp>
        <p:nvSpPr>
          <p:cNvPr id="33" name="テキスト ボックス 11">
            <a:extLst>
              <a:ext uri="{FF2B5EF4-FFF2-40B4-BE49-F238E27FC236}">
                <a16:creationId xmlns:a16="http://schemas.microsoft.com/office/drawing/2014/main" id="{A431CD15-F76C-49D0-A79F-CB6DE4403593}"/>
              </a:ext>
            </a:extLst>
          </p:cNvPr>
          <p:cNvSpPr txBox="1"/>
          <p:nvPr/>
        </p:nvSpPr>
        <p:spPr>
          <a:xfrm>
            <a:off x="9884207" y="1669450"/>
            <a:ext cx="2210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ประมาณ 21 มี.ค.</a:t>
            </a:r>
            <a:endParaRPr lang="en-US" sz="3200"/>
          </a:p>
        </p:txBody>
      </p:sp>
      <p:sp>
        <p:nvSpPr>
          <p:cNvPr id="34" name="テキスト ボックス 23">
            <a:extLst>
              <a:ext uri="{FF2B5EF4-FFF2-40B4-BE49-F238E27FC236}">
                <a16:creationId xmlns:a16="http://schemas.microsoft.com/office/drawing/2014/main" id="{0D153B58-3E23-43BB-9EF5-7237034D2E68}"/>
              </a:ext>
            </a:extLst>
          </p:cNvPr>
          <p:cNvSpPr txBox="1"/>
          <p:nvPr/>
        </p:nvSpPr>
        <p:spPr>
          <a:xfrm>
            <a:off x="2661654" y="2466312"/>
            <a:ext cx="208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วันรัฐธรรมนูญ                                                                 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35" name="テキスト ボックス 23">
            <a:extLst>
              <a:ext uri="{FF2B5EF4-FFF2-40B4-BE49-F238E27FC236}">
                <a16:creationId xmlns:a16="http://schemas.microsoft.com/office/drawing/2014/main" id="{49F3AC03-E3EE-470C-901F-04E1834830B7}"/>
              </a:ext>
            </a:extLst>
          </p:cNvPr>
          <p:cNvSpPr txBox="1"/>
          <p:nvPr/>
        </p:nvSpPr>
        <p:spPr>
          <a:xfrm>
            <a:off x="5139457" y="2525446"/>
            <a:ext cx="18946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วันสีเขียว                                                                           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36" name="テキスト ボックス 23">
            <a:extLst>
              <a:ext uri="{FF2B5EF4-FFF2-40B4-BE49-F238E27FC236}">
                <a16:creationId xmlns:a16="http://schemas.microsoft.com/office/drawing/2014/main" id="{B6B5E5A4-5C1E-49EF-A942-32F093F445B2}"/>
              </a:ext>
            </a:extLst>
          </p:cNvPr>
          <p:cNvSpPr txBox="1"/>
          <p:nvPr/>
        </p:nvSpPr>
        <p:spPr>
          <a:xfrm>
            <a:off x="7429455" y="2481827"/>
            <a:ext cx="1399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วันเด็ก</a:t>
            </a:r>
            <a:r>
              <a:rPr lang="en-US" sz="3200">
                <a:solidFill>
                  <a:srgbClr val="FF0000"/>
                </a:solidFill>
              </a:rPr>
              <a:t>  </a:t>
            </a:r>
            <a:r>
              <a:rPr lang="th-TH" sz="3200">
                <a:solidFill>
                  <a:srgbClr val="FF0000"/>
                </a:solidFill>
              </a:rPr>
              <a:t>                                                                           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37" name="テキスト ボックス 23">
            <a:extLst>
              <a:ext uri="{FF2B5EF4-FFF2-40B4-BE49-F238E27FC236}">
                <a16:creationId xmlns:a16="http://schemas.microsoft.com/office/drawing/2014/main" id="{EA475E20-C599-415E-87C6-162C00672B6D}"/>
              </a:ext>
            </a:extLst>
          </p:cNvPr>
          <p:cNvSpPr txBox="1"/>
          <p:nvPr/>
        </p:nvSpPr>
        <p:spPr>
          <a:xfrm>
            <a:off x="9500738" y="2465200"/>
            <a:ext cx="16860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วันแห่งทะเล</a:t>
            </a:r>
          </a:p>
          <a:p>
            <a:r>
              <a:rPr lang="th-TH" sz="3200">
                <a:solidFill>
                  <a:srgbClr val="FF0000"/>
                </a:solidFill>
              </a:rPr>
              <a:t>                                                                              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38" name="テキスト ボックス 20">
            <a:extLst>
              <a:ext uri="{FF2B5EF4-FFF2-40B4-BE49-F238E27FC236}">
                <a16:creationId xmlns:a16="http://schemas.microsoft.com/office/drawing/2014/main" id="{B7C95C0A-252C-4BB2-AE47-EC39D45EE8D6}"/>
              </a:ext>
            </a:extLst>
          </p:cNvPr>
          <p:cNvSpPr txBox="1"/>
          <p:nvPr/>
        </p:nvSpPr>
        <p:spPr>
          <a:xfrm>
            <a:off x="2898106" y="3868528"/>
            <a:ext cx="1225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3 พ.ค.       </a:t>
            </a:r>
            <a:endParaRPr lang="en-US" sz="3200"/>
          </a:p>
        </p:txBody>
      </p:sp>
      <p:sp>
        <p:nvSpPr>
          <p:cNvPr id="39" name="テキスト ボックス 20">
            <a:extLst>
              <a:ext uri="{FF2B5EF4-FFF2-40B4-BE49-F238E27FC236}">
                <a16:creationId xmlns:a16="http://schemas.microsoft.com/office/drawing/2014/main" id="{5C8F55C8-C7BD-4688-AA65-2AD362FE5A10}"/>
              </a:ext>
            </a:extLst>
          </p:cNvPr>
          <p:cNvSpPr txBox="1"/>
          <p:nvPr/>
        </p:nvSpPr>
        <p:spPr>
          <a:xfrm>
            <a:off x="5107060" y="3851194"/>
            <a:ext cx="1833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4 พ.ค.     </a:t>
            </a:r>
            <a:endParaRPr lang="en-US" sz="3200"/>
          </a:p>
        </p:txBody>
      </p:sp>
      <p:sp>
        <p:nvSpPr>
          <p:cNvPr id="40" name="テキスト ボックス 20">
            <a:extLst>
              <a:ext uri="{FF2B5EF4-FFF2-40B4-BE49-F238E27FC236}">
                <a16:creationId xmlns:a16="http://schemas.microsoft.com/office/drawing/2014/main" id="{E3A66D91-3F1F-4DD8-8735-BEA9EDF51DCE}"/>
              </a:ext>
            </a:extLst>
          </p:cNvPr>
          <p:cNvSpPr txBox="1"/>
          <p:nvPr/>
        </p:nvSpPr>
        <p:spPr>
          <a:xfrm>
            <a:off x="7448573" y="3809262"/>
            <a:ext cx="15529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5 พ.ค.           </a:t>
            </a:r>
            <a:endParaRPr lang="en-US" sz="3200"/>
          </a:p>
        </p:txBody>
      </p:sp>
      <p:sp>
        <p:nvSpPr>
          <p:cNvPr id="41" name="テキスト ボックス 20">
            <a:extLst>
              <a:ext uri="{FF2B5EF4-FFF2-40B4-BE49-F238E27FC236}">
                <a16:creationId xmlns:a16="http://schemas.microsoft.com/office/drawing/2014/main" id="{3CFA40DE-D958-4812-82B8-313755A931E2}"/>
              </a:ext>
            </a:extLst>
          </p:cNvPr>
          <p:cNvSpPr txBox="1"/>
          <p:nvPr/>
        </p:nvSpPr>
        <p:spPr>
          <a:xfrm>
            <a:off x="9462711" y="3862198"/>
            <a:ext cx="2442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จันทร์ที่3 ของก.ค.</a:t>
            </a:r>
            <a:endParaRPr lang="en-US" sz="3200"/>
          </a:p>
        </p:txBody>
      </p:sp>
      <p:sp>
        <p:nvSpPr>
          <p:cNvPr id="42" name="テキスト ボックス 24">
            <a:extLst>
              <a:ext uri="{FF2B5EF4-FFF2-40B4-BE49-F238E27FC236}">
                <a16:creationId xmlns:a16="http://schemas.microsoft.com/office/drawing/2014/main" id="{117E121A-2CBB-4F74-85CC-09B10A6183A1}"/>
              </a:ext>
            </a:extLst>
          </p:cNvPr>
          <p:cNvSpPr txBox="1"/>
          <p:nvPr/>
        </p:nvSpPr>
        <p:spPr>
          <a:xfrm>
            <a:off x="2159271" y="4721278"/>
            <a:ext cx="23898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วันเคารพผู้สูงอายุ    </a:t>
            </a:r>
          </a:p>
          <a:p>
            <a:r>
              <a:rPr lang="th-TH" sz="3200">
                <a:solidFill>
                  <a:srgbClr val="FF0000"/>
                </a:solidFill>
              </a:rPr>
              <a:t>                                                                              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43" name="テキスト ボックス 24">
            <a:extLst>
              <a:ext uri="{FF2B5EF4-FFF2-40B4-BE49-F238E27FC236}">
                <a16:creationId xmlns:a16="http://schemas.microsoft.com/office/drawing/2014/main" id="{6313EEAA-D131-462A-99A4-BA3168ADDA16}"/>
              </a:ext>
            </a:extLst>
          </p:cNvPr>
          <p:cNvSpPr txBox="1"/>
          <p:nvPr/>
        </p:nvSpPr>
        <p:spPr>
          <a:xfrm>
            <a:off x="4274049" y="4728456"/>
            <a:ext cx="1930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วันศารทวิษุวัติ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44" name="テキスト ボックス 24">
            <a:extLst>
              <a:ext uri="{FF2B5EF4-FFF2-40B4-BE49-F238E27FC236}">
                <a16:creationId xmlns:a16="http://schemas.microsoft.com/office/drawing/2014/main" id="{95C48E0F-5CA5-44D9-AD23-BAC38089B31E}"/>
              </a:ext>
            </a:extLst>
          </p:cNvPr>
          <p:cNvSpPr txBox="1"/>
          <p:nvPr/>
        </p:nvSpPr>
        <p:spPr>
          <a:xfrm>
            <a:off x="6596441" y="4704846"/>
            <a:ext cx="16809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วันกีฬา</a:t>
            </a:r>
            <a:r>
              <a:rPr lang="en-US" sz="3200">
                <a:solidFill>
                  <a:srgbClr val="FF0000"/>
                </a:solidFill>
              </a:rPr>
              <a:t>  </a:t>
            </a:r>
            <a:r>
              <a:rPr lang="th-TH" sz="3200">
                <a:solidFill>
                  <a:srgbClr val="FF0000"/>
                </a:solidFill>
              </a:rPr>
              <a:t>      </a:t>
            </a:r>
          </a:p>
          <a:p>
            <a:r>
              <a:rPr lang="th-TH" sz="3200">
                <a:solidFill>
                  <a:srgbClr val="FF0000"/>
                </a:solidFill>
              </a:rPr>
              <a:t>                                                                              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45" name="テキスト ボックス 24">
            <a:extLst>
              <a:ext uri="{FF2B5EF4-FFF2-40B4-BE49-F238E27FC236}">
                <a16:creationId xmlns:a16="http://schemas.microsoft.com/office/drawing/2014/main" id="{EF58FD4B-0E1D-4669-A543-11DC756E78C7}"/>
              </a:ext>
            </a:extLst>
          </p:cNvPr>
          <p:cNvSpPr txBox="1"/>
          <p:nvPr/>
        </p:nvSpPr>
        <p:spPr>
          <a:xfrm>
            <a:off x="8280166" y="4706246"/>
            <a:ext cx="1833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วันวัฒนธรรม                                                                             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46" name="テキスト ボックス 24">
            <a:extLst>
              <a:ext uri="{FF2B5EF4-FFF2-40B4-BE49-F238E27FC236}">
                <a16:creationId xmlns:a16="http://schemas.microsoft.com/office/drawing/2014/main" id="{CB8F91F5-EAF0-4179-BD26-5D93006B0028}"/>
              </a:ext>
            </a:extLst>
          </p:cNvPr>
          <p:cNvSpPr txBox="1"/>
          <p:nvPr/>
        </p:nvSpPr>
        <p:spPr>
          <a:xfrm>
            <a:off x="9943988" y="4727372"/>
            <a:ext cx="24856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>
                <a:solidFill>
                  <a:srgbClr val="FF0000"/>
                </a:solidFill>
              </a:rPr>
              <a:t>วันขอบคุณแรงงาน</a:t>
            </a:r>
          </a:p>
          <a:p>
            <a:r>
              <a:rPr lang="th-TH" sz="3200">
                <a:solidFill>
                  <a:srgbClr val="FF0000"/>
                </a:solidFill>
              </a:rPr>
              <a:t>                                                                                     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47" name="テキスト ボックス 21">
            <a:extLst>
              <a:ext uri="{FF2B5EF4-FFF2-40B4-BE49-F238E27FC236}">
                <a16:creationId xmlns:a16="http://schemas.microsoft.com/office/drawing/2014/main" id="{52CE22B9-9772-480F-9FE7-62CA793956B9}"/>
              </a:ext>
            </a:extLst>
          </p:cNvPr>
          <p:cNvSpPr txBox="1"/>
          <p:nvPr/>
        </p:nvSpPr>
        <p:spPr>
          <a:xfrm>
            <a:off x="1999328" y="6072892"/>
            <a:ext cx="2288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จันทร์ที่ 3 ของก.ย.  </a:t>
            </a:r>
            <a:endParaRPr lang="en-US" sz="3200"/>
          </a:p>
        </p:txBody>
      </p:sp>
      <p:sp>
        <p:nvSpPr>
          <p:cNvPr id="48" name="テキスト ボックス 21">
            <a:extLst>
              <a:ext uri="{FF2B5EF4-FFF2-40B4-BE49-F238E27FC236}">
                <a16:creationId xmlns:a16="http://schemas.microsoft.com/office/drawing/2014/main" id="{532C360E-63B3-412C-958B-D25508904826}"/>
              </a:ext>
            </a:extLst>
          </p:cNvPr>
          <p:cNvSpPr txBox="1"/>
          <p:nvPr/>
        </p:nvSpPr>
        <p:spPr>
          <a:xfrm>
            <a:off x="4204329" y="6090973"/>
            <a:ext cx="2389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ประมาณ 23 ก.ย.    </a:t>
            </a:r>
            <a:endParaRPr lang="en-US" sz="3200"/>
          </a:p>
        </p:txBody>
      </p:sp>
      <p:sp>
        <p:nvSpPr>
          <p:cNvPr id="49" name="テキスト ボックス 21">
            <a:extLst>
              <a:ext uri="{FF2B5EF4-FFF2-40B4-BE49-F238E27FC236}">
                <a16:creationId xmlns:a16="http://schemas.microsoft.com/office/drawing/2014/main" id="{651345A9-DB11-47AD-8585-CD8B5F984896}"/>
              </a:ext>
            </a:extLst>
          </p:cNvPr>
          <p:cNvSpPr txBox="1"/>
          <p:nvPr/>
        </p:nvSpPr>
        <p:spPr>
          <a:xfrm>
            <a:off x="6352356" y="6081463"/>
            <a:ext cx="2389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จันทร์ที่2 ของต.ค.                </a:t>
            </a:r>
            <a:endParaRPr lang="en-US" sz="3200"/>
          </a:p>
        </p:txBody>
      </p:sp>
      <p:sp>
        <p:nvSpPr>
          <p:cNvPr id="50" name="テキスト ボックス 21">
            <a:extLst>
              <a:ext uri="{FF2B5EF4-FFF2-40B4-BE49-F238E27FC236}">
                <a16:creationId xmlns:a16="http://schemas.microsoft.com/office/drawing/2014/main" id="{919A6782-6541-46F2-A0DC-0FE2E411E651}"/>
              </a:ext>
            </a:extLst>
          </p:cNvPr>
          <p:cNvSpPr txBox="1"/>
          <p:nvPr/>
        </p:nvSpPr>
        <p:spPr>
          <a:xfrm>
            <a:off x="8790250" y="6080759"/>
            <a:ext cx="1420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/>
              <a:t>3 พ.ย.             </a:t>
            </a:r>
            <a:endParaRPr lang="en-US" sz="3200"/>
          </a:p>
        </p:txBody>
      </p:sp>
      <p:sp>
        <p:nvSpPr>
          <p:cNvPr id="51" name="テキスト ボックス 21">
            <a:extLst>
              <a:ext uri="{FF2B5EF4-FFF2-40B4-BE49-F238E27FC236}">
                <a16:creationId xmlns:a16="http://schemas.microsoft.com/office/drawing/2014/main" id="{A45CB252-C61A-493E-AB42-DAEC4614AFBF}"/>
              </a:ext>
            </a:extLst>
          </p:cNvPr>
          <p:cNvSpPr txBox="1"/>
          <p:nvPr/>
        </p:nvSpPr>
        <p:spPr>
          <a:xfrm>
            <a:off x="10343773" y="6096934"/>
            <a:ext cx="1563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dirty="0"/>
              <a:t>23 พ.ย.</a:t>
            </a:r>
            <a:endParaRPr lang="en-US" sz="3200" dirty="0"/>
          </a:p>
        </p:txBody>
      </p:sp>
      <p:pic>
        <p:nvPicPr>
          <p:cNvPr id="2" name="図 1" descr="「元日」のイラスト文字 | かわいいフリー素材集 いらすとや">
            <a:extLst>
              <a:ext uri="{FF2B5EF4-FFF2-40B4-BE49-F238E27FC236}">
                <a16:creationId xmlns:a16="http://schemas.microsoft.com/office/drawing/2014/main" id="{28A96B42-D8CB-4189-F395-98C115D8A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84" y="686883"/>
            <a:ext cx="1095874" cy="105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図 2" descr="【最も検索された】 記念日 イラスト かわいい ~ イラスト画像ギャラリー">
            <a:extLst>
              <a:ext uri="{FF2B5EF4-FFF2-40B4-BE49-F238E27FC236}">
                <a16:creationId xmlns:a16="http://schemas.microsoft.com/office/drawing/2014/main" id="{1E78D848-B461-6FCE-3A4B-6EBEFA59F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531" y="663364"/>
            <a:ext cx="1178906" cy="110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図 51" descr="昭和の日のイラスト | かわいいフリー素材集 いらすとや">
            <a:extLst>
              <a:ext uri="{FF2B5EF4-FFF2-40B4-BE49-F238E27FC236}">
                <a16:creationId xmlns:a16="http://schemas.microsoft.com/office/drawing/2014/main" id="{27A4A513-019C-7E5F-A0ED-BF7A18958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84" y="2845577"/>
            <a:ext cx="1159925" cy="116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552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F0997260-4A61-D543-2E00-163818303279}"/>
              </a:ext>
            </a:extLst>
          </p:cNvPr>
          <p:cNvGrpSpPr/>
          <p:nvPr/>
        </p:nvGrpSpPr>
        <p:grpSpPr>
          <a:xfrm>
            <a:off x="499070" y="372308"/>
            <a:ext cx="4939324" cy="3493770"/>
            <a:chOff x="1575177" y="404462"/>
            <a:chExt cx="4939324" cy="3493770"/>
          </a:xfrm>
        </p:grpSpPr>
        <p:pic>
          <p:nvPicPr>
            <p:cNvPr id="7" name="図 6" descr="成人の日」のイラスト文字 | かわいいフリー素材集 いらすとや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6555" y="2270667"/>
              <a:ext cx="1972583" cy="14342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吹き出し: 円形 26">
              <a:extLst>
                <a:ext uri="{FF2B5EF4-FFF2-40B4-BE49-F238E27FC236}">
                  <a16:creationId xmlns:a16="http://schemas.microsoft.com/office/drawing/2014/main" id="{C5C98E25-DA55-76D6-EF99-BBB650EAF60C}"/>
                </a:ext>
              </a:extLst>
            </p:cNvPr>
            <p:cNvSpPr/>
            <p:nvPr/>
          </p:nvSpPr>
          <p:spPr>
            <a:xfrm>
              <a:off x="1575177" y="404462"/>
              <a:ext cx="4939324" cy="3493770"/>
            </a:xfrm>
            <a:prstGeom prst="wedgeEllipseCallout">
              <a:avLst>
                <a:gd name="adj1" fmla="val 48262"/>
                <a:gd name="adj2" fmla="val 31881"/>
              </a:avLst>
            </a:pr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916794825">
                    <a:custGeom>
                      <a:avLst/>
                      <a:gdLst>
                        <a:gd name="connsiteX0" fmla="*/ 4853479 w 4939324"/>
                        <a:gd name="connsiteY0" fmla="*/ 2860734 h 3493770"/>
                        <a:gd name="connsiteX1" fmla="*/ 4232719 w 4939324"/>
                        <a:gd name="connsiteY1" fmla="*/ 2970162 h 3493770"/>
                        <a:gd name="connsiteX2" fmla="*/ 1531491 w 4939324"/>
                        <a:gd name="connsiteY2" fmla="*/ 3362817 h 3493770"/>
                        <a:gd name="connsiteX3" fmla="*/ 422689 w 4939324"/>
                        <a:gd name="connsiteY3" fmla="*/ 769547 h 3493770"/>
                        <a:gd name="connsiteX4" fmla="*/ 3113854 w 4939324"/>
                        <a:gd name="connsiteY4" fmla="*/ 60475 h 3493770"/>
                        <a:gd name="connsiteX5" fmla="*/ 4752188 w 4939324"/>
                        <a:gd name="connsiteY5" fmla="*/ 2413925 h 3493770"/>
                        <a:gd name="connsiteX6" fmla="*/ 4853479 w 4939324"/>
                        <a:gd name="connsiteY6" fmla="*/ 2860734 h 34937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939324" h="3493770" extrusionOk="0">
                          <a:moveTo>
                            <a:pt x="4853479" y="2860734"/>
                          </a:moveTo>
                          <a:cubicBezTo>
                            <a:pt x="4728456" y="2851423"/>
                            <a:pt x="4450993" y="2931951"/>
                            <a:pt x="4232719" y="2970162"/>
                          </a:cubicBezTo>
                          <a:cubicBezTo>
                            <a:pt x="3528087" y="3380253"/>
                            <a:pt x="2458121" y="3792538"/>
                            <a:pt x="1531491" y="3362817"/>
                          </a:cubicBezTo>
                          <a:cubicBezTo>
                            <a:pt x="-105417" y="2826652"/>
                            <a:pt x="-444086" y="1727946"/>
                            <a:pt x="422689" y="769547"/>
                          </a:cubicBezTo>
                          <a:cubicBezTo>
                            <a:pt x="999028" y="56842"/>
                            <a:pt x="2047586" y="51293"/>
                            <a:pt x="3113854" y="60475"/>
                          </a:cubicBezTo>
                          <a:cubicBezTo>
                            <a:pt x="4570198" y="285314"/>
                            <a:pt x="5234167" y="1398127"/>
                            <a:pt x="4752188" y="2413925"/>
                          </a:cubicBezTo>
                          <a:cubicBezTo>
                            <a:pt x="4807624" y="2505083"/>
                            <a:pt x="4779248" y="2671906"/>
                            <a:pt x="4853479" y="2860734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テキスト ボックス 27">
              <a:extLst>
                <a:ext uri="{FF2B5EF4-FFF2-40B4-BE49-F238E27FC236}">
                  <a16:creationId xmlns:a16="http://schemas.microsoft.com/office/drawing/2014/main" id="{DFD77922-1B49-4D27-DECD-98525B2F1DE6}"/>
                </a:ext>
              </a:extLst>
            </p:cNvPr>
            <p:cNvSpPr txBox="1"/>
            <p:nvPr/>
          </p:nvSpPr>
          <p:spPr>
            <a:xfrm>
              <a:off x="2265152" y="948140"/>
              <a:ext cx="3696778" cy="14342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th-TH" sz="3200" kern="1200">
                  <a:solidFill>
                    <a:schemeClr val="tx1"/>
                  </a:solidFill>
                  <a:latin typeface="+mj-lt"/>
                  <a:ea typeface="+mj-ea"/>
                </a:rPr>
                <a:t>ที่ญี่ปุ่นมีวันฉลองบรรลุนิติภาวะด้วยนะคะ ที่เมืองไทยมีหรือเปล่าคะ  </a:t>
              </a:r>
              <a:endParaRPr lang="en-US" sz="3200" kern="1200">
                <a:solidFill>
                  <a:schemeClr val="tx1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12CB954-DD47-6EFC-7068-8E1B17BF87A8}"/>
              </a:ext>
            </a:extLst>
          </p:cNvPr>
          <p:cNvGrpSpPr/>
          <p:nvPr/>
        </p:nvGrpSpPr>
        <p:grpSpPr>
          <a:xfrm>
            <a:off x="7035593" y="596641"/>
            <a:ext cx="4939324" cy="3269437"/>
            <a:chOff x="7097226" y="2445562"/>
            <a:chExt cx="4939324" cy="3269437"/>
          </a:xfrm>
        </p:grpSpPr>
        <p:sp>
          <p:nvSpPr>
            <p:cNvPr id="11" name="吹き出し: 円形 26">
              <a:extLst>
                <a:ext uri="{FF2B5EF4-FFF2-40B4-BE49-F238E27FC236}">
                  <a16:creationId xmlns:a16="http://schemas.microsoft.com/office/drawing/2014/main" id="{034D869C-8F93-A768-6D88-45B862987C09}"/>
                </a:ext>
              </a:extLst>
            </p:cNvPr>
            <p:cNvSpPr/>
            <p:nvPr/>
          </p:nvSpPr>
          <p:spPr>
            <a:xfrm>
              <a:off x="7097226" y="2445562"/>
              <a:ext cx="4939324" cy="3269437"/>
            </a:xfrm>
            <a:prstGeom prst="wedgeEllipseCallout">
              <a:avLst>
                <a:gd name="adj1" fmla="val -52096"/>
                <a:gd name="adj2" fmla="val 38665"/>
              </a:avLst>
            </a:pr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916794825">
                    <a:custGeom>
                      <a:avLst/>
                      <a:gdLst>
                        <a:gd name="connsiteX0" fmla="*/ -103528 w 4939324"/>
                        <a:gd name="connsiteY0" fmla="*/ 2898846 h 3269437"/>
                        <a:gd name="connsiteX1" fmla="*/ 242112 w 4939324"/>
                        <a:gd name="connsiteY1" fmla="*/ 2340603 h 3269437"/>
                        <a:gd name="connsiteX2" fmla="*/ 1826605 w 4939324"/>
                        <a:gd name="connsiteY2" fmla="*/ 56389 h 3269437"/>
                        <a:gd name="connsiteX3" fmla="*/ 4434445 w 4939324"/>
                        <a:gd name="connsiteY3" fmla="*/ 644299 h 3269437"/>
                        <a:gd name="connsiteX4" fmla="*/ 3392860 w 4939324"/>
                        <a:gd name="connsiteY4" fmla="*/ 3150925 h 3269437"/>
                        <a:gd name="connsiteX5" fmla="*/ 803801 w 4939324"/>
                        <a:gd name="connsiteY5" fmla="*/ 2841545 h 3269437"/>
                        <a:gd name="connsiteX6" fmla="*/ -103528 w 4939324"/>
                        <a:gd name="connsiteY6" fmla="*/ 2898846 h 3269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939324" h="3269437" extrusionOk="0">
                          <a:moveTo>
                            <a:pt x="-103528" y="2898846"/>
                          </a:moveTo>
                          <a:cubicBezTo>
                            <a:pt x="-54392" y="2725082"/>
                            <a:pt x="75698" y="2544563"/>
                            <a:pt x="242112" y="2340603"/>
                          </a:cubicBezTo>
                          <a:cubicBezTo>
                            <a:pt x="-427165" y="1170412"/>
                            <a:pt x="331453" y="564764"/>
                            <a:pt x="1826605" y="56389"/>
                          </a:cubicBezTo>
                          <a:cubicBezTo>
                            <a:pt x="2661816" y="-198399"/>
                            <a:pt x="3849742" y="222421"/>
                            <a:pt x="4434445" y="644299"/>
                          </a:cubicBezTo>
                          <a:cubicBezTo>
                            <a:pt x="5388486" y="1282536"/>
                            <a:pt x="4898470" y="2771907"/>
                            <a:pt x="3392860" y="3150925"/>
                          </a:cubicBezTo>
                          <a:cubicBezTo>
                            <a:pt x="2551824" y="3280164"/>
                            <a:pt x="1403010" y="3215726"/>
                            <a:pt x="803801" y="2841545"/>
                          </a:cubicBezTo>
                          <a:cubicBezTo>
                            <a:pt x="560630" y="2910150"/>
                            <a:pt x="-1508" y="2896350"/>
                            <a:pt x="-103528" y="2898846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テキスト ボックス 27">
              <a:extLst>
                <a:ext uri="{FF2B5EF4-FFF2-40B4-BE49-F238E27FC236}">
                  <a16:creationId xmlns:a16="http://schemas.microsoft.com/office/drawing/2014/main" id="{214D75C9-FCC4-AAA9-078A-A3EBB27552FB}"/>
                </a:ext>
              </a:extLst>
            </p:cNvPr>
            <p:cNvSpPr txBox="1"/>
            <p:nvPr/>
          </p:nvSpPr>
          <p:spPr>
            <a:xfrm>
              <a:off x="7850007" y="2829462"/>
              <a:ext cx="3696778" cy="2062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buNone/>
              </a:pPr>
              <a:r>
                <a:rPr lang="th-TH" sz="3200"/>
                <a:t>จุดประสงค์ในการจัดนั้น เพื่อให้ขวัญและกำลังใจในการก้าวขึ้นเป็นผู้ใหญ่และให้ตระหนักถึงหน้าที่ความรับผิดชอบต่อสังคม</a:t>
              </a:r>
              <a:endParaRPr lang="en-US" sz="320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FCF5E72-EFD8-7BF3-42F8-35B15CA239BD}"/>
              </a:ext>
            </a:extLst>
          </p:cNvPr>
          <p:cNvGrpSpPr/>
          <p:nvPr/>
        </p:nvGrpSpPr>
        <p:grpSpPr>
          <a:xfrm>
            <a:off x="567772" y="4664126"/>
            <a:ext cx="4939324" cy="1770193"/>
            <a:chOff x="633782" y="4715499"/>
            <a:chExt cx="4939324" cy="1770193"/>
          </a:xfrm>
        </p:grpSpPr>
        <p:sp>
          <p:nvSpPr>
            <p:cNvPr id="18" name="吹き出し: 円形 26">
              <a:extLst>
                <a:ext uri="{FF2B5EF4-FFF2-40B4-BE49-F238E27FC236}">
                  <a16:creationId xmlns:a16="http://schemas.microsoft.com/office/drawing/2014/main" id="{26A5784C-B427-0233-351B-F9028EA887D7}"/>
                </a:ext>
              </a:extLst>
            </p:cNvPr>
            <p:cNvSpPr/>
            <p:nvPr/>
          </p:nvSpPr>
          <p:spPr>
            <a:xfrm>
              <a:off x="633782" y="4715499"/>
              <a:ext cx="4939324" cy="1770193"/>
            </a:xfrm>
            <a:prstGeom prst="wedgeEllipseCallout">
              <a:avLst>
                <a:gd name="adj1" fmla="val 49724"/>
                <a:gd name="adj2" fmla="val -50373"/>
              </a:avLst>
            </a:pr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916794825">
                    <a:custGeom>
                      <a:avLst/>
                      <a:gdLst>
                        <a:gd name="connsiteX0" fmla="*/ 4925691 w 4939324"/>
                        <a:gd name="connsiteY0" fmla="*/ -6603 h 1770193"/>
                        <a:gd name="connsiteX1" fmla="*/ 4508108 w 4939324"/>
                        <a:gd name="connsiteY1" fmla="*/ 385410 h 1770193"/>
                        <a:gd name="connsiteX2" fmla="*/ 2745458 w 4939324"/>
                        <a:gd name="connsiteY2" fmla="*/ 1764658 h 1770193"/>
                        <a:gd name="connsiteX3" fmla="*/ 786408 w 4939324"/>
                        <a:gd name="connsiteY3" fmla="*/ 1532768 h 1770193"/>
                        <a:gd name="connsiteX4" fmla="*/ 2068319 w 4939324"/>
                        <a:gd name="connsiteY4" fmla="*/ 11766 h 1770193"/>
                        <a:gd name="connsiteX5" fmla="*/ 3837376 w 4939324"/>
                        <a:gd name="connsiteY5" fmla="*/ 148125 h 1770193"/>
                        <a:gd name="connsiteX6" fmla="*/ 4925691 w 4939324"/>
                        <a:gd name="connsiteY6" fmla="*/ -6603 h 17701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939324" h="1770193" extrusionOk="0">
                          <a:moveTo>
                            <a:pt x="4925691" y="-6603"/>
                          </a:moveTo>
                          <a:cubicBezTo>
                            <a:pt x="4697302" y="155594"/>
                            <a:pt x="4601148" y="297181"/>
                            <a:pt x="4508108" y="385410"/>
                          </a:cubicBezTo>
                          <a:cubicBezTo>
                            <a:pt x="5558043" y="797788"/>
                            <a:pt x="4594218" y="1793252"/>
                            <a:pt x="2745458" y="1764658"/>
                          </a:cubicBezTo>
                          <a:cubicBezTo>
                            <a:pt x="1990943" y="1770036"/>
                            <a:pt x="1317312" y="1725085"/>
                            <a:pt x="786408" y="1532768"/>
                          </a:cubicBezTo>
                          <a:cubicBezTo>
                            <a:pt x="-736042" y="890755"/>
                            <a:pt x="-6203" y="330122"/>
                            <a:pt x="2068319" y="11766"/>
                          </a:cubicBezTo>
                          <a:cubicBezTo>
                            <a:pt x="2694797" y="-50767"/>
                            <a:pt x="3243767" y="-11770"/>
                            <a:pt x="3837376" y="148125"/>
                          </a:cubicBezTo>
                          <a:cubicBezTo>
                            <a:pt x="4005199" y="187189"/>
                            <a:pt x="4530751" y="32651"/>
                            <a:pt x="4925691" y="-660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9" name="テキスト ボックス 27">
              <a:extLst>
                <a:ext uri="{FF2B5EF4-FFF2-40B4-BE49-F238E27FC236}">
                  <a16:creationId xmlns:a16="http://schemas.microsoft.com/office/drawing/2014/main" id="{0EAABB50-8DDC-5599-B5EF-A611D92712CD}"/>
                </a:ext>
              </a:extLst>
            </p:cNvPr>
            <p:cNvSpPr txBox="1"/>
            <p:nvPr/>
          </p:nvSpPr>
          <p:spPr>
            <a:xfrm>
              <a:off x="1623963" y="4848214"/>
              <a:ext cx="3696778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buNone/>
              </a:pPr>
              <a:r>
                <a:rPr lang="th-TH" sz="3200"/>
                <a:t>แล้วเพื่อนๆทราบมั้ยคะ ว่าวันฉลองบรรลุนิติภาวะเขาจัดสำหรับคนอายุเท่าไรกัน</a:t>
              </a:r>
              <a:endParaRPr lang="en-US" sz="3200"/>
            </a:p>
          </p:txBody>
        </p:sp>
      </p:grp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492681DB-ED08-9FAF-306B-E7A4C5209B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106" y="3267665"/>
            <a:ext cx="1356032" cy="20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01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吹き出し: 円形 26">
            <a:extLst>
              <a:ext uri="{FF2B5EF4-FFF2-40B4-BE49-F238E27FC236}">
                <a16:creationId xmlns:a16="http://schemas.microsoft.com/office/drawing/2014/main" id="{609F5473-48DF-D9A5-0C50-E5734A19890E}"/>
              </a:ext>
            </a:extLst>
          </p:cNvPr>
          <p:cNvSpPr/>
          <p:nvPr/>
        </p:nvSpPr>
        <p:spPr>
          <a:xfrm>
            <a:off x="2108194" y="1465129"/>
            <a:ext cx="6358930" cy="4358589"/>
          </a:xfrm>
          <a:prstGeom prst="wedgeEllipseCallout">
            <a:avLst>
              <a:gd name="adj1" fmla="val 60372"/>
              <a:gd name="adj2" fmla="val -27715"/>
            </a:avLst>
          </a:prstGeom>
          <a:noFill/>
          <a:ln w="1905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916794825">
                  <a:custGeom>
                    <a:avLst/>
                    <a:gdLst>
                      <a:gd name="connsiteX0" fmla="*/ 7018478 w 6358930"/>
                      <a:gd name="connsiteY0" fmla="*/ 971312 h 4358589"/>
                      <a:gd name="connsiteX1" fmla="*/ 6269017 w 6358930"/>
                      <a:gd name="connsiteY1" fmla="*/ 1664690 h 4358589"/>
                      <a:gd name="connsiteX2" fmla="*/ 3701102 w 6358930"/>
                      <a:gd name="connsiteY2" fmla="*/ 4329059 h 4358589"/>
                      <a:gd name="connsiteX3" fmla="*/ 300894 w 6358930"/>
                      <a:gd name="connsiteY3" fmla="*/ 3104705 h 4358589"/>
                      <a:gd name="connsiteX4" fmla="*/ 2330740 w 6358930"/>
                      <a:gd name="connsiteY4" fmla="*/ 79079 h 4358589"/>
                      <a:gd name="connsiteX5" fmla="*/ 5762802 w 6358930"/>
                      <a:gd name="connsiteY5" fmla="*/ 908870 h 4358589"/>
                      <a:gd name="connsiteX6" fmla="*/ 7018478 w 6358930"/>
                      <a:gd name="connsiteY6" fmla="*/ 971312 h 4358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358930" h="4358589" extrusionOk="0">
                        <a:moveTo>
                          <a:pt x="7018478" y="971312"/>
                        </a:moveTo>
                        <a:cubicBezTo>
                          <a:pt x="6888599" y="1092625"/>
                          <a:pt x="6546141" y="1330401"/>
                          <a:pt x="6269017" y="1664690"/>
                        </a:cubicBezTo>
                        <a:cubicBezTo>
                          <a:pt x="6703331" y="2693103"/>
                          <a:pt x="5519065" y="4401778"/>
                          <a:pt x="3701102" y="4329059"/>
                        </a:cubicBezTo>
                        <a:cubicBezTo>
                          <a:pt x="2227769" y="4447894"/>
                          <a:pt x="930748" y="4102073"/>
                          <a:pt x="300894" y="3104705"/>
                        </a:cubicBezTo>
                        <a:cubicBezTo>
                          <a:pt x="-565995" y="1680173"/>
                          <a:pt x="358197" y="735057"/>
                          <a:pt x="2330740" y="79079"/>
                        </a:cubicBezTo>
                        <a:cubicBezTo>
                          <a:pt x="3672286" y="-315050"/>
                          <a:pt x="4923183" y="135880"/>
                          <a:pt x="5762802" y="908870"/>
                        </a:cubicBezTo>
                        <a:cubicBezTo>
                          <a:pt x="6276324" y="850215"/>
                          <a:pt x="6610061" y="961770"/>
                          <a:pt x="7018478" y="971312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テキスト ボックス 27">
            <a:extLst>
              <a:ext uri="{FF2B5EF4-FFF2-40B4-BE49-F238E27FC236}">
                <a16:creationId xmlns:a16="http://schemas.microsoft.com/office/drawing/2014/main" id="{1F82EE39-8990-E90B-FCCA-3A83993F7900}"/>
              </a:ext>
            </a:extLst>
          </p:cNvPr>
          <p:cNvSpPr txBox="1"/>
          <p:nvPr/>
        </p:nvSpPr>
        <p:spPr>
          <a:xfrm>
            <a:off x="2619318" y="2790692"/>
            <a:ext cx="5630779" cy="2320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th-TH" sz="3200">
                <a:cs typeface="+mn-cs"/>
              </a:rPr>
              <a:t>แต่เดิมวันฉลองบรรลุนิติภาวะจัดฉลองสำหรับคนที่มีอายุ 20 ปี(ผู้ที่มีอายุครบ 20 ปีตั้งแต่ 2 เมย.ของปีที่แล้ว จนถึง 1 เม.ย.ของปีนั้น) ภายหลังตามกฎหมายมีการเปลี่ยนแปลงอายุของผู้บรรลุนิติภาวะจาก 20 ปีเป็น 18 ปี</a:t>
            </a:r>
            <a:endParaRPr lang="en-US" sz="3200" kern="1200">
              <a:solidFill>
                <a:schemeClr val="tx1"/>
              </a:solidFill>
              <a:latin typeface="+mj-lt"/>
              <a:ea typeface="+mj-ea"/>
            </a:endParaRPr>
          </a:p>
        </p:txBody>
      </p:sp>
      <p:pic>
        <p:nvPicPr>
          <p:cNvPr id="11" name="図 6" descr="成人の日」のイラスト文字 | かわいいフリー素材集 いらすとや">
            <a:extLst>
              <a:ext uri="{FF2B5EF4-FFF2-40B4-BE49-F238E27FC236}">
                <a16:creationId xmlns:a16="http://schemas.microsoft.com/office/drawing/2014/main" id="{3DC4AFEF-49BC-E156-D4A6-E775CB3548C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765" y="348003"/>
            <a:ext cx="2415075" cy="21982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5D01570D-324D-51D9-0B82-F5C7A545BE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628" y="1015424"/>
            <a:ext cx="1672134" cy="252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221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531600" cy="1325563"/>
          </a:xfrm>
        </p:spPr>
        <p:txBody>
          <a:bodyPr>
            <a:normAutofit fontScale="90000"/>
          </a:bodyPr>
          <a:lstStyle/>
          <a:p>
            <a:r>
              <a:rPr lang="en-US"/>
              <a:t>		</a:t>
            </a:r>
            <a:r>
              <a:rPr lang="th-TH"/>
              <a:t>   </a:t>
            </a:r>
            <a:r>
              <a:rPr lang="th-TH" sz="5300" b="1">
                <a:cs typeface="+mn-cs"/>
              </a:rPr>
              <a:t>ปัจจุบันวันฉลองบรรลุนิติภาวะจัดฉลอง</a:t>
            </a:r>
            <a:br>
              <a:rPr lang="th-TH" sz="5300" b="1">
                <a:cs typeface="+mn-cs"/>
              </a:rPr>
            </a:br>
            <a:r>
              <a:rPr lang="th-TH" sz="5300" b="1">
                <a:cs typeface="+mn-cs"/>
              </a:rPr>
              <a:t>               สำหรับคนอายุเท่าไร</a:t>
            </a:r>
            <a:endParaRPr lang="en-US" b="1">
              <a:cs typeface="+mn-cs"/>
            </a:endParaRPr>
          </a:p>
        </p:txBody>
      </p:sp>
      <p:sp>
        <p:nvSpPr>
          <p:cNvPr id="4" name="角丸四角形吹き出し 3"/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5" name="円形吹き出し 4"/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pic>
        <p:nvPicPr>
          <p:cNvPr id="7" name="図 6" descr="成人の日」のイラスト文字 | かわいいフリー素材集 いらすとや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606" y="2318489"/>
            <a:ext cx="3280044" cy="264851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コンテンツ プレースホルダー 2">
            <a:extLst>
              <a:ext uri="{FF2B5EF4-FFF2-40B4-BE49-F238E27FC236}">
                <a16:creationId xmlns:a16="http://schemas.microsoft.com/office/drawing/2014/main" id="{BE02DD79-DF9A-1C0E-0CAA-FC1714F2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7806" y="5462022"/>
            <a:ext cx="5309369" cy="6667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7200" b="1">
                <a:solidFill>
                  <a:srgbClr val="FF0000"/>
                </a:solidFill>
              </a:rPr>
              <a:t>18</a:t>
            </a:r>
            <a:r>
              <a:rPr lang="th-TH" sz="7200" b="1">
                <a:solidFill>
                  <a:srgbClr val="FF0000"/>
                </a:solidFill>
              </a:rPr>
              <a:t> ปี</a:t>
            </a:r>
            <a:r>
              <a:rPr lang="en-US" sz="7200" b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0" name="コンテンツ プレースホルダー 2">
            <a:extLst>
              <a:ext uri="{FF2B5EF4-FFF2-40B4-BE49-F238E27FC236}">
                <a16:creationId xmlns:a16="http://schemas.microsoft.com/office/drawing/2014/main" id="{9DB02D77-BEB9-0DA1-3ABA-E24234C6A235}"/>
              </a:ext>
            </a:extLst>
          </p:cNvPr>
          <p:cNvSpPr txBox="1">
            <a:spLocks/>
          </p:cNvSpPr>
          <p:nvPr/>
        </p:nvSpPr>
        <p:spPr>
          <a:xfrm>
            <a:off x="7159509" y="5462021"/>
            <a:ext cx="5309369" cy="6667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7200" b="1">
                <a:solidFill>
                  <a:srgbClr val="FF0000"/>
                </a:solidFill>
              </a:rPr>
              <a:t>20</a:t>
            </a:r>
            <a:r>
              <a:rPr lang="th-TH" sz="7200" b="1">
                <a:solidFill>
                  <a:srgbClr val="FF0000"/>
                </a:solidFill>
              </a:rPr>
              <a:t> ปี</a:t>
            </a:r>
            <a:r>
              <a:rPr lang="en-US" sz="7200" b="1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9416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68709" y="5014853"/>
            <a:ext cx="10435390" cy="21155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400"/>
              <a:t>ส่วนใหญ่ตามเมืองต่างๆจะมีการจัดฉลองให้แก่ผู้ที่อายุ 20 ปีดังเดิม แต่มีบางที่จัดให้แก่ผู้ที่มีอายุ 18 เช่นกัน</a:t>
            </a:r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289DBF4-6C9F-9CAF-6C5A-E96BC3C4423E}"/>
              </a:ext>
            </a:extLst>
          </p:cNvPr>
          <p:cNvGrpSpPr/>
          <p:nvPr/>
        </p:nvGrpSpPr>
        <p:grpSpPr>
          <a:xfrm>
            <a:off x="8196498" y="2822467"/>
            <a:ext cx="4037254" cy="1770193"/>
            <a:chOff x="8196498" y="2822467"/>
            <a:chExt cx="4037254" cy="1770193"/>
          </a:xfrm>
        </p:grpSpPr>
        <p:sp>
          <p:nvSpPr>
            <p:cNvPr id="8" name="吹き出し: 円形 26">
              <a:extLst>
                <a:ext uri="{FF2B5EF4-FFF2-40B4-BE49-F238E27FC236}">
                  <a16:creationId xmlns:a16="http://schemas.microsoft.com/office/drawing/2014/main" id="{C9C6081E-4BE0-60A5-BF10-B8864149A0B8}"/>
                </a:ext>
              </a:extLst>
            </p:cNvPr>
            <p:cNvSpPr/>
            <p:nvPr/>
          </p:nvSpPr>
          <p:spPr>
            <a:xfrm>
              <a:off x="8196498" y="2822467"/>
              <a:ext cx="3696778" cy="1770193"/>
            </a:xfrm>
            <a:prstGeom prst="wedgeEllipseCallout">
              <a:avLst>
                <a:gd name="adj1" fmla="val 12947"/>
                <a:gd name="adj2" fmla="val -63966"/>
              </a:avLst>
            </a:prstGeom>
            <a:noFill/>
            <a:ln w="1905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916794825">
                    <a:custGeom>
                      <a:avLst/>
                      <a:gdLst>
                        <a:gd name="connsiteX0" fmla="*/ 2327011 w 3696778"/>
                        <a:gd name="connsiteY0" fmla="*/ -247225 h 1770193"/>
                        <a:gd name="connsiteX1" fmla="*/ 2554018 w 3696778"/>
                        <a:gd name="connsiteY1" fmla="*/ 67033 h 1770193"/>
                        <a:gd name="connsiteX2" fmla="*/ 3005504 w 3696778"/>
                        <a:gd name="connsiteY2" fmla="*/ 1575306 h 1770193"/>
                        <a:gd name="connsiteX3" fmla="*/ 1516729 w 3696778"/>
                        <a:gd name="connsiteY3" fmla="*/ 1755828 h 1770193"/>
                        <a:gd name="connsiteX4" fmla="*/ 133202 w 3696778"/>
                        <a:gd name="connsiteY4" fmla="*/ 555185 h 1770193"/>
                        <a:gd name="connsiteX5" fmla="*/ 1862658 w 3696778"/>
                        <a:gd name="connsiteY5" fmla="*/ 25 h 1770193"/>
                        <a:gd name="connsiteX6" fmla="*/ 2327011 w 3696778"/>
                        <a:gd name="connsiteY6" fmla="*/ -247225 h 17701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696778" h="1770193" extrusionOk="0">
                          <a:moveTo>
                            <a:pt x="2327011" y="-247225"/>
                          </a:moveTo>
                          <a:cubicBezTo>
                            <a:pt x="2381590" y="-175684"/>
                            <a:pt x="2458736" y="-14965"/>
                            <a:pt x="2554018" y="67033"/>
                          </a:cubicBezTo>
                          <a:cubicBezTo>
                            <a:pt x="3853147" y="308635"/>
                            <a:pt x="4099185" y="1295630"/>
                            <a:pt x="3005504" y="1575306"/>
                          </a:cubicBezTo>
                          <a:cubicBezTo>
                            <a:pt x="2527902" y="1699638"/>
                            <a:pt x="2057021" y="1860532"/>
                            <a:pt x="1516729" y="1755828"/>
                          </a:cubicBezTo>
                          <a:cubicBezTo>
                            <a:pt x="361610" y="1625463"/>
                            <a:pt x="-307259" y="1092660"/>
                            <a:pt x="133202" y="555185"/>
                          </a:cubicBezTo>
                          <a:cubicBezTo>
                            <a:pt x="461290" y="99134"/>
                            <a:pt x="1064570" y="-21414"/>
                            <a:pt x="1862658" y="25"/>
                          </a:cubicBezTo>
                          <a:cubicBezTo>
                            <a:pt x="2046139" y="-99821"/>
                            <a:pt x="2123155" y="-100437"/>
                            <a:pt x="2327011" y="-247225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テキスト ボックス 27">
              <a:extLst>
                <a:ext uri="{FF2B5EF4-FFF2-40B4-BE49-F238E27FC236}">
                  <a16:creationId xmlns:a16="http://schemas.microsoft.com/office/drawing/2014/main" id="{A61BE90D-04AD-8748-6595-C969F84C033B}"/>
                </a:ext>
              </a:extLst>
            </p:cNvPr>
            <p:cNvSpPr txBox="1"/>
            <p:nvPr/>
          </p:nvSpPr>
          <p:spPr>
            <a:xfrm>
              <a:off x="8536974" y="3244660"/>
              <a:ext cx="3696778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buNone/>
              </a:pPr>
              <a:r>
                <a:rPr lang="th-TH" sz="3200"/>
                <a:t>แต่ละเมืองก็มีมุมมองและ</a:t>
              </a:r>
            </a:p>
            <a:p>
              <a:pPr marL="0" indent="0">
                <a:buNone/>
              </a:pPr>
              <a:r>
                <a:rPr lang="th-TH" sz="3200"/>
                <a:t>วิธีคิดที่แตกต่างกันนะคะ</a:t>
              </a:r>
              <a:endParaRPr lang="en-US" sz="3200"/>
            </a:p>
          </p:txBody>
        </p:sp>
      </p:grpSp>
      <p:pic>
        <p:nvPicPr>
          <p:cNvPr id="3" name="Picture 2" descr="A group of people wearing colorful clothes&#10;&#10;Description automatically generated">
            <a:extLst>
              <a:ext uri="{FF2B5EF4-FFF2-40B4-BE49-F238E27FC236}">
                <a16:creationId xmlns:a16="http://schemas.microsoft.com/office/drawing/2014/main" id="{1EA92DBE-A5FF-21EF-E59A-323C50A540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260" y="702775"/>
            <a:ext cx="6096000" cy="4038600"/>
          </a:xfrm>
          <a:prstGeom prst="rect">
            <a:avLst/>
          </a:prstGeom>
        </p:spPr>
      </p:pic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E7EF0BD2-FCF1-04EF-9B65-14A05F75DE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1261" y="354026"/>
            <a:ext cx="1356032" cy="20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9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C61E35B-3D35-499A-F629-AB5200DAA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223" y="595423"/>
            <a:ext cx="5400000" cy="54000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6000" b="1">
                <a:cs typeface="+mn-cs"/>
              </a:rPr>
              <a:t>ชุดที่ใส่ไปร่วมพิธี</a:t>
            </a:r>
            <a:endParaRPr lang="en-US" sz="6000" b="1">
              <a:cs typeface="+mn-cs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840603" y="5454948"/>
            <a:ext cx="170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>
                <a:solidFill>
                  <a:srgbClr val="0070C0"/>
                </a:solidFill>
              </a:rPr>
              <a:t>ふりそで</a:t>
            </a:r>
            <a:endParaRPr lang="en-US" sz="2400" b="1">
              <a:solidFill>
                <a:srgbClr val="0070C0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588123" y="5454947"/>
            <a:ext cx="2072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>
                <a:solidFill>
                  <a:srgbClr val="0070C0"/>
                </a:solidFill>
              </a:rPr>
              <a:t>はかま</a:t>
            </a:r>
            <a:endParaRPr lang="en-US" sz="2400" b="1">
              <a:solidFill>
                <a:srgbClr val="0070C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124493" y="5454947"/>
            <a:ext cx="1208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>
                <a:solidFill>
                  <a:srgbClr val="0070C0"/>
                </a:solidFill>
              </a:rPr>
              <a:t>スーツ</a:t>
            </a:r>
            <a:endParaRPr lang="en-US" sz="2400" b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113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531600" cy="1325563"/>
          </a:xfrm>
        </p:spPr>
        <p:txBody>
          <a:bodyPr>
            <a:normAutofit/>
          </a:bodyPr>
          <a:lstStyle/>
          <a:p>
            <a:r>
              <a:rPr lang="en-US">
                <a:cs typeface="+mn-cs"/>
              </a:rPr>
              <a:t>	</a:t>
            </a:r>
            <a:r>
              <a:rPr lang="th-TH">
                <a:cs typeface="+mn-cs"/>
              </a:rPr>
              <a:t>	</a:t>
            </a:r>
            <a:r>
              <a:rPr lang="th-TH" b="1">
                <a:cs typeface="+mn-cs"/>
              </a:rPr>
              <a:t>ตั้งแต่ปลายเม.ย.-ต้นพ.ค.ที่ญี่ปุ่นมีวันหยุดยาวต่อเนื่อง</a:t>
            </a:r>
            <a:br>
              <a:rPr lang="th-TH" b="1">
                <a:cs typeface="+mn-cs"/>
              </a:rPr>
            </a:br>
            <a:r>
              <a:rPr lang="th-TH" b="1">
                <a:cs typeface="+mn-cs"/>
              </a:rPr>
              <a:t>               คนญี่ปุ่นเรียกสัปดาห์วันหยุดต่อเนื่องนี้ว่า</a:t>
            </a:r>
            <a:endParaRPr lang="en-US" b="1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38501" y="4432288"/>
            <a:ext cx="5309369" cy="26279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800"/>
              <a:t>a. Silver week</a:t>
            </a:r>
          </a:p>
          <a:p>
            <a:pPr marL="0" indent="0">
              <a:buNone/>
            </a:pPr>
            <a:r>
              <a:rPr lang="en-US" sz="4800"/>
              <a:t>b. Golden week</a:t>
            </a:r>
          </a:p>
          <a:p>
            <a:pPr marL="0" indent="0">
              <a:buNone/>
            </a:pPr>
            <a:r>
              <a:rPr lang="en-US" sz="4800"/>
              <a:t>c. Diamond week</a:t>
            </a:r>
          </a:p>
        </p:txBody>
      </p:sp>
      <p:sp>
        <p:nvSpPr>
          <p:cNvPr id="4" name="角丸四角形吹き出し 3"/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5" name="円形吹き出し 4"/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6" name="楕円 5"/>
          <p:cNvSpPr/>
          <p:nvPr/>
        </p:nvSpPr>
        <p:spPr>
          <a:xfrm>
            <a:off x="2586781" y="5231627"/>
            <a:ext cx="775976" cy="7850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図 10" descr="C:\Users\prapa\AppData\Local\Microsoft\Windows\INetCache\Content.MSO\1F01DDF6.tmp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957" y="2353539"/>
            <a:ext cx="2305913" cy="1374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図 11" descr="鯉のぼり・菖蒲・子供たちと「こどもの日」の文字イラスト | フリー素材 イラストミント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3454" y="2118688"/>
            <a:ext cx="2130320" cy="162852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テキスト ボックス 12"/>
          <p:cNvSpPr txBox="1"/>
          <p:nvPr/>
        </p:nvSpPr>
        <p:spPr>
          <a:xfrm>
            <a:off x="950429" y="3612963"/>
            <a:ext cx="109044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/>
              <a:t>29 เม.ย.                  3 พ.ค.                    4 พ.ค.                     5 พ.ค.                  </a:t>
            </a:r>
            <a:endParaRPr lang="en-US" sz="400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053118" y="1728824"/>
            <a:ext cx="113868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>
                <a:solidFill>
                  <a:srgbClr val="FF0000"/>
                </a:solidFill>
              </a:rPr>
              <a:t>วันโชวะ             วันรัฐธรรมนูญ           วันสีเขียว                    วันเด็ก</a:t>
            </a:r>
            <a:endParaRPr lang="en-US" sz="4000">
              <a:solidFill>
                <a:srgbClr val="FF0000"/>
              </a:solidFill>
            </a:endParaRPr>
          </a:p>
        </p:txBody>
      </p:sp>
      <p:pic>
        <p:nvPicPr>
          <p:cNvPr id="15" name="図 14" descr="憲法記念の日」のイラスト文字 | かわいいフリー素材集 いらすとや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757" y="2383998"/>
            <a:ext cx="1599856" cy="1426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図 18">
            <a:extLst>
              <a:ext uri="{FF2B5EF4-FFF2-40B4-BE49-F238E27FC236}">
                <a16:creationId xmlns:a16="http://schemas.microsoft.com/office/drawing/2014/main" id="{6401F08C-9A85-40C0-868F-F55A8489DD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429" y="2436710"/>
            <a:ext cx="1271235" cy="127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97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7569FFD-BEA0-4260-95FB-B199E22BA36E}">
  <ds:schemaRefs>
    <ds:schemaRef ds:uri="b0c4f587-39ca-41af-b763-ad6198fafdf1"/>
    <ds:schemaRef ds:uri="http://www.w3.org/XML/1998/namespace"/>
    <ds:schemaRef ds:uri="dd831380-f772-4d0a-86be-ca519d40c5a8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1194BF6-13CC-4D2A-8FD8-CE7FB3DBC7DC}"/>
</file>

<file path=customXml/itemProps3.xml><?xml version="1.0" encoding="utf-8"?>
<ds:datastoreItem xmlns:ds="http://schemas.openxmlformats.org/officeDocument/2006/customXml" ds:itemID="{F4B6419F-4C9F-497E-BCA5-31F04F35D8A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1345</Words>
  <Application>Microsoft Office PowerPoint</Application>
  <PresentationFormat>Widescreen</PresentationFormat>
  <Paragraphs>129</Paragraphs>
  <Slides>15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Meiryo</vt:lpstr>
      <vt:lpstr>MS PGothic</vt:lpstr>
      <vt:lpstr>UD Digi Kyokasho N-B</vt:lpstr>
      <vt:lpstr>UD Digi Kyokasho NK-R</vt:lpstr>
      <vt:lpstr>游ゴシック</vt:lpstr>
      <vt:lpstr>Angsana New</vt:lpstr>
      <vt:lpstr>Arial</vt:lpstr>
      <vt:lpstr>Calibri</vt:lpstr>
      <vt:lpstr>Calibri Light</vt:lpstr>
      <vt:lpstr>Cordia New</vt:lpstr>
      <vt:lpstr>Office テーマ</vt:lpstr>
      <vt:lpstr>だい7か　วันหยุดนักขัตฤกษ์ของญี่ปุ่น</vt:lpstr>
      <vt:lpstr>วันหยุดนักขัตฤกษ์ของญี่ปุ่น</vt:lpstr>
      <vt:lpstr>PowerPoint Presentation</vt:lpstr>
      <vt:lpstr>PowerPoint Presentation</vt:lpstr>
      <vt:lpstr>PowerPoint Presentation</vt:lpstr>
      <vt:lpstr>     ปัจจุบันวันฉลองบรรลุนิติภาวะจัดฉลอง                สำหรับคนอายุเท่าไร</vt:lpstr>
      <vt:lpstr>PowerPoint Presentation</vt:lpstr>
      <vt:lpstr>ชุดที่ใส่ไปร่วมพิธี</vt:lpstr>
      <vt:lpstr>  ตั้งแต่ปลายเม.ย.-ต้นพ.ค.ที่ญี่ปุ่นมีวันหยุดยาวต่อเนื่อง                คนญี่ปุ่นเรียกสัปดาห์วันหยุดต่อเนื่องนี้ว่า</vt:lpstr>
      <vt:lpstr>ゴールデンウィーク</vt:lpstr>
      <vt:lpstr>สภาพบรรยากาศในช่วง  Golden Week</vt:lpstr>
      <vt:lpstr>  วันใดต่อไปนี้ที่ถูกกำหนดให้เป็นวันหยุดล่าสุด</vt:lpstr>
      <vt:lpstr>11 สิงหาคม    山の日    วันแห่งภูเขา</vt:lpstr>
      <vt:lpstr>จุดเหมือนและจุดต่างกับญี่ปุ่น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だい7か　วันหยุดนักขัตฤกษ์ของญี่ปุ่น</dc:title>
  <dc:creator>Prapa Sangthongsuk</dc:creator>
  <cp:lastModifiedBy>Narisara Thongmee</cp:lastModifiedBy>
  <cp:revision>1</cp:revision>
  <dcterms:created xsi:type="dcterms:W3CDTF">2022-10-11T04:36:24Z</dcterms:created>
  <dcterms:modified xsi:type="dcterms:W3CDTF">2026-06-24T03:18:19Z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