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56" r:id="rId5"/>
    <p:sldId id="267" r:id="rId6"/>
    <p:sldId id="268" r:id="rId7"/>
    <p:sldId id="257" r:id="rId8"/>
    <p:sldId id="270" r:id="rId9"/>
    <p:sldId id="263" r:id="rId10"/>
    <p:sldId id="260" r:id="rId11"/>
    <p:sldId id="262" r:id="rId12"/>
    <p:sldId id="271" r:id="rId13"/>
    <p:sldId id="272" r:id="rId14"/>
    <p:sldId id="31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paporn Naosaran" initials="AN" lastIdx="1" clrIdx="0">
    <p:extLst>
      <p:ext uri="{19B8F6BF-5375-455C-9EA6-DF929625EA0E}">
        <p15:presenceInfo xmlns:p15="http://schemas.microsoft.com/office/powerpoint/2012/main" userId="S::Arpaporn@jpf.go.jp::d4b4372d-2302-4eb5-9e3f-7814eb01fc00" providerId="AD"/>
      </p:ext>
    </p:extLst>
  </p:cmAuthor>
  <p:cmAuthor id="2" name="Narisara Thongmee" initials="NT" lastIdx="7" clrIdx="1">
    <p:extLst>
      <p:ext uri="{19B8F6BF-5375-455C-9EA6-DF929625EA0E}">
        <p15:presenceInfo xmlns:p15="http://schemas.microsoft.com/office/powerpoint/2012/main" userId="S::Narisara@jpf.go.jp::6757c35e-10a4-4930-b694-0eb276fcf2f1" providerId="AD"/>
      </p:ext>
    </p:extLst>
  </p:cmAuthor>
  <p:cmAuthor id="3" name="Triktima Lerdkitluck" initials="TL" lastIdx="1" clrIdx="2">
    <p:extLst>
      <p:ext uri="{19B8F6BF-5375-455C-9EA6-DF929625EA0E}">
        <p15:presenceInfo xmlns:p15="http://schemas.microsoft.com/office/powerpoint/2012/main" userId="S::Triktima@jpf.go.jp::48bf9db3-beae-4675-8b0a-1100f0b8b986" providerId="AD"/>
      </p:ext>
    </p:extLst>
  </p:cmAuthor>
  <p:cmAuthor id="4" name="Maiko Kondo" initials="MK" lastIdx="3" clrIdx="3">
    <p:extLst>
      <p:ext uri="{19B8F6BF-5375-455C-9EA6-DF929625EA0E}">
        <p15:presenceInfo xmlns:p15="http://schemas.microsoft.com/office/powerpoint/2012/main" userId="S::Maiko_Kondo@jpf.go.jp::08723079-52d7-44d4-b094-d03874e150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DC551E-7043-4516-8D58-375AD1F69AF6}" v="14" dt="2026-06-05T07:55:20.7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160" autoAdjust="0"/>
  </p:normalViewPr>
  <p:slideViewPr>
    <p:cSldViewPr snapToGrid="0">
      <p:cViewPr varScale="1">
        <p:scale>
          <a:sx n="60" d="100"/>
          <a:sy n="60" d="100"/>
        </p:scale>
        <p:origin x="11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isara Thongmee" userId="6757c35e-10a4-4930-b694-0eb276fcf2f1" providerId="ADAL" clId="{6F22B6E1-AE64-439F-B1C9-7D115AEFFF31}"/>
    <pc:docChg chg="custSel addSld delSld modSld">
      <pc:chgData name="Narisara Thongmee" userId="6757c35e-10a4-4930-b694-0eb276fcf2f1" providerId="ADAL" clId="{6F22B6E1-AE64-439F-B1C9-7D115AEFFF31}" dt="2026-06-05T07:55:20.799" v="28"/>
      <pc:docMkLst>
        <pc:docMk/>
      </pc:docMkLst>
      <pc:sldChg chg="modCm">
        <pc:chgData name="Narisara Thongmee" userId="6757c35e-10a4-4930-b694-0eb276fcf2f1" providerId="ADAL" clId="{6F22B6E1-AE64-439F-B1C9-7D115AEFFF31}" dt="2026-06-05T07:47:48.891" v="0"/>
        <pc:sldMkLst>
          <pc:docMk/>
          <pc:sldMk cId="109857222" sldId="256"/>
        </pc:sldMkLst>
      </pc:sldChg>
      <pc:sldChg chg="del">
        <pc:chgData name="Narisara Thongmee" userId="6757c35e-10a4-4930-b694-0eb276fcf2f1" providerId="ADAL" clId="{6F22B6E1-AE64-439F-B1C9-7D115AEFFF31}" dt="2026-06-05T07:53:10.460" v="11" actId="47"/>
        <pc:sldMkLst>
          <pc:docMk/>
          <pc:sldMk cId="886256470" sldId="258"/>
        </pc:sldMkLst>
      </pc:sldChg>
      <pc:sldChg chg="del mod modShow">
        <pc:chgData name="Narisara Thongmee" userId="6757c35e-10a4-4930-b694-0eb276fcf2f1" providerId="ADAL" clId="{6F22B6E1-AE64-439F-B1C9-7D115AEFFF31}" dt="2026-06-05T07:55:05.976" v="26" actId="47"/>
        <pc:sldMkLst>
          <pc:docMk/>
          <pc:sldMk cId="3943294238" sldId="259"/>
        </pc:sldMkLst>
      </pc:sldChg>
      <pc:sldChg chg="del">
        <pc:chgData name="Narisara Thongmee" userId="6757c35e-10a4-4930-b694-0eb276fcf2f1" providerId="ADAL" clId="{6F22B6E1-AE64-439F-B1C9-7D115AEFFF31}" dt="2026-06-05T07:55:11.375" v="27" actId="47"/>
        <pc:sldMkLst>
          <pc:docMk/>
          <pc:sldMk cId="599164953" sldId="265"/>
        </pc:sldMkLst>
      </pc:sldChg>
      <pc:sldChg chg="addSp delSp modSp add mod delAnim">
        <pc:chgData name="Narisara Thongmee" userId="6757c35e-10a4-4930-b694-0eb276fcf2f1" providerId="ADAL" clId="{6F22B6E1-AE64-439F-B1C9-7D115AEFFF31}" dt="2026-06-05T07:53:25.189" v="15" actId="27636"/>
        <pc:sldMkLst>
          <pc:docMk/>
          <pc:sldMk cId="410482107" sldId="271"/>
        </pc:sldMkLst>
        <pc:spChg chg="del">
          <ac:chgData name="Narisara Thongmee" userId="6757c35e-10a4-4930-b694-0eb276fcf2f1" providerId="ADAL" clId="{6F22B6E1-AE64-439F-B1C9-7D115AEFFF31}" dt="2026-06-05T07:51:31.866" v="2" actId="478"/>
          <ac:spMkLst>
            <pc:docMk/>
            <pc:sldMk cId="410482107" sldId="271"/>
            <ac:spMk id="2" creationId="{6F638DF8-212F-486C-90CD-6DA870413B68}"/>
          </ac:spMkLst>
        </pc:spChg>
        <pc:spChg chg="add del mod">
          <ac:chgData name="Narisara Thongmee" userId="6757c35e-10a4-4930-b694-0eb276fcf2f1" providerId="ADAL" clId="{6F22B6E1-AE64-439F-B1C9-7D115AEFFF31}" dt="2026-06-05T07:51:34.763" v="3" actId="478"/>
          <ac:spMkLst>
            <pc:docMk/>
            <pc:sldMk cId="410482107" sldId="271"/>
            <ac:spMk id="6" creationId="{6BB309C2-04D7-25A6-8317-F1F186419AC9}"/>
          </ac:spMkLst>
        </pc:spChg>
        <pc:spChg chg="del">
          <ac:chgData name="Narisara Thongmee" userId="6757c35e-10a4-4930-b694-0eb276fcf2f1" providerId="ADAL" clId="{6F22B6E1-AE64-439F-B1C9-7D115AEFFF31}" dt="2026-06-05T07:52:17.886" v="10" actId="478"/>
          <ac:spMkLst>
            <pc:docMk/>
            <pc:sldMk cId="410482107" sldId="271"/>
            <ac:spMk id="7" creationId="{30CD8B68-505C-4AED-9BCF-0775C677AC94}"/>
          </ac:spMkLst>
        </pc:spChg>
        <pc:spChg chg="add mod">
          <ac:chgData name="Narisara Thongmee" userId="6757c35e-10a4-4930-b694-0eb276fcf2f1" providerId="ADAL" clId="{6F22B6E1-AE64-439F-B1C9-7D115AEFFF31}" dt="2026-06-05T07:53:25.189" v="15" actId="27636"/>
          <ac:spMkLst>
            <pc:docMk/>
            <pc:sldMk cId="410482107" sldId="271"/>
            <ac:spMk id="8" creationId="{5F36FCCE-8B5A-AC3C-94D0-789C77BE55B2}"/>
          </ac:spMkLst>
        </pc:spChg>
        <pc:spChg chg="add mod">
          <ac:chgData name="Narisara Thongmee" userId="6757c35e-10a4-4930-b694-0eb276fcf2f1" providerId="ADAL" clId="{6F22B6E1-AE64-439F-B1C9-7D115AEFFF31}" dt="2026-06-05T07:52:11.508" v="9"/>
          <ac:spMkLst>
            <pc:docMk/>
            <pc:sldMk cId="410482107" sldId="271"/>
            <ac:spMk id="10" creationId="{08CE3667-0BE7-2CC7-DF7C-452CE032AA51}"/>
          </ac:spMkLst>
        </pc:spChg>
      </pc:sldChg>
      <pc:sldChg chg="add del">
        <pc:chgData name="Narisara Thongmee" userId="6757c35e-10a4-4930-b694-0eb276fcf2f1" providerId="ADAL" clId="{6F22B6E1-AE64-439F-B1C9-7D115AEFFF31}" dt="2026-06-05T07:54:05.032" v="17"/>
        <pc:sldMkLst>
          <pc:docMk/>
          <pc:sldMk cId="272247347" sldId="272"/>
        </pc:sldMkLst>
      </pc:sldChg>
      <pc:sldChg chg="addSp delSp modSp add mod modNotesTx">
        <pc:chgData name="Narisara Thongmee" userId="6757c35e-10a4-4930-b694-0eb276fcf2f1" providerId="ADAL" clId="{6F22B6E1-AE64-439F-B1C9-7D115AEFFF31}" dt="2026-06-05T07:54:59.297" v="25"/>
        <pc:sldMkLst>
          <pc:docMk/>
          <pc:sldMk cId="524137393" sldId="272"/>
        </pc:sldMkLst>
        <pc:spChg chg="del">
          <ac:chgData name="Narisara Thongmee" userId="6757c35e-10a4-4930-b694-0eb276fcf2f1" providerId="ADAL" clId="{6F22B6E1-AE64-439F-B1C9-7D115AEFFF31}" dt="2026-06-05T07:54:21.811" v="20" actId="478"/>
          <ac:spMkLst>
            <pc:docMk/>
            <pc:sldMk cId="524137393" sldId="272"/>
            <ac:spMk id="2" creationId="{6F638DF8-212F-486C-90CD-6DA870413B68}"/>
          </ac:spMkLst>
        </pc:spChg>
        <pc:spChg chg="add del mod">
          <ac:chgData name="Narisara Thongmee" userId="6757c35e-10a4-4930-b694-0eb276fcf2f1" providerId="ADAL" clId="{6F22B6E1-AE64-439F-B1C9-7D115AEFFF31}" dt="2026-06-05T07:54:24.182" v="21" actId="478"/>
          <ac:spMkLst>
            <pc:docMk/>
            <pc:sldMk cId="524137393" sldId="272"/>
            <ac:spMk id="6" creationId="{30ED9713-E72D-B761-B5DC-550DE53B117A}"/>
          </ac:spMkLst>
        </pc:spChg>
        <pc:spChg chg="add mod">
          <ac:chgData name="Narisara Thongmee" userId="6757c35e-10a4-4930-b694-0eb276fcf2f1" providerId="ADAL" clId="{6F22B6E1-AE64-439F-B1C9-7D115AEFFF31}" dt="2026-06-05T07:54:33.498" v="22"/>
          <ac:spMkLst>
            <pc:docMk/>
            <pc:sldMk cId="524137393" sldId="272"/>
            <ac:spMk id="7" creationId="{46792F84-0C5A-A6DC-9AD4-28366E6A8162}"/>
          </ac:spMkLst>
        </pc:spChg>
        <pc:spChg chg="add mod">
          <ac:chgData name="Narisara Thongmee" userId="6757c35e-10a4-4930-b694-0eb276fcf2f1" providerId="ADAL" clId="{6F22B6E1-AE64-439F-B1C9-7D115AEFFF31}" dt="2026-06-05T07:54:42.946" v="24"/>
          <ac:spMkLst>
            <pc:docMk/>
            <pc:sldMk cId="524137393" sldId="272"/>
            <ac:spMk id="8" creationId="{5FE76C0A-D873-45B6-80E1-C35432578457}"/>
          </ac:spMkLst>
        </pc:spChg>
        <pc:spChg chg="del">
          <ac:chgData name="Narisara Thongmee" userId="6757c35e-10a4-4930-b694-0eb276fcf2f1" providerId="ADAL" clId="{6F22B6E1-AE64-439F-B1C9-7D115AEFFF31}" dt="2026-06-05T07:54:36.961" v="23" actId="478"/>
          <ac:spMkLst>
            <pc:docMk/>
            <pc:sldMk cId="524137393" sldId="272"/>
            <ac:spMk id="20" creationId="{D926E900-BFFB-4D1B-9BE3-090CBBFD5D14}"/>
          </ac:spMkLst>
        </pc:spChg>
      </pc:sldChg>
      <pc:sldChg chg="add">
        <pc:chgData name="Narisara Thongmee" userId="6757c35e-10a4-4930-b694-0eb276fcf2f1" providerId="ADAL" clId="{6F22B6E1-AE64-439F-B1C9-7D115AEFFF31}" dt="2026-06-05T07:55:20.799" v="28"/>
        <pc:sldMkLst>
          <pc:docMk/>
          <pc:sldMk cId="1617206650" sldId="3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DAE4C-7171-486C-94D3-B180794D932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8C2E4-CBD8-49D7-AE34-5595B0121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72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「知っていることを共有しましょう」</a:t>
            </a:r>
            <a:endParaRPr kumimoji="1" lang="en-US" altLang="ja-JP" dirty="0"/>
          </a:p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8C2E4-CBD8-49D7-AE34-5595B01214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3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・次のスライドのデータを見る前に、≪推測する≫</a:t>
            </a:r>
            <a:endParaRPr lang="en-US" altLang="ja-JP" dirty="0"/>
          </a:p>
          <a:p>
            <a:r>
              <a:rPr lang="ja-JP" altLang="en-US" dirty="0"/>
              <a:t>①　自分たちが知っている</a:t>
            </a:r>
            <a:r>
              <a:rPr lang="en-US" altLang="ja-JP" dirty="0"/>
              <a:t>/</a:t>
            </a:r>
            <a:r>
              <a:rPr lang="ja-JP" altLang="en-US" dirty="0"/>
              <a:t>好きな日本料理をたくさん出したりする。</a:t>
            </a:r>
            <a:br>
              <a:rPr lang="en-US" altLang="ja-JP" dirty="0"/>
            </a:br>
            <a:r>
              <a:rPr lang="ja-JP" altLang="en-US" dirty="0"/>
              <a:t>　　</a:t>
            </a:r>
            <a:r>
              <a:rPr lang="en-US" altLang="ja-JP" dirty="0"/>
              <a:t>※</a:t>
            </a:r>
            <a:r>
              <a:rPr lang="ja-JP" altLang="en-US" dirty="0"/>
              <a:t>自分の生徒の状況に合わせて、教師は工夫をする。（食べたことがない生徒が多い場合は、知っている料理をたくさん出してもらうなど）</a:t>
            </a:r>
            <a:endParaRPr lang="en-US" altLang="ja-JP" dirty="0"/>
          </a:p>
          <a:p>
            <a:r>
              <a:rPr lang="ja-JP" altLang="en-US" dirty="0"/>
              <a:t>②　日本人が好きな料理を想像して、グループで想像のランキングを作ってみる </a:t>
            </a:r>
            <a:r>
              <a:rPr lang="ja-JP" altLang="en-US" b="1" dirty="0"/>
              <a:t>→スライドに入れた方がいい。</a:t>
            </a:r>
            <a:endParaRPr lang="en-US" altLang="ja-JP" b="1" dirty="0"/>
          </a:p>
          <a:p>
            <a:endParaRPr lang="en-US" dirty="0"/>
          </a:p>
          <a:p>
            <a:r>
              <a:rPr lang="en-US" altLang="ja-JP" dirty="0"/>
              <a:t>Step1</a:t>
            </a:r>
            <a:r>
              <a:rPr lang="ja-JP" altLang="en-US" dirty="0"/>
              <a:t>：一人で</a:t>
            </a:r>
            <a:r>
              <a:rPr lang="en-US" altLang="ja-JP" dirty="0"/>
              <a:t>3</a:t>
            </a:r>
            <a:r>
              <a:rPr lang="ja-JP" altLang="en-US" dirty="0"/>
              <a:t>つ考える（</a:t>
            </a:r>
            <a:r>
              <a:rPr lang="en-US" altLang="ja-JP" dirty="0"/>
              <a:t>3</a:t>
            </a:r>
            <a:r>
              <a:rPr lang="ja-JP" altLang="en-US" dirty="0"/>
              <a:t>分）</a:t>
            </a:r>
            <a:br>
              <a:rPr lang="en-US" altLang="ja-JP" dirty="0"/>
            </a:br>
            <a:r>
              <a:rPr lang="en-US" altLang="ja-JP" dirty="0"/>
              <a:t>Step2</a:t>
            </a:r>
            <a:r>
              <a:rPr lang="ja-JP" altLang="en-US" dirty="0"/>
              <a:t>：グループ</a:t>
            </a:r>
            <a:r>
              <a:rPr lang="en-US" altLang="ja-JP" dirty="0"/>
              <a:t>/</a:t>
            </a:r>
            <a:r>
              <a:rPr lang="ja-JP" altLang="en-US" dirty="0"/>
              <a:t>クラス全体でまとめる（</a:t>
            </a:r>
            <a:r>
              <a:rPr lang="en-US" altLang="ja-JP" dirty="0"/>
              <a:t>5-10</a:t>
            </a:r>
            <a:r>
              <a:rPr lang="ja-JP" altLang="en-US" dirty="0"/>
              <a:t>分）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8C2E4-CBD8-49D7-AE34-5595B01214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99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b="0" i="0" dirty="0">
                <a:solidFill>
                  <a:srgbClr val="2B2A27"/>
                </a:solidFill>
                <a:effectLst/>
                <a:latin typeface="-apple-system"/>
              </a:rPr>
              <a:t>博報堂生活総合研究所「生活定点」調査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（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https://seikatsusoken.jp/teiten/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）　最終閲覧日（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2023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年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4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月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17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日）</a:t>
            </a:r>
            <a:endParaRPr lang="en-US" altLang="ja-JP" b="0" i="0" dirty="0">
              <a:solidFill>
                <a:srgbClr val="2B2A27"/>
              </a:solidFill>
              <a:effectLst/>
              <a:latin typeface="-apple-syste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03.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食　「好きな料理ベスト３は何ですか？」　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https://seikatsusoken.jp/teiten/ranking/379.html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　最終閲覧日（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2023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年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4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月</a:t>
            </a:r>
            <a:r>
              <a:rPr lang="en-US" altLang="ja-JP" b="0" i="0" dirty="0">
                <a:solidFill>
                  <a:srgbClr val="2B2A27"/>
                </a:solidFill>
                <a:effectLst/>
                <a:latin typeface="-apple-system"/>
              </a:rPr>
              <a:t>17</a:t>
            </a:r>
            <a:r>
              <a:rPr lang="ja-JP" altLang="en-US" b="0" i="0" dirty="0">
                <a:solidFill>
                  <a:srgbClr val="2B2A27"/>
                </a:solidFill>
                <a:effectLst/>
                <a:latin typeface="-apple-system"/>
              </a:rPr>
              <a:t>日）</a:t>
            </a:r>
            <a:endParaRPr lang="en-US" altLang="ja-JP" b="0" i="0" dirty="0">
              <a:solidFill>
                <a:srgbClr val="2B2A27"/>
              </a:solidFill>
              <a:effectLst/>
              <a:latin typeface="-apple-system"/>
            </a:endParaRPr>
          </a:p>
          <a:p>
            <a:endParaRPr lang="en-US" dirty="0"/>
          </a:p>
          <a:p>
            <a:r>
              <a:rPr lang="en-US" altLang="ja-JP" dirty="0"/>
              <a:t>※</a:t>
            </a:r>
            <a:r>
              <a:rPr lang="ja-JP" altLang="en-US" dirty="0"/>
              <a:t>このデータは「好きな料理」で、「好きな和食＝日本食」ではありません。</a:t>
            </a:r>
            <a:br>
              <a:rPr lang="en-US" altLang="ja-JP" dirty="0"/>
            </a:br>
            <a:r>
              <a:rPr lang="ja-JP" altLang="en-US" dirty="0"/>
              <a:t>　「ステーキ」や「パスタ」などの洋食も入っています。</a:t>
            </a:r>
            <a:endParaRPr lang="en-US" altLang="ja-JP" dirty="0"/>
          </a:p>
          <a:p>
            <a:endParaRPr lang="en-US" dirty="0"/>
          </a:p>
          <a:p>
            <a:r>
              <a:rPr lang="en-US" altLang="ja-JP" dirty="0"/>
              <a:t>※</a:t>
            </a:r>
            <a:r>
              <a:rPr lang="ja-JP" altLang="en-US" dirty="0"/>
              <a:t>この中では「ステーキ」や「パスタ」が分からない生徒もいるかもしれません。その時は、</a:t>
            </a:r>
            <a:r>
              <a:rPr lang="en-US" altLang="ja-JP" dirty="0"/>
              <a:t>Google</a:t>
            </a:r>
            <a:r>
              <a:rPr lang="ja-JP" altLang="en-US" dirty="0"/>
              <a:t> </a:t>
            </a:r>
            <a:r>
              <a:rPr lang="en-US" altLang="ja-JP" dirty="0"/>
              <a:t>image</a:t>
            </a:r>
            <a:r>
              <a:rPr lang="ja-JP" altLang="en-US" dirty="0"/>
              <a:t>などで見せてあげるといいでしょう。</a:t>
            </a:r>
            <a:endParaRPr lang="en-US" altLang="ja-JP" dirty="0"/>
          </a:p>
          <a:p>
            <a:r>
              <a:rPr lang="ja-JP" altLang="en-US" dirty="0"/>
              <a:t>　自分の生徒の状況に合わせて、料理を知らない生徒が多い場合は、</a:t>
            </a:r>
            <a:r>
              <a:rPr lang="en-US" altLang="ja-JP" dirty="0"/>
              <a:t>Google</a:t>
            </a:r>
            <a:r>
              <a:rPr lang="ja-JP" altLang="en-US" dirty="0"/>
              <a:t> </a:t>
            </a:r>
            <a:r>
              <a:rPr lang="en-US" altLang="ja-JP" dirty="0"/>
              <a:t>image</a:t>
            </a:r>
            <a:r>
              <a:rPr lang="ja-JP" altLang="en-US" dirty="0"/>
              <a:t>などでその場で見せたり、調べさせるといいでしょう。　</a:t>
            </a:r>
            <a:endParaRPr lang="en-US" altLang="ja-JP" dirty="0"/>
          </a:p>
          <a:p>
            <a:r>
              <a:rPr lang="en-US" altLang="ja-JP" dirty="0"/>
              <a:t>※</a:t>
            </a:r>
            <a:r>
              <a:rPr lang="ja-JP" altLang="en-US" dirty="0"/>
              <a:t>「すし」と「さしみ」の違いは何ですか。確認しましょう。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8C2E4-CBD8-49D7-AE34-5595B01214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24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発展活動のアイディア（１）タイ語</a:t>
            </a:r>
            <a:br>
              <a:rPr lang="en-US" altLang="ja-JP" dirty="0"/>
            </a:br>
            <a:r>
              <a:rPr lang="ja-JP" altLang="en-US" dirty="0"/>
              <a:t>これは、時間があったら、やってみてください。</a:t>
            </a:r>
            <a:br>
              <a:rPr lang="en-US" altLang="ja-JP" dirty="0"/>
            </a:br>
            <a:r>
              <a:rPr lang="ja-JP" altLang="en-US" dirty="0"/>
              <a:t>調べて、比較することは、難易度が高く、時間もかかるので、無理にすることはありません。</a:t>
            </a:r>
            <a:br>
              <a:rPr lang="en-US" altLang="ja-JP" dirty="0"/>
            </a:br>
            <a:r>
              <a:rPr lang="ja-JP" altLang="en-US" dirty="0"/>
              <a:t>それぞれの料理の特徴をブレインストーミングして、まとめてみる、だけでもいいと思います。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8C2E4-CBD8-49D7-AE34-5595B01214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70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/>
              <a:t>※</a:t>
            </a:r>
            <a:r>
              <a:rPr lang="ja-JP" altLang="en-US" dirty="0"/>
              <a:t>時間がある学校の先生は「定食」や「どんぶり」について生徒に調べさせて簡単に発表（タイ語）をしてみましょう。</a:t>
            </a:r>
            <a:br>
              <a:rPr lang="en-US" altLang="ja-JP" dirty="0"/>
            </a:br>
            <a:r>
              <a:rPr lang="ja-JP" altLang="en-US" dirty="0"/>
              <a:t>　時間がない場合は、教師が</a:t>
            </a:r>
            <a:r>
              <a:rPr lang="en-US" altLang="ja-JP" dirty="0"/>
              <a:t>Website</a:t>
            </a:r>
            <a:r>
              <a:rPr lang="ja-JP" altLang="en-US" dirty="0"/>
              <a:t>を教室全体でシェアして、クラス全体で見てみましょう。</a:t>
            </a:r>
            <a:br>
              <a:rPr lang="en-US" altLang="ja-JP" dirty="0"/>
            </a:b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「定食」とは、ご飯とみそ汁、いくつかのおかずがついてくるセットメニューのことです。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①ごはん、②汁物（みそしる）、③おかず（メイン）、④漬け物、⑤おかず（副菜）から構成されます。</a:t>
            </a:r>
            <a:br>
              <a:rPr lang="en-US" altLang="ja-JP" dirty="0"/>
            </a:br>
            <a:r>
              <a:rPr lang="ja-JP" altLang="en-US" dirty="0"/>
              <a:t>③のメインは魚や肉料理が多い。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⑤の副菜はサラダや煮物などの野菜、豆、海藻が使われることが多い。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✓栄養バランス：タンパク質、脂質、炭水化物がバランスよく取れる。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✓三角食べ：みそ汁→おかず→ごはん→副菜</a:t>
            </a:r>
            <a:r>
              <a:rPr lang="en-US" altLang="ja-JP" dirty="0"/>
              <a:t>…</a:t>
            </a:r>
            <a:r>
              <a:rPr lang="ja-JP" altLang="en-US" dirty="0"/>
              <a:t>などと少しずつ三角形に食べると、次の利点があるそうです。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　　①タンパク質や脂質の取り過ぎを防ぐ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　　②濃い味付けの後にご飯をたくさん食べたり、薄い味の時には食べるご飯の量を少しにするなど、自分の好みの味に調節できる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　　③おかずの後にご飯を食べることで、口のなかがリフレッシュされて、次の料理をおいしく食べることができる　</a:t>
            </a:r>
            <a:br>
              <a:rPr lang="en-US" altLang="ja-JP" dirty="0"/>
            </a:b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米食文化研究所（</a:t>
            </a:r>
            <a:r>
              <a:rPr lang="en-US" altLang="ja-JP" dirty="0"/>
              <a:t>ENG) :</a:t>
            </a:r>
            <a:r>
              <a:rPr lang="ja-JP" altLang="en-US" dirty="0"/>
              <a:t> </a:t>
            </a:r>
            <a:r>
              <a:rPr lang="en-US" altLang="ja-JP" dirty="0"/>
              <a:t>https://kome-academy.com/en/teishoku_library/nowadays.html</a:t>
            </a:r>
            <a:endParaRPr lang="en-US" dirty="0"/>
          </a:p>
          <a:p>
            <a:r>
              <a:rPr lang="ja-JP" altLang="en-US" dirty="0"/>
              <a:t>↑写真付きの定食例が見られます。</a:t>
            </a:r>
            <a:endParaRPr lang="en-US" altLang="ja-JP" dirty="0"/>
          </a:p>
          <a:p>
            <a:r>
              <a:rPr lang="ja-JP" altLang="en-US" dirty="0"/>
              <a:t>　大きい写真をクラス全体で見て、定食にはどんな「料理」があるか、見てみるといいでしょう。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8C2E4-CBD8-49D7-AE34-5595B01214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91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・時間がある学校の先生は「定食」や「どんぶり」について生徒に調べさせてみましょう。</a:t>
            </a:r>
            <a:br>
              <a:rPr lang="en-US" altLang="ja-JP" dirty="0"/>
            </a:br>
            <a:br>
              <a:rPr lang="en-US" altLang="ja-JP" dirty="0"/>
            </a:br>
            <a:r>
              <a:rPr lang="ja-JP" altLang="en-US" dirty="0"/>
              <a:t>どんぶりの基本：「ごはん」の上に「おかず」が乗っているもの</a:t>
            </a:r>
            <a:br>
              <a:rPr lang="en-US" altLang="ja-JP" dirty="0"/>
            </a:br>
            <a:r>
              <a:rPr lang="ja-JP" altLang="en-US" dirty="0"/>
              <a:t>たくさんの種類があります。</a:t>
            </a:r>
            <a:br>
              <a:rPr lang="en-US" altLang="ja-JP" dirty="0"/>
            </a:br>
            <a:r>
              <a:rPr lang="ja-JP" altLang="en-US" dirty="0"/>
              <a:t>肉系（かつ丼、親子丼、牛丼など）、魚系（うな丼、海鮮丼、しらす丼）、野菜系（天丼）、中華系（中華丼）など、色々です。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ja-JP" altLang="en-US" dirty="0"/>
              <a:t>「どんぶり」についての情報</a:t>
            </a:r>
            <a:br>
              <a:rPr lang="en-US" altLang="ja-JP" dirty="0"/>
            </a:br>
            <a:r>
              <a:rPr lang="en-US" altLang="ja-JP" dirty="0"/>
              <a:t>LIVE JAPAN</a:t>
            </a:r>
            <a:r>
              <a:rPr lang="en-US" altLang="ja-JP" dirty="0">
                <a:sym typeface="Wingdings" panose="05000000000000000000" pitchFamily="2" charset="2"/>
              </a:rPr>
              <a:t>(ENG) :</a:t>
            </a:r>
            <a:r>
              <a:rPr lang="en-US" altLang="ja-JP" dirty="0"/>
              <a:t> </a:t>
            </a:r>
            <a:r>
              <a:rPr lang="en-US" sz="1200" dirty="0"/>
              <a:t>https://livejapan.com/en/in-tokyo/in-pref-tokyo/in-tokyo_train_station/article-a0005066/</a:t>
            </a:r>
            <a:endParaRPr lang="en-US" dirty="0"/>
          </a:p>
          <a:p>
            <a:br>
              <a:rPr lang="en-US" altLang="ja-JP" dirty="0"/>
            </a:br>
            <a:r>
              <a:rPr lang="ja-JP" altLang="en-US" dirty="0"/>
              <a:t>どんぶりのレシピ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・</a:t>
            </a:r>
            <a:r>
              <a:rPr lang="en-US" dirty="0"/>
              <a:t>AJINOMOTO Park : https://park.ajinomoto.co.jp/recipe/corner/kantan/donburi/</a:t>
            </a:r>
          </a:p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E8C2E4-CBD8-49D7-AE34-5595B01214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12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※</a:t>
            </a:r>
            <a:r>
              <a:rPr lang="ja-JP" altLang="en-US" dirty="0"/>
              <a:t>データを比較することで≪発見≫したり、≪分析≫する力を育てることができます。</a:t>
            </a: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Step1</a:t>
            </a:r>
            <a:r>
              <a:rPr lang="ja-JP" altLang="en-US" dirty="0"/>
              <a:t>：［クラス全体</a:t>
            </a:r>
            <a:r>
              <a:rPr lang="en-US" altLang="ja-JP" dirty="0"/>
              <a:t>/</a:t>
            </a:r>
            <a:r>
              <a:rPr lang="ja-JP" altLang="en-US" dirty="0"/>
              <a:t>グループ</a:t>
            </a:r>
            <a:r>
              <a:rPr lang="en-US" altLang="ja-JP" dirty="0"/>
              <a:t>/</a:t>
            </a:r>
            <a:r>
              <a:rPr lang="ja-JP" altLang="en-US" dirty="0"/>
              <a:t>個人］で考えてもらう。</a:t>
            </a:r>
            <a:br>
              <a:rPr lang="en-US" altLang="ja-JP" dirty="0"/>
            </a:br>
            <a:r>
              <a:rPr lang="en-US" altLang="ja-JP" dirty="0"/>
              <a:t>Step2</a:t>
            </a:r>
            <a:r>
              <a:rPr lang="ja-JP" altLang="en-US" dirty="0"/>
              <a:t>：［　］に気づいたことをシェアしてもらう。全然生徒から意見が出ない場合は、教師からヒントを出す。ヒント↓</a:t>
            </a:r>
            <a:br>
              <a:rPr lang="en-US" altLang="ja-JP" dirty="0"/>
            </a:br>
            <a:endParaRPr lang="en-US" altLang="ja-JP" dirty="0"/>
          </a:p>
          <a:p>
            <a:br>
              <a:rPr lang="en-US" altLang="ja-JP" dirty="0"/>
            </a:br>
            <a:r>
              <a:rPr lang="ja-JP" altLang="en-US" dirty="0"/>
              <a:t>年代別の違いについて：</a:t>
            </a:r>
            <a:endParaRPr lang="en-US" altLang="ja-JP" dirty="0"/>
          </a:p>
          <a:p>
            <a:r>
              <a:rPr lang="ja-JP" altLang="en-US" dirty="0"/>
              <a:t>・</a:t>
            </a:r>
            <a:r>
              <a:rPr lang="en-US" altLang="ja-JP" dirty="0"/>
              <a:t>1</a:t>
            </a:r>
            <a:r>
              <a:rPr lang="ja-JP" altLang="en-US" dirty="0"/>
              <a:t>位「寿司」、</a:t>
            </a:r>
            <a:r>
              <a:rPr lang="en-US" altLang="ja-JP" dirty="0"/>
              <a:t>2</a:t>
            </a:r>
            <a:r>
              <a:rPr lang="ja-JP" altLang="en-US" dirty="0"/>
              <a:t>位「焼肉」は</a:t>
            </a:r>
            <a:r>
              <a:rPr lang="en-US" altLang="ja-JP" dirty="0"/>
              <a:t>10</a:t>
            </a:r>
            <a:r>
              <a:rPr lang="ja-JP" altLang="en-US" dirty="0"/>
              <a:t>年前も</a:t>
            </a:r>
            <a:r>
              <a:rPr lang="en-US" altLang="ja-JP" dirty="0"/>
              <a:t>20</a:t>
            </a:r>
            <a:r>
              <a:rPr lang="ja-JP" altLang="en-US" dirty="0"/>
              <a:t>年前も変わらない。</a:t>
            </a:r>
            <a:endParaRPr lang="en-US" altLang="ja-JP" dirty="0"/>
          </a:p>
          <a:p>
            <a:endParaRPr lang="en-US" altLang="ja-JP" dirty="0"/>
          </a:p>
          <a:p>
            <a:r>
              <a:rPr lang="ja-JP" altLang="en-US" dirty="0"/>
              <a:t>・</a:t>
            </a:r>
            <a:r>
              <a:rPr lang="en-US" altLang="ja-JP" dirty="0"/>
              <a:t>2002</a:t>
            </a:r>
            <a:r>
              <a:rPr lang="ja-JP" altLang="en-US" dirty="0"/>
              <a:t>年にあって、</a:t>
            </a:r>
            <a:r>
              <a:rPr lang="en-US" altLang="ja-JP" dirty="0"/>
              <a:t>2022</a:t>
            </a:r>
            <a:r>
              <a:rPr lang="ja-JP" altLang="en-US" dirty="0"/>
              <a:t>年にないもの：</a:t>
            </a:r>
            <a:r>
              <a:rPr lang="en-US" altLang="ja-JP" dirty="0"/>
              <a:t>6</a:t>
            </a:r>
            <a:r>
              <a:rPr lang="ja-JP" altLang="en-US" dirty="0"/>
              <a:t>位「うどん・そば」、</a:t>
            </a:r>
            <a:r>
              <a:rPr lang="en-US" altLang="ja-JP" dirty="0"/>
              <a:t>7</a:t>
            </a:r>
            <a:r>
              <a:rPr lang="ja-JP" altLang="en-US" dirty="0"/>
              <a:t>位「野菜の煮物」、</a:t>
            </a:r>
            <a:r>
              <a:rPr lang="en-US" altLang="ja-JP" dirty="0"/>
              <a:t>8</a:t>
            </a:r>
            <a:r>
              <a:rPr lang="ja-JP" altLang="en-US" dirty="0"/>
              <a:t>位「天ぷら」、</a:t>
            </a:r>
            <a:r>
              <a:rPr lang="en-US" altLang="ja-JP" dirty="0"/>
              <a:t>10</a:t>
            </a:r>
            <a:r>
              <a:rPr lang="ja-JP" altLang="en-US" dirty="0"/>
              <a:t>位「焼き魚」　</a:t>
            </a:r>
            <a:endParaRPr lang="en-US" altLang="ja-JP" dirty="0"/>
          </a:p>
          <a:p>
            <a:r>
              <a:rPr lang="ja-JP" altLang="en-US" dirty="0"/>
              <a:t>　→どれも、ヘルシーで味付けの薄いものが</a:t>
            </a:r>
            <a:r>
              <a:rPr lang="en-US" altLang="ja-JP" dirty="0"/>
              <a:t>2022</a:t>
            </a:r>
            <a:r>
              <a:rPr lang="ja-JP" altLang="en-US" dirty="0"/>
              <a:t>年にはランクインしていない。</a:t>
            </a:r>
            <a:endParaRPr lang="en-US" altLang="ja-JP" dirty="0"/>
          </a:p>
          <a:p>
            <a:endParaRPr lang="en-US" dirty="0"/>
          </a:p>
          <a:p>
            <a:r>
              <a:rPr lang="ja-JP" altLang="en-US" dirty="0"/>
              <a:t>・</a:t>
            </a:r>
            <a:r>
              <a:rPr lang="en-US" altLang="ja-JP" dirty="0"/>
              <a:t>2022</a:t>
            </a:r>
            <a:r>
              <a:rPr lang="ja-JP" altLang="en-US" dirty="0"/>
              <a:t>年に新しくランクインしたもの：</a:t>
            </a:r>
            <a:r>
              <a:rPr lang="en-US" altLang="ja-JP" dirty="0"/>
              <a:t>4</a:t>
            </a:r>
            <a:r>
              <a:rPr lang="ja-JP" altLang="en-US" dirty="0"/>
              <a:t>位「鶏のから揚げ」、</a:t>
            </a:r>
            <a:r>
              <a:rPr lang="en-US" altLang="ja-JP" dirty="0"/>
              <a:t>7</a:t>
            </a:r>
            <a:r>
              <a:rPr lang="ja-JP" altLang="en-US" dirty="0"/>
              <a:t>位「ぎょうざ」、</a:t>
            </a:r>
            <a:r>
              <a:rPr lang="en-US" altLang="ja-JP" dirty="0"/>
              <a:t>9</a:t>
            </a:r>
            <a:r>
              <a:rPr lang="ja-JP" altLang="en-US" dirty="0"/>
              <a:t>位「ハンバーグ」</a:t>
            </a:r>
            <a:endParaRPr lang="en-US" altLang="ja-JP" dirty="0"/>
          </a:p>
          <a:p>
            <a:r>
              <a:rPr lang="ja-JP" altLang="en-US" dirty="0"/>
              <a:t>　→肉食化（現代の若者は魚を食べなくなってきていると言われています。）</a:t>
            </a:r>
            <a:endParaRPr lang="en-US" altLang="ja-JP" dirty="0"/>
          </a:p>
          <a:p>
            <a:r>
              <a:rPr lang="ja-JP" altLang="en-US" dirty="0"/>
              <a:t>　→濃い味付け</a:t>
            </a:r>
            <a:endParaRPr lang="en-US" altLang="ja-JP" dirty="0"/>
          </a:p>
          <a:p>
            <a:r>
              <a:rPr lang="ja-JP" altLang="en-US" dirty="0"/>
              <a:t>　→最近は「から揚げ」がコンビニやスーパーのお惣菜で安価で売られているため、人気が出ている。</a:t>
            </a:r>
            <a:endParaRPr lang="en-US" altLang="ja-JP" dirty="0"/>
          </a:p>
          <a:p>
            <a:r>
              <a:rPr lang="ja-JP" altLang="en-US" dirty="0"/>
              <a:t>　　から揚げだけの全国大会や、北海道の「ザンギ」や名古屋の「手羽先のから揚げ」など、ご当地からあげも人気がある。</a:t>
            </a:r>
            <a:br>
              <a:rPr lang="en-US" altLang="ja-JP" dirty="0"/>
            </a:br>
            <a:br>
              <a:rPr lang="en-US" altLang="ja-JP" dirty="0"/>
            </a:br>
            <a:r>
              <a:rPr lang="ja-JP" altLang="en-US" dirty="0"/>
              <a:t>ザンギ：</a:t>
            </a:r>
            <a:r>
              <a:rPr lang="en-US" altLang="ja-JP" dirty="0"/>
              <a:t>https://www.maff.go.jp/j/keikaku/syokubunka/k_ryouri/search_menu/menu/zangi_hokkaido.html</a:t>
            </a:r>
            <a:r>
              <a:rPr lang="ja-JP" altLang="en-US" dirty="0"/>
              <a:t>（農林水産省「うちの郷土料理」）</a:t>
            </a:r>
            <a:endParaRPr lang="en-US" altLang="ja-JP" dirty="0"/>
          </a:p>
          <a:p>
            <a:r>
              <a:rPr lang="ja-JP" altLang="en-US" dirty="0"/>
              <a:t>手羽先：</a:t>
            </a:r>
            <a:r>
              <a:rPr lang="en-US" altLang="ja-JP" dirty="0"/>
              <a:t>https://www.pref.aichi.jp/sangyo-seisaku/gourmet/pdf/contents_2.pdf</a:t>
            </a:r>
            <a:r>
              <a:rPr lang="ja-JP" altLang="en-US" dirty="0"/>
              <a:t>（愛知県）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8C2E4-CBD8-49D7-AE34-5595B01214A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316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色々な視点で≪比較≫することが重要です。</a:t>
            </a:r>
            <a:br>
              <a:rPr lang="ja-JP" altLang="en-US" dirty="0"/>
            </a:br>
            <a:br>
              <a:rPr lang="ja-JP" altLang="en-US" dirty="0"/>
            </a:br>
            <a:r>
              <a:rPr lang="ja-JP" altLang="en-US" dirty="0"/>
              <a:t>性別の違いについて：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1</a:t>
            </a:r>
            <a:r>
              <a:rPr lang="ja-JP" altLang="en-US" dirty="0"/>
              <a:t>位「寿司」、</a:t>
            </a:r>
            <a:r>
              <a:rPr lang="en-US" altLang="ja-JP" dirty="0"/>
              <a:t>2</a:t>
            </a:r>
            <a:r>
              <a:rPr lang="ja-JP" altLang="en-US" dirty="0"/>
              <a:t>位「焼肉」は男女とも同じ</a:t>
            </a:r>
          </a:p>
          <a:p>
            <a:r>
              <a:rPr lang="ja-JP" altLang="en-US" dirty="0"/>
              <a:t>・男性</a:t>
            </a:r>
            <a:r>
              <a:rPr lang="en-US" altLang="ja-JP" dirty="0"/>
              <a:t>3</a:t>
            </a:r>
            <a:r>
              <a:rPr lang="ja-JP" altLang="en-US" dirty="0"/>
              <a:t>位「ラーメン」、</a:t>
            </a:r>
            <a:r>
              <a:rPr lang="en-US" altLang="ja-JP" dirty="0"/>
              <a:t>4</a:t>
            </a:r>
            <a:r>
              <a:rPr lang="ja-JP" altLang="en-US" dirty="0"/>
              <a:t>位「カレーライス」はカロリーがとても高いので、女性は</a:t>
            </a:r>
            <a:r>
              <a:rPr lang="en-US" altLang="ja-JP" dirty="0"/>
              <a:t>6</a:t>
            </a:r>
            <a:r>
              <a:rPr lang="ja-JP" altLang="en-US" dirty="0"/>
              <a:t>位、</a:t>
            </a:r>
            <a:r>
              <a:rPr lang="en-US" altLang="ja-JP" dirty="0"/>
              <a:t>8</a:t>
            </a:r>
            <a:r>
              <a:rPr lang="ja-JP" altLang="en-US" dirty="0"/>
              <a:t>位と低くなっている。</a:t>
            </a:r>
          </a:p>
          <a:p>
            <a:r>
              <a:rPr lang="ja-JP" altLang="en-US" dirty="0"/>
              <a:t>　</a:t>
            </a:r>
            <a:r>
              <a:rPr lang="en-US" altLang="ja-JP" dirty="0"/>
              <a:t>7</a:t>
            </a:r>
            <a:r>
              <a:rPr lang="ja-JP" altLang="en-US" dirty="0"/>
              <a:t>位「ステーキ」、</a:t>
            </a:r>
            <a:r>
              <a:rPr lang="en-US" altLang="ja-JP" dirty="0"/>
              <a:t>8</a:t>
            </a:r>
            <a:r>
              <a:rPr lang="ja-JP" altLang="en-US" dirty="0"/>
              <a:t>位「とんかつ」もカロリーが高いので、女性のランキングには入っていない。</a:t>
            </a:r>
          </a:p>
          <a:p>
            <a:endParaRPr lang="ja-JP" altLang="en-US" dirty="0"/>
          </a:p>
          <a:p>
            <a:r>
              <a:rPr lang="ja-JP" altLang="en-US" dirty="0"/>
              <a:t>・一方、女性のランキングには</a:t>
            </a:r>
            <a:r>
              <a:rPr lang="en-US" altLang="ja-JP" dirty="0"/>
              <a:t>3</a:t>
            </a:r>
            <a:r>
              <a:rPr lang="ja-JP" altLang="en-US" dirty="0"/>
              <a:t>位「さしみ」や</a:t>
            </a:r>
            <a:r>
              <a:rPr lang="en-US" altLang="ja-JP" dirty="0"/>
              <a:t>7</a:t>
            </a:r>
            <a:r>
              <a:rPr lang="ja-JP" altLang="en-US" dirty="0"/>
              <a:t>位「パスタ」、</a:t>
            </a:r>
            <a:r>
              <a:rPr lang="en-US" altLang="ja-JP" dirty="0"/>
              <a:t>9</a:t>
            </a:r>
            <a:r>
              <a:rPr lang="ja-JP" altLang="en-US" dirty="0"/>
              <a:t>位「サラダ」とヘルシーな料理がランクインしている。</a:t>
            </a:r>
          </a:p>
          <a:p>
            <a:endParaRPr lang="th-TH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8C2E4-CBD8-49D7-AE34-5595B01214A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440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30.png"/><Relationship Id="rId4" Type="http://schemas.microsoft.com/office/2007/relationships/hdphoto" Target="../media/hdphoto2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eikatsusoken.jp/teiten/ranking/379.html" TargetMode="External"/><Relationship Id="rId2" Type="http://schemas.openxmlformats.org/officeDocument/2006/relationships/hyperlink" Target="https://seikatsusoken.jp/teite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ark.ajinomoto.co.jp/recipe/corner/kantan/donburi/" TargetMode="External"/><Relationship Id="rId5" Type="http://schemas.openxmlformats.org/officeDocument/2006/relationships/hyperlink" Target="https://livejapan.com/ja/in-tokyo/in-pref-tokyo/in-tokyo_train_station/article-a0005066/" TargetMode="External"/><Relationship Id="rId4" Type="http://schemas.openxmlformats.org/officeDocument/2006/relationships/hyperlink" Target="https://www.plenus.co.jp/kome-academy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6.tmp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9.wdp"/><Relationship Id="rId18" Type="http://schemas.openxmlformats.org/officeDocument/2006/relationships/image" Target="../media/image14.png"/><Relationship Id="rId26" Type="http://schemas.openxmlformats.org/officeDocument/2006/relationships/image" Target="../media/image18.png"/><Relationship Id="rId3" Type="http://schemas.openxmlformats.org/officeDocument/2006/relationships/hyperlink" Target="https://seikatsusoken.jp/teiten/ranking/379.html" TargetMode="External"/><Relationship Id="rId21" Type="http://schemas.microsoft.com/office/2007/relationships/hdphoto" Target="../media/hdphoto13.wdp"/><Relationship Id="rId7" Type="http://schemas.microsoft.com/office/2007/relationships/hdphoto" Target="../media/hdphoto6.wdp"/><Relationship Id="rId12" Type="http://schemas.openxmlformats.org/officeDocument/2006/relationships/image" Target="../media/image11.png"/><Relationship Id="rId17" Type="http://schemas.microsoft.com/office/2007/relationships/hdphoto" Target="../media/hdphoto11.wdp"/><Relationship Id="rId25" Type="http://schemas.microsoft.com/office/2007/relationships/hdphoto" Target="../media/hdphoto15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29" Type="http://schemas.microsoft.com/office/2007/relationships/hdphoto" Target="../media/hdphoto1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8.wdp"/><Relationship Id="rId24" Type="http://schemas.openxmlformats.org/officeDocument/2006/relationships/image" Target="../media/image17.png"/><Relationship Id="rId5" Type="http://schemas.microsoft.com/office/2007/relationships/hdphoto" Target="../media/hdphoto5.wdp"/><Relationship Id="rId15" Type="http://schemas.microsoft.com/office/2007/relationships/hdphoto" Target="../media/hdphoto10.wdp"/><Relationship Id="rId23" Type="http://schemas.microsoft.com/office/2007/relationships/hdphoto" Target="../media/hdphoto14.wdp"/><Relationship Id="rId28" Type="http://schemas.openxmlformats.org/officeDocument/2006/relationships/image" Target="../media/image19.png"/><Relationship Id="rId10" Type="http://schemas.openxmlformats.org/officeDocument/2006/relationships/image" Target="../media/image10.png"/><Relationship Id="rId19" Type="http://schemas.microsoft.com/office/2007/relationships/hdphoto" Target="../media/hdphoto12.wdp"/><Relationship Id="rId4" Type="http://schemas.openxmlformats.org/officeDocument/2006/relationships/image" Target="../media/image7.png"/><Relationship Id="rId9" Type="http://schemas.microsoft.com/office/2007/relationships/hdphoto" Target="../media/hdphoto7.wdp"/><Relationship Id="rId14" Type="http://schemas.openxmlformats.org/officeDocument/2006/relationships/image" Target="../media/image12.png"/><Relationship Id="rId22" Type="http://schemas.openxmlformats.org/officeDocument/2006/relationships/image" Target="../media/image16.png"/><Relationship Id="rId27" Type="http://schemas.microsoft.com/office/2007/relationships/hdphoto" Target="../media/hdphoto16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if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24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11" Type="http://schemas.openxmlformats.org/officeDocument/2006/relationships/image" Target="../media/image20.tiff"/><Relationship Id="rId5" Type="http://schemas.openxmlformats.org/officeDocument/2006/relationships/image" Target="../media/image25.png"/><Relationship Id="rId10" Type="http://schemas.microsoft.com/office/2007/relationships/hdphoto" Target="../media/hdphoto20.wdp"/><Relationship Id="rId4" Type="http://schemas.openxmlformats.org/officeDocument/2006/relationships/hyperlink" Target="https://livejapan.com/en/in-tokyo/in-pref-tokyo/in-tokyo_train_station/article-a0005066/" TargetMode="External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9772"/>
            <a:ext cx="9144000" cy="1015926"/>
          </a:xfrm>
        </p:spPr>
        <p:txBody>
          <a:bodyPr>
            <a:normAutofit/>
          </a:bodyPr>
          <a:lstStyle/>
          <a:p>
            <a:r>
              <a:rPr lang="ja-JP" altLang="en-US" sz="4800">
                <a:latin typeface="UD Digi Kyokasho NP-B" panose="02020700000000000000" pitchFamily="18" charset="-128"/>
                <a:ea typeface="UD Digi Kyokasho NP-B" panose="02020700000000000000" pitchFamily="18" charset="-128"/>
                <a:cs typeface="Calibri Light"/>
              </a:rPr>
              <a:t>だい14か　日本料理</a:t>
            </a:r>
            <a:endParaRPr lang="en-US" sz="4800">
              <a:latin typeface="UD Digi Kyokasho NP-B" panose="02020700000000000000" pitchFamily="18" charset="-128"/>
              <a:ea typeface="UD Digi Kyokasho NP-B" panose="02020700000000000000" pitchFamily="18" charset="-128"/>
              <a:cs typeface="Calibri Ligh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DAE5C68-98A6-45D6-A066-8CE42D4E641A}"/>
              </a:ext>
            </a:extLst>
          </p:cNvPr>
          <p:cNvSpPr txBox="1"/>
          <p:nvPr/>
        </p:nvSpPr>
        <p:spPr>
          <a:xfrm rot="19921881">
            <a:off x="1015999" y="1766797"/>
            <a:ext cx="14393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 dirty="0">
                <a:solidFill>
                  <a:schemeClr val="bg1"/>
                </a:solidFill>
              </a:rPr>
              <a:t>แชร์ข้อมูล</a:t>
            </a:r>
          </a:p>
          <a:p>
            <a:pPr algn="ctr"/>
            <a:r>
              <a:rPr kumimoji="1" lang="th-TH" sz="2800" b="1" dirty="0">
                <a:solidFill>
                  <a:schemeClr val="bg1"/>
                </a:solidFill>
              </a:rPr>
              <a:t>ที่รู้มา</a:t>
            </a:r>
            <a:endParaRPr kumimoji="1" lang="en-US" sz="2800" b="1" dirty="0">
              <a:solidFill>
                <a:schemeClr val="bg1"/>
              </a:solidFill>
            </a:endParaRPr>
          </a:p>
        </p:txBody>
      </p:sp>
      <p:pic>
        <p:nvPicPr>
          <p:cNvPr id="6" name="รูปภาพ 34">
            <a:extLst>
              <a:ext uri="{FF2B5EF4-FFF2-40B4-BE49-F238E27FC236}">
                <a16:creationId xmlns:a16="http://schemas.microsoft.com/office/drawing/2014/main" id="{A9F33ECC-975B-4FEB-9427-ED75A19B27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44" y="1602320"/>
            <a:ext cx="3379112" cy="224520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AA1755-B00E-4689-B228-ADEEB9B21FF0}"/>
              </a:ext>
            </a:extLst>
          </p:cNvPr>
          <p:cNvSpPr txBox="1"/>
          <p:nvPr/>
        </p:nvSpPr>
        <p:spPr>
          <a:xfrm>
            <a:off x="876320" y="4084146"/>
            <a:ext cx="109727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みなさんは、どんな日本料理が好きですか。</a:t>
            </a:r>
            <a:b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①「好きな日本料理」ベスト３をグループでまとめてみましょう！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②「知っている日本料理」は何ですか。グループでまとめてみましょう！</a:t>
            </a:r>
            <a:b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b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en-US" altLang="ja-JP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先生へ：導入として、①か②かどちらかをやってみましょう。</a:t>
            </a:r>
            <a:endParaRPr lang="en-US" altLang="ja-JP" sz="2800" u="sng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71B8AFD7-03D4-6185-4E6E-24887CAE10B9}"/>
              </a:ext>
            </a:extLst>
          </p:cNvPr>
          <p:cNvSpPr/>
          <p:nvPr/>
        </p:nvSpPr>
        <p:spPr>
          <a:xfrm>
            <a:off x="1039216" y="827700"/>
            <a:ext cx="2210234" cy="775043"/>
          </a:xfrm>
          <a:custGeom>
            <a:avLst/>
            <a:gdLst>
              <a:gd name="csX0" fmla="*/ 0 w 2210234"/>
              <a:gd name="csY0" fmla="*/ 0 h 775043"/>
              <a:gd name="csX1" fmla="*/ 1822713 w 2210234"/>
              <a:gd name="csY1" fmla="*/ 0 h 775043"/>
              <a:gd name="csX2" fmla="*/ 2210234 w 2210234"/>
              <a:gd name="csY2" fmla="*/ 387522 h 775043"/>
              <a:gd name="csX3" fmla="*/ 1822713 w 2210234"/>
              <a:gd name="csY3" fmla="*/ 775043 h 775043"/>
              <a:gd name="csX4" fmla="*/ 0 w 2210234"/>
              <a:gd name="csY4" fmla="*/ 775043 h 775043"/>
              <a:gd name="csX5" fmla="*/ 0 w 2210234"/>
              <a:gd name="csY5" fmla="*/ 0 h 775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ja-JP" altLang="en-US" sz="1600" b="1" dirty="0">
                <a:latin typeface="UD Digi Kyokasho N" panose="02020400000000000000" pitchFamily="17" charset="-128"/>
                <a:ea typeface="UD Digi Kyokasho N" panose="02020400000000000000" pitchFamily="17" charset="-128"/>
              </a:rPr>
              <a:t>知っていることをシェアしましょう。</a:t>
            </a:r>
            <a:endParaRPr kumimoji="0" lang="en-US" sz="16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UD Digi Kyokasho N" panose="02020400000000000000" pitchFamily="17" charset="-128"/>
              <a:ea typeface="UD Digi Kyokasho N" panose="02020400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25D25ADF-551C-41F7-9E3A-5B03195C9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3148" y="6485559"/>
            <a:ext cx="3783496" cy="2847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endParaRPr lang="en-US" altLang="ja-JP" sz="1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1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zh-TW" b="0" i="0">
              <a:solidFill>
                <a:srgbClr val="2B2A27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zh-TW">
              <a:solidFill>
                <a:srgbClr val="2B2A27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zh-TW" b="0" i="0">
              <a:solidFill>
                <a:srgbClr val="2B2A27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>
              <a:solidFill>
                <a:srgbClr val="2B2A27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A1C165B-BCF3-D001-FB03-9D328B4F0AA5}"/>
              </a:ext>
            </a:extLst>
          </p:cNvPr>
          <p:cNvGraphicFramePr>
            <a:graphicFrameLocks noGrp="1"/>
          </p:cNvGraphicFramePr>
          <p:nvPr/>
        </p:nvGraphicFramePr>
        <p:xfrm>
          <a:off x="682385" y="1626856"/>
          <a:ext cx="7928079" cy="5143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1969">
                  <a:extLst>
                    <a:ext uri="{9D8B030D-6E8A-4147-A177-3AD203B41FA5}">
                      <a16:colId xmlns:a16="http://schemas.microsoft.com/office/drawing/2014/main" val="2158119172"/>
                    </a:ext>
                  </a:extLst>
                </a:gridCol>
                <a:gridCol w="3481754">
                  <a:extLst>
                    <a:ext uri="{9D8B030D-6E8A-4147-A177-3AD203B41FA5}">
                      <a16:colId xmlns:a16="http://schemas.microsoft.com/office/drawing/2014/main" val="3899579094"/>
                    </a:ext>
                  </a:extLst>
                </a:gridCol>
                <a:gridCol w="3704356">
                  <a:extLst>
                    <a:ext uri="{9D8B030D-6E8A-4147-A177-3AD203B41FA5}">
                      <a16:colId xmlns:a16="http://schemas.microsoft.com/office/drawing/2014/main" val="2446748426"/>
                    </a:ext>
                  </a:extLst>
                </a:gridCol>
              </a:tblGrid>
              <a:tr h="46171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2022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2022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2620185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r>
                        <a:rPr lang="en-US" altLang="ja-JP" dirty="0"/>
                        <a:t>1</a:t>
                      </a:r>
                      <a:r>
                        <a:rPr lang="ja-JP" altLang="en-US" dirty="0"/>
                        <a:t>👑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すし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[34.3% 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すし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[42.3% 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3050074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r>
                        <a:rPr lang="en-US" altLang="ja-JP" dirty="0"/>
                        <a:t>2</a:t>
                      </a:r>
                      <a:r>
                        <a:rPr lang="ja-JP" altLang="en-US" dirty="0"/>
                        <a:t>👑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焼肉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やきにく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[34.3%]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焼肉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やきにく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[23.6%]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680428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r>
                        <a:rPr lang="en-US" altLang="ja-JP" dirty="0"/>
                        <a:t>3</a:t>
                      </a:r>
                      <a:r>
                        <a:rPr lang="ja-JP" altLang="en-US" dirty="0"/>
                        <a:t>👑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ラーメン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[30.1%]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からあげ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[16.2]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846984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4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カレーライス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[23.8%]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さしみ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[13.9%]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355262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からあげ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[17.9%]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ぎょうざ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[13.9%]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957915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6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さしみ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[16.9%]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ラーメン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[13.0%]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660754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ステーキ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[11.2%]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パスタ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[11.9%]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603985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8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とんかつ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[19.7%]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カレーライス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121065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ぎょうざ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[9.5%]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サラダ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[9.8%]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998497"/>
                  </a:ext>
                </a:extLst>
              </a:tr>
              <a:tr h="468131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10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うどん・そば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[9.0%]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ハンバーグ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[9.0%]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489341"/>
                  </a:ext>
                </a:extLst>
              </a:tr>
            </a:tbl>
          </a:graphicData>
        </a:graphic>
      </p:graphicFrame>
      <p:pic>
        <p:nvPicPr>
          <p:cNvPr id="13" name="図 12" descr="おもちゃ, 人形 が含まれている画像&#10;&#10;自動的に生成された説明">
            <a:extLst>
              <a:ext uri="{FF2B5EF4-FFF2-40B4-BE49-F238E27FC236}">
                <a16:creationId xmlns:a16="http://schemas.microsoft.com/office/drawing/2014/main" id="{6FC13BAA-1FE8-4A76-8603-C7BE0B379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95302" l="4274" r="93162">
                        <a14:foregroundMark x1="8547" y1="57718" x2="24786" y2="60403"/>
                        <a14:foregroundMark x1="90598" y1="57047" x2="76068" y2="57047"/>
                        <a14:foregroundMark x1="22222" y1="93289" x2="77778" y2="94631"/>
                        <a14:foregroundMark x1="61538" y1="89933" x2="36752" y2="87919"/>
                        <a14:foregroundMark x1="36752" y1="87919" x2="35897" y2="87248"/>
                        <a14:foregroundMark x1="60684" y1="82550" x2="64957" y2="96644"/>
                        <a14:foregroundMark x1="47863" y1="9396" x2="47863" y2="9396"/>
                        <a14:foregroundMark x1="6838" y1="57718" x2="6838" y2="57718"/>
                        <a14:foregroundMark x1="5128" y1="59060" x2="5128" y2="59060"/>
                        <a14:foregroundMark x1="93162" y1="55705" x2="93162" y2="55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336" y="1291874"/>
            <a:ext cx="976226" cy="1243229"/>
          </a:xfrm>
          <a:prstGeom prst="rect">
            <a:avLst/>
          </a:prstGeom>
        </p:spPr>
      </p:pic>
      <p:pic>
        <p:nvPicPr>
          <p:cNvPr id="15" name="図 14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C45F09BC-C457-4242-AEAB-E5A7DA47CC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91" b="93015" l="5946" r="91892">
                        <a14:foregroundMark x1="5946" y1="49265" x2="14595" y2="47426"/>
                        <a14:foregroundMark x1="49189" y1="62132" x2="61622" y2="55147"/>
                        <a14:foregroundMark x1="92432" y1="49632" x2="88108" y2="47794"/>
                        <a14:foregroundMark x1="26486" y1="92647" x2="72973" y2="93015"/>
                        <a14:foregroundMark x1="52973" y1="69485" x2="25946" y2="76103"/>
                        <a14:foregroundMark x1="41081" y1="70956" x2="50811" y2="77941"/>
                        <a14:foregroundMark x1="55676" y1="71324" x2="55676" y2="61029"/>
                        <a14:foregroundMark x1="48108" y1="9191" x2="55676" y2="12868"/>
                        <a14:foregroundMark x1="53514" y1="73529" x2="43784" y2="7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305" y="1346612"/>
            <a:ext cx="845578" cy="1243229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2EB8A4A-8E58-AA7C-BB13-4C7EB17A1B7F}"/>
              </a:ext>
            </a:extLst>
          </p:cNvPr>
          <p:cNvSpPr txBox="1"/>
          <p:nvPr/>
        </p:nvSpPr>
        <p:spPr>
          <a:xfrm>
            <a:off x="8610464" y="6491263"/>
            <a:ext cx="2714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Website</a:t>
            </a:r>
            <a:r>
              <a:rPr kumimoji="0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：</a:t>
            </a:r>
            <a:r>
              <a:rPr kumimoji="0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「</a:t>
            </a:r>
            <a:r>
              <a:rPr kumimoji="0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生活総研「生活定点」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6792F84-0C5A-A6DC-9AD4-28366E6A8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85" y="88120"/>
            <a:ext cx="10515600" cy="1325563"/>
          </a:xfrm>
        </p:spPr>
        <p:txBody>
          <a:bodyPr/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活動案④</a:t>
            </a:r>
            <a:br>
              <a:rPr lang="en-US" altLang="ja-JP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くらべてみよう！　　　　　　</a:t>
            </a:r>
            <a:r>
              <a:rPr lang="ja-JP" altLang="en-US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性別：男の人と女の人</a:t>
            </a:r>
            <a:endParaRPr lang="en-US" u="sng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吹き出し: 角を丸めた四角形 19">
            <a:extLst>
              <a:ext uri="{FF2B5EF4-FFF2-40B4-BE49-F238E27FC236}">
                <a16:creationId xmlns:a16="http://schemas.microsoft.com/office/drawing/2014/main" id="{5FE76C0A-D873-45B6-80E1-C35432578457}"/>
              </a:ext>
            </a:extLst>
          </p:cNvPr>
          <p:cNvSpPr/>
          <p:nvPr/>
        </p:nvSpPr>
        <p:spPr>
          <a:xfrm>
            <a:off x="9202869" y="2078101"/>
            <a:ext cx="2714465" cy="3618297"/>
          </a:xfrm>
          <a:prstGeom prst="wedgeRoundRectCallout">
            <a:avLst>
              <a:gd name="adj1" fmla="val -70164"/>
              <a:gd name="adj2" fmla="val -203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Q: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性別の違いはある？ない？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男女の違いはどんな理由があると思いますか。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グループで話し合いましょう。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4137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06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sz="3600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600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5014120"/>
          </a:xfrm>
        </p:spPr>
        <p:txBody>
          <a:bodyPr>
            <a:normAutofit lnSpcReduction="10000"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P.4,9,10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博報堂生活総研「生活定点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1992-2024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｜博報堂生活総研」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https://seikatsusoken.jp/teiten/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博報堂生活総研「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03.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食　「好きな料理ベスト３は何ですか？」　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https://seikatsusoken.jp/teiten/ranking/379.html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P.7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Plenus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米食文化研究所「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Plenus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米食文化研究所」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https://www.plenus.co.jp/kome-academy/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P.8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LIVE JAPAN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「丼ツウに聞いた！日本の丼（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DONBURI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）ってどんなもの？基礎知識と楽しみ方ガイド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LIVE JAPAN (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日本の旅行・観光・体験ガイド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https://livejapan.com/ja/in-tokyo/in-pref-tokyo/in-tokyo_train_station/article-a0005066/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th-TH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  <a:hlinkClick r:id="rId6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P.8 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AJINOMOTO CO.INC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「簡単・早ワザ☆どんぶりレシピ｜料理をするなら味の素パークの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レシピ大百科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｜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味の素パーク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たべる楽しさを、もっと。」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https://park.ajinomoto.co.jp/recipe/corner/kantan/donburi/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th-TH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  <a:hlinkClick r:id="rId6"/>
            </a:endParaRPr>
          </a:p>
          <a:p>
            <a:endParaRPr lang="th-TH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206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0148" y="-192316"/>
            <a:ext cx="10325099" cy="1231297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日本人はどんな日本料理が好きだと思いますか。　</a:t>
            </a:r>
            <a:endParaRPr lang="en-US" sz="3600" dirty="0">
              <a:latin typeface="UD Digi Kyokasho NP-B" panose="02020700000000000000" pitchFamily="18" charset="-128"/>
              <a:ea typeface="UD Digi Kyokasho NP-B" panose="02020700000000000000" pitchFamily="18" charset="-128"/>
              <a:cs typeface="Calibri Light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AA1755-B00E-4689-B228-ADEEB9B21FF0}"/>
              </a:ext>
            </a:extLst>
          </p:cNvPr>
          <p:cNvSpPr txBox="1"/>
          <p:nvPr/>
        </p:nvSpPr>
        <p:spPr>
          <a:xfrm>
            <a:off x="933450" y="2033462"/>
            <a:ext cx="103251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ステップ１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（</a:t>
            </a:r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1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分）： （一人でたくさん出す</a:t>
            </a:r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)</a:t>
            </a:r>
          </a:p>
          <a:p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	</a:t>
            </a:r>
            <a:r>
              <a:rPr lang="ja-JP" altLang="en-US" sz="2800" u="sng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知っている料理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、</a:t>
            </a:r>
            <a:r>
              <a:rPr lang="ja-JP" altLang="en-US" sz="2800" u="sng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日本人が好きだと思う料理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をたくさん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	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書き出してみましょう。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endParaRPr lang="en-US" altLang="ja-JP" sz="2800" u="sng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ステップ２（</a:t>
            </a:r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5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分）：　（整理してまとめる）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	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グループやクラス全体で、自分達の想像する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sym typeface="Wingdings" panose="05000000000000000000" pitchFamily="2" charset="2"/>
            </a:endParaRPr>
          </a:p>
          <a:p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	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sym typeface="Wingdings" panose="05000000000000000000" pitchFamily="2" charset="2"/>
              </a:rPr>
              <a:t>「日本人がすきな日本料理ランキング」を作ってみましょう！</a:t>
            </a:r>
            <a:br>
              <a:rPr lang="en-US" altLang="ja-JP" sz="36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sz="2800" u="sng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角丸四角形吹き出し 5">
            <a:extLst>
              <a:ext uri="{FF2B5EF4-FFF2-40B4-BE49-F238E27FC236}">
                <a16:creationId xmlns:a16="http://schemas.microsoft.com/office/drawing/2014/main" id="{45BB2775-4AA0-4B64-B9D8-AA891FF15FB4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9" name="円形吹き出し 12">
            <a:extLst>
              <a:ext uri="{FF2B5EF4-FFF2-40B4-BE49-F238E27FC236}">
                <a16:creationId xmlns:a16="http://schemas.microsoft.com/office/drawing/2014/main" id="{D240C8E7-28E1-43E6-81AF-D5D927484D1B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❓</a:t>
            </a:r>
            <a:endParaRPr kumimoji="1" lang="en-US" sz="3200" dirty="0"/>
          </a:p>
        </p:txBody>
      </p:sp>
      <p:pic>
        <p:nvPicPr>
          <p:cNvPr id="4" name="図 3" descr="文字の書かれた紙&#10;&#10;低い精度で自動的に生成された説明">
            <a:extLst>
              <a:ext uri="{FF2B5EF4-FFF2-40B4-BE49-F238E27FC236}">
                <a16:creationId xmlns:a16="http://schemas.microsoft.com/office/drawing/2014/main" id="{C3E48AEF-A189-48E1-ADE5-85F6ECEFE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50" b="92500" l="9040" r="92655">
                        <a14:foregroundMark x1="9040" y1="11875" x2="10169" y2="87500"/>
                        <a14:foregroundMark x1="93220" y1="92500" x2="24294" y2="92500"/>
                        <a14:foregroundMark x1="76836" y1="16875" x2="43503" y2="23125"/>
                        <a14:foregroundMark x1="43503" y1="23125" x2="24294" y2="20000"/>
                        <a14:foregroundMark x1="10169" y1="11250" x2="38418" y2="8750"/>
                        <a14:foregroundMark x1="38418" y1="8750" x2="72881" y2="10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5710">
            <a:off x="8684386" y="3079798"/>
            <a:ext cx="1203220" cy="1087657"/>
          </a:xfrm>
          <a:prstGeom prst="rect">
            <a:avLst/>
          </a:prstGeom>
        </p:spPr>
      </p:pic>
      <p:pic>
        <p:nvPicPr>
          <p:cNvPr id="6" name="図 5" descr="図形&#10;&#10;自動的に生成された説明">
            <a:extLst>
              <a:ext uri="{FF2B5EF4-FFF2-40B4-BE49-F238E27FC236}">
                <a16:creationId xmlns:a16="http://schemas.microsoft.com/office/drawing/2014/main" id="{3175DB9C-6957-4074-B2F5-F0FB74995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87" b="92903" l="8475" r="96610">
                        <a14:foregroundMark x1="12429" y1="14194" x2="82486" y2="15484"/>
                        <a14:foregroundMark x1="8475" y1="18710" x2="9605" y2="88387"/>
                        <a14:foregroundMark x1="14124" y1="83871" x2="57062" y2="82581"/>
                        <a14:foregroundMark x1="57062" y1="82581" x2="96045" y2="88387"/>
                        <a14:foregroundMark x1="96045" y1="88387" x2="97175" y2="89677"/>
                        <a14:foregroundMark x1="88136" y1="92903" x2="81356" y2="864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410" y="3033728"/>
            <a:ext cx="1308988" cy="1146289"/>
          </a:xfrm>
          <a:prstGeom prst="rect">
            <a:avLst/>
          </a:prstGeom>
        </p:spPr>
      </p:pic>
      <p:pic>
        <p:nvPicPr>
          <p:cNvPr id="11" name="図 10" descr="文字の書かれた紙&#10;&#10;低い精度で自動的に生成された説明">
            <a:extLst>
              <a:ext uri="{FF2B5EF4-FFF2-40B4-BE49-F238E27FC236}">
                <a16:creationId xmlns:a16="http://schemas.microsoft.com/office/drawing/2014/main" id="{8C09DC70-C7A7-44E1-9319-E20BAB07A5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04" b="94118" l="1685" r="94382">
                        <a14:foregroundMark x1="14045" y1="10458" x2="83708" y2="15033"/>
                        <a14:foregroundMark x1="8989" y1="32026" x2="6180" y2="89542"/>
                        <a14:foregroundMark x1="6180" y1="89542" x2="7303" y2="94771"/>
                        <a14:foregroundMark x1="11236" y1="64052" x2="5618" y2="27451"/>
                        <a14:foregroundMark x1="5618" y1="27451" x2="2247" y2="22876"/>
                        <a14:foregroundMark x1="5056" y1="27451" x2="12921" y2="58170"/>
                        <a14:foregroundMark x1="94382" y1="90196" x2="67978" y2="64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9703">
            <a:off x="9968926" y="3099755"/>
            <a:ext cx="1415312" cy="1216532"/>
          </a:xfrm>
          <a:prstGeom prst="rect">
            <a:avLst/>
          </a:prstGeom>
        </p:spPr>
      </p:pic>
      <p:pic>
        <p:nvPicPr>
          <p:cNvPr id="13" name="図 12" descr="アイコン&#10;&#10;自動的に生成された説明">
            <a:extLst>
              <a:ext uri="{FF2B5EF4-FFF2-40B4-BE49-F238E27FC236}">
                <a16:creationId xmlns:a16="http://schemas.microsoft.com/office/drawing/2014/main" id="{F90D0394-A988-4A85-B514-7DD1987521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095" b="92381" l="6075" r="92523">
                        <a14:foregroundMark x1="7009" y1="81429" x2="57477" y2="71429"/>
                        <a14:foregroundMark x1="22430" y1="92857" x2="25701" y2="73810"/>
                        <a14:foregroundMark x1="92523" y1="10000" x2="68224" y2="25714"/>
                        <a14:foregroundMark x1="92523" y1="8095" x2="75701" y2="14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61444" y="2897117"/>
            <a:ext cx="1019318" cy="1000265"/>
          </a:xfrm>
          <a:prstGeom prst="rect">
            <a:avLst/>
          </a:prstGeom>
        </p:spPr>
      </p:pic>
      <p:pic>
        <p:nvPicPr>
          <p:cNvPr id="18" name="図 17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BDE5C855-8BF3-46AC-8B89-35F7DCC833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5" y="5431057"/>
            <a:ext cx="1587145" cy="100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56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EAF312-1C48-4F7D-BF28-79E76E627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見て、比べてみよう！</a:t>
            </a:r>
            <a:endParaRPr lang="en-US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216260-AECC-41C2-8551-F3DF4944D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次のスライドの「</a:t>
            </a:r>
            <a:r>
              <a:rPr lang="ja-JP" altLang="en-US" sz="28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「好きな料理ベスト３」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を見て、自分達で作ったランキングと比べてみましょう！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AAC4D561-CD51-4C50-98FF-9DE1DD720FC6}"/>
              </a:ext>
            </a:extLst>
          </p:cNvPr>
          <p:cNvSpPr/>
          <p:nvPr/>
        </p:nvSpPr>
        <p:spPr>
          <a:xfrm>
            <a:off x="900546" y="2973199"/>
            <a:ext cx="9749533" cy="1534413"/>
          </a:xfrm>
          <a:prstGeom prst="wedgeRoundRectCallout">
            <a:avLst>
              <a:gd name="adj1" fmla="val 52702"/>
              <a:gd name="adj2" fmla="val -379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Q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１</a:t>
            </a:r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: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自分たちで作った「想像ランキング」と比べてどうですか。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103C0905-0E90-463B-AE61-30DA4C933B0C}"/>
              </a:ext>
            </a:extLst>
          </p:cNvPr>
          <p:cNvSpPr/>
          <p:nvPr/>
        </p:nvSpPr>
        <p:spPr>
          <a:xfrm>
            <a:off x="838200" y="4730023"/>
            <a:ext cx="9749533" cy="1850326"/>
          </a:xfrm>
          <a:prstGeom prst="wedgeRoundRectCallout">
            <a:avLst>
              <a:gd name="adj1" fmla="val 52702"/>
              <a:gd name="adj2" fmla="val -379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Q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２</a:t>
            </a:r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: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知らない食べ物があったら、インターネットの画像検索で見てみましょう。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6190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A4D4FC-2E53-4310-A057-BC05D9A28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見てみよう！　</a:t>
            </a:r>
            <a:r>
              <a:rPr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　</a:t>
            </a:r>
            <a:r>
              <a:rPr lang="ja-JP" altLang="en-US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「好きな料理ベスト３」</a:t>
            </a:r>
            <a:r>
              <a:rPr lang="en-US" altLang="ja-JP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2022</a:t>
            </a:r>
            <a:endParaRPr lang="en-US" u="sng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0A80C5-64AF-4195-94EB-4C96EA6B9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1817" y="6300890"/>
            <a:ext cx="4131365" cy="3839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000"/>
              <a:t>Website</a:t>
            </a:r>
            <a:r>
              <a:rPr lang="ja-JP" altLang="en-US" sz="2000"/>
              <a:t>：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好きな料理ベスト３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　</a:t>
            </a:r>
            <a:endParaRPr lang="en-US" altLang="ja-JP" sz="1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1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zh-TW" b="0" i="0">
              <a:solidFill>
                <a:srgbClr val="2B2A27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zh-TW">
              <a:solidFill>
                <a:srgbClr val="2B2A27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zh-TW" b="0" i="0">
              <a:solidFill>
                <a:srgbClr val="2B2A27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>
              <a:solidFill>
                <a:srgbClr val="2B2A27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9B7E982B-9EC3-4D75-A777-53F3D9FE7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974999"/>
              </p:ext>
            </p:extLst>
          </p:nvPr>
        </p:nvGraphicFramePr>
        <p:xfrm>
          <a:off x="377687" y="1711036"/>
          <a:ext cx="11430000" cy="4212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3548">
                  <a:extLst>
                    <a:ext uri="{9D8B030D-6E8A-4147-A177-3AD203B41FA5}">
                      <a16:colId xmlns:a16="http://schemas.microsoft.com/office/drawing/2014/main" val="4287272365"/>
                    </a:ext>
                  </a:extLst>
                </a:gridCol>
                <a:gridCol w="4370979">
                  <a:extLst>
                    <a:ext uri="{9D8B030D-6E8A-4147-A177-3AD203B41FA5}">
                      <a16:colId xmlns:a16="http://schemas.microsoft.com/office/drawing/2014/main" val="3010672845"/>
                    </a:ext>
                  </a:extLst>
                </a:gridCol>
                <a:gridCol w="1274447">
                  <a:extLst>
                    <a:ext uri="{9D8B030D-6E8A-4147-A177-3AD203B41FA5}">
                      <a16:colId xmlns:a16="http://schemas.microsoft.com/office/drawing/2014/main" val="4227717080"/>
                    </a:ext>
                  </a:extLst>
                </a:gridCol>
                <a:gridCol w="4731026">
                  <a:extLst>
                    <a:ext uri="{9D8B030D-6E8A-4147-A177-3AD203B41FA5}">
                      <a16:colId xmlns:a16="http://schemas.microsoft.com/office/drawing/2014/main" val="3120162277"/>
                    </a:ext>
                  </a:extLst>
                </a:gridCol>
              </a:tblGrid>
              <a:tr h="842537"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すし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6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さしみ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16705"/>
                  </a:ext>
                </a:extLst>
              </a:tr>
              <a:tr h="842537"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やきにく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7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ぎょうざ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178874"/>
                  </a:ext>
                </a:extLst>
              </a:tr>
              <a:tr h="842537">
                <a:tc>
                  <a:txBody>
                    <a:bodyPr/>
                    <a:lstStyle/>
                    <a:p>
                      <a:pPr algn="ctr"/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ラーメン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8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ステーキ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583459"/>
                  </a:ext>
                </a:extLst>
              </a:tr>
              <a:tr h="842537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4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からあげ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9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パスタ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244210"/>
                  </a:ext>
                </a:extLst>
              </a:tr>
              <a:tr h="842537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5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カレーライス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10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360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ハンバーグ</a:t>
                      </a:r>
                      <a:endParaRPr lang="en-US" sz="360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040211"/>
                  </a:ext>
                </a:extLst>
              </a:tr>
            </a:tbl>
          </a:graphicData>
        </a:graphic>
      </p:graphicFrame>
      <p:pic>
        <p:nvPicPr>
          <p:cNvPr id="15" name="図 14" descr="アイコン&#10;&#10;自動的に生成された説明">
            <a:extLst>
              <a:ext uri="{FF2B5EF4-FFF2-40B4-BE49-F238E27FC236}">
                <a16:creationId xmlns:a16="http://schemas.microsoft.com/office/drawing/2014/main" id="{65963847-406F-4482-B803-F8DC26A86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16" b="92623" l="9091" r="91667">
                        <a14:foregroundMark x1="15909" y1="29508" x2="15909" y2="29508"/>
                        <a14:foregroundMark x1="51515" y1="18033" x2="51515" y2="18033"/>
                        <a14:foregroundMark x1="92424" y1="29508" x2="92424" y2="29508"/>
                        <a14:foregroundMark x1="47727" y1="54918" x2="55303" y2="67213"/>
                        <a14:foregroundMark x1="38636" y1="92623" x2="64394" y2="84426"/>
                        <a14:foregroundMark x1="31818" y1="87705" x2="71212" y2="85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81" y="1690688"/>
            <a:ext cx="940090" cy="868871"/>
          </a:xfrm>
          <a:prstGeom prst="rect">
            <a:avLst/>
          </a:prstGeom>
        </p:spPr>
      </p:pic>
      <p:pic>
        <p:nvPicPr>
          <p:cNvPr id="17" name="図 16" descr="アイコン&#10;&#10;自動的に生成された説明">
            <a:extLst>
              <a:ext uri="{FF2B5EF4-FFF2-40B4-BE49-F238E27FC236}">
                <a16:creationId xmlns:a16="http://schemas.microsoft.com/office/drawing/2014/main" id="{DD252FB5-3540-4133-9C5B-F8A9F3BA23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02" b="92308" l="10000" r="95000">
                        <a14:foregroundMark x1="12500" y1="29915" x2="12500" y2="29915"/>
                        <a14:foregroundMark x1="52500" y1="13675" x2="52500" y2="13675"/>
                        <a14:foregroundMark x1="95833" y1="20513" x2="95833" y2="20513"/>
                        <a14:foregroundMark x1="40000" y1="41880" x2="73333" y2="82906"/>
                        <a14:foregroundMark x1="40000" y1="92308" x2="65833" y2="88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1" y="2557957"/>
            <a:ext cx="848600" cy="827385"/>
          </a:xfrm>
          <a:prstGeom prst="rect">
            <a:avLst/>
          </a:prstGeom>
        </p:spPr>
      </p:pic>
      <p:pic>
        <p:nvPicPr>
          <p:cNvPr id="19" name="図 18" descr="アイコン&#10;&#10;自動的に生成された説明">
            <a:extLst>
              <a:ext uri="{FF2B5EF4-FFF2-40B4-BE49-F238E27FC236}">
                <a16:creationId xmlns:a16="http://schemas.microsoft.com/office/drawing/2014/main" id="{938CD332-716B-4621-B71F-A474CDA2FF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197" b="93443" l="847" r="94068">
                        <a14:foregroundMark x1="8475" y1="30328" x2="8475" y2="30328"/>
                        <a14:foregroundMark x1="41525" y1="18033" x2="41525" y2="18033"/>
                        <a14:foregroundMark x1="94915" y1="28689" x2="94915" y2="28689"/>
                        <a14:foregroundMark x1="44915" y1="38525" x2="52542" y2="68033"/>
                        <a14:foregroundMark x1="36441" y1="93443" x2="57627" y2="91803"/>
                        <a14:foregroundMark x1="847" y1="28689" x2="847" y2="286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1" y="3338482"/>
            <a:ext cx="848600" cy="877366"/>
          </a:xfrm>
          <a:prstGeom prst="rect">
            <a:avLst/>
          </a:prstGeom>
        </p:spPr>
      </p:pic>
      <p:pic>
        <p:nvPicPr>
          <p:cNvPr id="21" name="図 20" descr="食品, テーブル, オレンジ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3F0B4A6A-C930-479C-A794-B2E3D74AD8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96" b="91146" l="2574" r="93382">
                        <a14:foregroundMark x1="7537" y1="36719" x2="11765" y2="57292"/>
                        <a14:foregroundMark x1="52757" y1="37760" x2="77022" y2="51823"/>
                        <a14:foregroundMark x1="65441" y1="52344" x2="73897" y2="57292"/>
                        <a14:foregroundMark x1="37868" y1="61198" x2="54044" y2="68750"/>
                        <a14:foregroundMark x1="54044" y1="61719" x2="60846" y2="59635"/>
                        <a14:foregroundMark x1="23346" y1="51823" x2="34007" y2="54167"/>
                        <a14:foregroundMark x1="29779" y1="58333" x2="39706" y2="62240"/>
                        <a14:foregroundMark x1="20221" y1="61198" x2="35478" y2="64323"/>
                        <a14:foregroundMark x1="37868" y1="88281" x2="37868" y2="88281"/>
                        <a14:foregroundMark x1="2941" y1="49219" x2="2941" y2="49219"/>
                        <a14:foregroundMark x1="37500" y1="91146" x2="37500" y2="91146"/>
                        <a14:foregroundMark x1="93382" y1="60156" x2="86213" y2="54688"/>
                        <a14:foregroundMark x1="79963" y1="51823" x2="82721" y2="51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32" y="1493411"/>
            <a:ext cx="1539204" cy="1086497"/>
          </a:xfrm>
          <a:prstGeom prst="rect">
            <a:avLst/>
          </a:prstGeom>
        </p:spPr>
      </p:pic>
      <p:pic>
        <p:nvPicPr>
          <p:cNvPr id="25" name="図 24" descr="皿の上の食べ物&#10;&#10;中程度の精度で自動的に生成された説明">
            <a:extLst>
              <a:ext uri="{FF2B5EF4-FFF2-40B4-BE49-F238E27FC236}">
                <a16:creationId xmlns:a16="http://schemas.microsoft.com/office/drawing/2014/main" id="{5004F7D1-5E07-4056-B66B-9C9E258C8B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596" b="95960" l="962" r="96635">
                        <a14:foregroundMark x1="8477" y1="27155" x2="11690" y2="57959"/>
                        <a14:foregroundMark x1="3365" y1="44444" x2="53365" y2="23232"/>
                        <a14:foregroundMark x1="12981" y1="27273" x2="42308" y2="23232"/>
                        <a14:foregroundMark x1="69231" y1="26263" x2="84615" y2="39899"/>
                        <a14:foregroundMark x1="79327" y1="25253" x2="92308" y2="52525"/>
                        <a14:foregroundMark x1="92308" y1="52525" x2="92308" y2="54545"/>
                        <a14:foregroundMark x1="42308" y1="93939" x2="57212" y2="90404"/>
                        <a14:foregroundMark x1="30288" y1="84343" x2="42308" y2="89394"/>
                        <a14:foregroundMark x1="40385" y1="90404" x2="30288" y2="72727"/>
                        <a14:foregroundMark x1="24038" y1="82323" x2="32212" y2="75758"/>
                        <a14:foregroundMark x1="7075" y1="60101" x2="7284" y2="60871"/>
                        <a14:foregroundMark x1="5838" y1="55556" x2="7075" y2="60101"/>
                        <a14:foregroundMark x1="5288" y1="53535" x2="5838" y2="55556"/>
                        <a14:foregroundMark x1="7875" y1="67172" x2="7915" y2="67309"/>
                        <a14:foregroundMark x1="7578" y1="66162" x2="7875" y2="67172"/>
                        <a14:foregroundMark x1="7280" y1="65152" x2="7578" y2="66162"/>
                        <a14:foregroundMark x1="7185" y1="64830" x2="7280" y2="65152"/>
                        <a14:foregroundMark x1="6089" y1="61111" x2="6237" y2="61613"/>
                        <a14:foregroundMark x1="5792" y1="60101" x2="6089" y2="61111"/>
                        <a14:foregroundMark x1="4453" y1="55556" x2="5792" y2="60101"/>
                        <a14:foregroundMark x1="1923" y1="46970" x2="4453" y2="55556"/>
                        <a14:foregroundMark x1="26229" y1="79003" x2="41827" y2="86869"/>
                        <a14:foregroundMark x1="17788" y1="74747" x2="21233" y2="76484"/>
                        <a14:foregroundMark x1="34135" y1="88384" x2="29327" y2="84848"/>
                        <a14:foregroundMark x1="18269" y1="77273" x2="14604" y2="69572"/>
                        <a14:foregroundMark x1="65385" y1="88889" x2="76923" y2="83333"/>
                        <a14:foregroundMark x1="44231" y1="94949" x2="59135" y2="94949"/>
                        <a14:foregroundMark x1="36058" y1="91919" x2="51923" y2="95960"/>
                        <a14:foregroundMark x1="96635" y1="40909" x2="95673" y2="51515"/>
                        <a14:foregroundMark x1="2885" y1="40404" x2="2885" y2="40404"/>
                        <a14:foregroundMark x1="1923" y1="46970" x2="4327" y2="35354"/>
                        <a14:foregroundMark x1="4327" y1="35354" x2="5769" y2="33838"/>
                        <a14:foregroundMark x1="1923" y1="35859" x2="2885" y2="35354"/>
                        <a14:backgroundMark x1="962" y1="55556" x2="962" y2="55556"/>
                        <a14:backgroundMark x1="7692" y1="67172" x2="7692" y2="67172"/>
                        <a14:backgroundMark x1="7692" y1="67677" x2="7692" y2="67677"/>
                        <a14:backgroundMark x1="7692" y1="68182" x2="7692" y2="68182"/>
                        <a14:backgroundMark x1="6250" y1="62121" x2="6250" y2="62121"/>
                        <a14:backgroundMark x1="6250" y1="65152" x2="6250" y2="65152"/>
                        <a14:backgroundMark x1="6250" y1="67172" x2="6250" y2="67172"/>
                        <a14:backgroundMark x1="8173" y1="67172" x2="8173" y2="67172"/>
                        <a14:backgroundMark x1="8173" y1="69192" x2="8173" y2="69192"/>
                        <a14:backgroundMark x1="17308" y1="78788" x2="19712" y2="82828"/>
                        <a14:backgroundMark x1="7212" y1="65152" x2="7212" y2="65152"/>
                        <a14:backgroundMark x1="7692" y1="66162" x2="7692" y2="66162"/>
                        <a14:backgroundMark x1="6731" y1="24747" x2="10096" y2="24242"/>
                        <a14:backgroundMark x1="7212" y1="26768" x2="7212" y2="26768"/>
                        <a14:backgroundMark x1="8173" y1="67172" x2="10577" y2="71717"/>
                        <a14:backgroundMark x1="4808" y1="62626" x2="6731" y2="65152"/>
                        <a14:backgroundMark x1="4808" y1="60101" x2="4808" y2="60101"/>
                        <a14:backgroundMark x1="4808" y1="61111" x2="4808" y2="61111"/>
                        <a14:backgroundMark x1="962" y1="46970" x2="962" y2="46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055" y="3091832"/>
            <a:ext cx="1141372" cy="1086497"/>
          </a:xfrm>
          <a:prstGeom prst="rect">
            <a:avLst/>
          </a:prstGeom>
        </p:spPr>
      </p:pic>
      <p:pic>
        <p:nvPicPr>
          <p:cNvPr id="27" name="図 26" descr="皿の上にあるパスタ&#10;&#10;自動的に生成された説明">
            <a:extLst>
              <a:ext uri="{FF2B5EF4-FFF2-40B4-BE49-F238E27FC236}">
                <a16:creationId xmlns:a16="http://schemas.microsoft.com/office/drawing/2014/main" id="{DCA067A2-3F47-4638-B232-F5145286F1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634" b="96244" l="2817" r="96831">
                        <a14:foregroundMark x1="9155" y1="18310" x2="16901" y2="41784"/>
                        <a14:foregroundMark x1="5634" y1="18779" x2="8803" y2="25352"/>
                        <a14:foregroundMark x1="19366" y1="8451" x2="24296" y2="30047"/>
                        <a14:foregroundMark x1="47887" y1="6103" x2="43310" y2="33333"/>
                        <a14:foregroundMark x1="89789" y1="39906" x2="90493" y2="52113"/>
                        <a14:foregroundMark x1="12324" y1="63850" x2="25352" y2="75117"/>
                        <a14:foregroundMark x1="25352" y1="75117" x2="69366" y2="87324"/>
                        <a14:foregroundMark x1="69366" y1="87324" x2="70423" y2="86385"/>
                        <a14:foregroundMark x1="11972" y1="72770" x2="44718" y2="88263"/>
                        <a14:foregroundMark x1="44718" y1="88263" x2="57042" y2="89671"/>
                        <a14:foregroundMark x1="57042" y1="89671" x2="59155" y2="89202"/>
                        <a14:foregroundMark x1="16901" y1="80751" x2="10915" y2="70423"/>
                        <a14:foregroundMark x1="10915" y1="70423" x2="7746" y2="55869"/>
                        <a14:foregroundMark x1="7746" y1="55869" x2="8451" y2="40376"/>
                        <a14:foregroundMark x1="8451" y1="40376" x2="10211" y2="36620"/>
                        <a14:foregroundMark x1="8451" y1="33803" x2="5634" y2="49296"/>
                        <a14:foregroundMark x1="5634" y1="49296" x2="9859" y2="69953"/>
                        <a14:foregroundMark x1="9859" y1="69953" x2="12324" y2="72770"/>
                        <a14:foregroundMark x1="4930" y1="61033" x2="4577" y2="46948"/>
                        <a14:foregroundMark x1="4577" y1="46948" x2="10211" y2="34272"/>
                        <a14:foregroundMark x1="15493" y1="76995" x2="47887" y2="90610"/>
                        <a14:foregroundMark x1="47887" y1="90610" x2="53169" y2="91080"/>
                        <a14:foregroundMark x1="29930" y1="86385" x2="38732" y2="90610"/>
                        <a14:foregroundMark x1="38732" y1="90610" x2="42958" y2="90141"/>
                        <a14:foregroundMark x1="42958" y1="92019" x2="61620" y2="91549"/>
                        <a14:foregroundMark x1="61620" y1="91549" x2="67958" y2="88732"/>
                        <a14:foregroundMark x1="48944" y1="95305" x2="64789" y2="93427"/>
                        <a14:foregroundMark x1="62324" y1="92958" x2="71831" y2="91080"/>
                        <a14:foregroundMark x1="71831" y1="91080" x2="87676" y2="72770"/>
                        <a14:foregroundMark x1="87676" y1="72770" x2="87676" y2="71831"/>
                        <a14:foregroundMark x1="85211" y1="75117" x2="94014" y2="65728"/>
                        <a14:foregroundMark x1="94014" y1="65728" x2="96831" y2="54460"/>
                        <a14:foregroundMark x1="96831" y1="54460" x2="96831" y2="51643"/>
                        <a14:foregroundMark x1="96127" y1="51643" x2="85211" y2="30986"/>
                        <a14:foregroundMark x1="95423" y1="45070" x2="79930" y2="25352"/>
                        <a14:foregroundMark x1="64085" y1="13615" x2="77817" y2="27230"/>
                        <a14:foregroundMark x1="75352" y1="19249" x2="80986" y2="26761"/>
                        <a14:foregroundMark x1="77817" y1="17840" x2="87324" y2="31455"/>
                        <a14:foregroundMark x1="67958" y1="91080" x2="42606" y2="95305"/>
                        <a14:foregroundMark x1="66197" y1="93897" x2="39437" y2="96244"/>
                        <a14:foregroundMark x1="35211" y1="95775" x2="62676" y2="95775"/>
                        <a14:foregroundMark x1="62676" y1="95775" x2="64789" y2="95305"/>
                        <a14:foregroundMark x1="3169" y1="60094" x2="3169" y2="48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218" y="4178329"/>
            <a:ext cx="1337520" cy="1003140"/>
          </a:xfrm>
          <a:prstGeom prst="rect">
            <a:avLst/>
          </a:prstGeom>
        </p:spPr>
      </p:pic>
      <p:pic>
        <p:nvPicPr>
          <p:cNvPr id="29" name="図 28" descr="皿の上にあるフルーツ&#10;&#10;中程度の精度で自動的に生成された説明">
            <a:extLst>
              <a:ext uri="{FF2B5EF4-FFF2-40B4-BE49-F238E27FC236}">
                <a16:creationId xmlns:a16="http://schemas.microsoft.com/office/drawing/2014/main" id="{98367D0B-770B-43F8-BA62-D9917963B2C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639" b="93373" l="2113" r="96479">
                        <a14:foregroundMark x1="5634" y1="32530" x2="30282" y2="34337"/>
                        <a14:foregroundMark x1="2113" y1="48193" x2="16197" y2="30120"/>
                        <a14:foregroundMark x1="16197" y1="30120" x2="22535" y2="27711"/>
                        <a14:foregroundMark x1="7394" y1="33133" x2="19366" y2="21084"/>
                        <a14:foregroundMark x1="19366" y1="21084" x2="38732" y2="16867"/>
                        <a14:foregroundMark x1="10211" y1="29518" x2="43310" y2="14458"/>
                        <a14:foregroundMark x1="11972" y1="24699" x2="60915" y2="13855"/>
                        <a14:foregroundMark x1="20423" y1="18072" x2="48239" y2="12651"/>
                        <a14:foregroundMark x1="48239" y1="12651" x2="54577" y2="12651"/>
                        <a14:foregroundMark x1="32746" y1="13253" x2="56338" y2="12651"/>
                        <a14:foregroundMark x1="56338" y1="12651" x2="60915" y2="12651"/>
                        <a14:foregroundMark x1="33803" y1="13855" x2="57042" y2="10843"/>
                        <a14:foregroundMark x1="57042" y1="10843" x2="65845" y2="11446"/>
                        <a14:foregroundMark x1="65845" y1="11446" x2="66197" y2="12048"/>
                        <a14:foregroundMark x1="63028" y1="13253" x2="71831" y2="13855"/>
                        <a14:foregroundMark x1="71831" y1="13855" x2="86268" y2="26506"/>
                        <a14:foregroundMark x1="86268" y1="26506" x2="90141" y2="36145"/>
                        <a14:foregroundMark x1="78873" y1="18675" x2="87676" y2="30120"/>
                        <a14:foregroundMark x1="87676" y1="30120" x2="94366" y2="47590"/>
                        <a14:foregroundMark x1="94366" y1="47590" x2="92606" y2="60241"/>
                        <a14:foregroundMark x1="96479" y1="60843" x2="82746" y2="74096"/>
                        <a14:foregroundMark x1="82746" y1="74096" x2="24296" y2="79518"/>
                        <a14:foregroundMark x1="20775" y1="82530" x2="50352" y2="82530"/>
                        <a14:foregroundMark x1="50352" y1="82530" x2="67958" y2="82530"/>
                        <a14:foregroundMark x1="5282" y1="46988" x2="6690" y2="63253"/>
                        <a14:foregroundMark x1="6690" y1="63253" x2="30986" y2="92169"/>
                        <a14:foregroundMark x1="30986" y1="92169" x2="44014" y2="93373"/>
                        <a14:foregroundMark x1="44014" y1="93373" x2="70423" y2="88554"/>
                        <a14:foregroundMark x1="70423" y1="88554" x2="72183" y2="86747"/>
                        <a14:foregroundMark x1="2817" y1="48795" x2="13380" y2="26506"/>
                        <a14:foregroundMark x1="13380" y1="26506" x2="21831" y2="16867"/>
                        <a14:foregroundMark x1="21831" y1="16867" x2="42958" y2="11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1" y="5108573"/>
            <a:ext cx="1337521" cy="781791"/>
          </a:xfrm>
          <a:prstGeom prst="rect">
            <a:avLst/>
          </a:prstGeom>
        </p:spPr>
      </p:pic>
      <p:pic>
        <p:nvPicPr>
          <p:cNvPr id="31" name="図 30" descr="食品, 籠 が含まれている画像&#10;&#10;自動的に生成された説明">
            <a:extLst>
              <a:ext uri="{FF2B5EF4-FFF2-40B4-BE49-F238E27FC236}">
                <a16:creationId xmlns:a16="http://schemas.microsoft.com/office/drawing/2014/main" id="{0E33AF3A-5D51-4486-B82E-17D97B5F417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165" b="95570" l="9664" r="89916">
                        <a14:foregroundMark x1="57143" y1="18354" x2="61765" y2="5696"/>
                        <a14:foregroundMark x1="61765" y1="5696" x2="62605" y2="4430"/>
                        <a14:foregroundMark x1="25210" y1="80380" x2="34034" y2="79747"/>
                        <a14:foregroundMark x1="34034" y1="79747" x2="37395" y2="79747"/>
                        <a14:foregroundMark x1="73109" y1="72785" x2="65546" y2="91139"/>
                        <a14:foregroundMark x1="65546" y1="91139" x2="65546" y2="91139"/>
                        <a14:foregroundMark x1="17227" y1="59494" x2="11345" y2="79114"/>
                        <a14:foregroundMark x1="14706" y1="81646" x2="20588" y2="68354"/>
                        <a14:foregroundMark x1="73950" y1="79114" x2="87815" y2="78481"/>
                        <a14:foregroundMark x1="87815" y1="78481" x2="87815" y2="78481"/>
                        <a14:foregroundMark x1="84454" y1="78481" x2="83613" y2="63924"/>
                        <a14:foregroundMark x1="80252" y1="76582" x2="74370" y2="59494"/>
                        <a14:foregroundMark x1="28992" y1="83544" x2="44958" y2="84810"/>
                        <a14:foregroundMark x1="44958" y1="84810" x2="55882" y2="82911"/>
                        <a14:foregroundMark x1="30252" y1="93671" x2="47899" y2="95570"/>
                        <a14:foregroundMark x1="47899" y1="95570" x2="64286" y2="91772"/>
                        <a14:foregroundMark x1="81092" y1="59494" x2="81933" y2="74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226" y="2293001"/>
            <a:ext cx="1633524" cy="1084440"/>
          </a:xfrm>
          <a:prstGeom prst="rect">
            <a:avLst/>
          </a:prstGeom>
        </p:spPr>
      </p:pic>
      <p:pic>
        <p:nvPicPr>
          <p:cNvPr id="35" name="図 34" descr="食品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31BFA953-06A9-4723-B1CF-5188D0BE802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385" b="91586" l="2595" r="97605">
                        <a14:foregroundMark x1="6786" y1="10680" x2="23553" y2="24272"/>
                        <a14:foregroundMark x1="9780" y1="16505" x2="6188" y2="86084"/>
                        <a14:foregroundMark x1="6188" y1="86084" x2="6188" y2="86084"/>
                        <a14:foregroundMark x1="6188" y1="86084" x2="47904" y2="88673"/>
                        <a14:foregroundMark x1="2794" y1="89644" x2="49701" y2="91586"/>
                        <a14:foregroundMark x1="48104" y1="37864" x2="61677" y2="29126"/>
                        <a14:foregroundMark x1="33333" y1="11327" x2="88224" y2="11327"/>
                        <a14:foregroundMark x1="88224" y1="11327" x2="97605" y2="85761"/>
                        <a14:foregroundMark x1="22754" y1="11327" x2="49701" y2="11650"/>
                        <a14:foregroundMark x1="27345" y1="11650" x2="44711" y2="9385"/>
                        <a14:foregroundMark x1="44711" y1="9385" x2="44711" y2="9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656" y="1745533"/>
            <a:ext cx="1230903" cy="759180"/>
          </a:xfrm>
          <a:prstGeom prst="rect">
            <a:avLst/>
          </a:prstGeom>
        </p:spPr>
      </p:pic>
      <p:pic>
        <p:nvPicPr>
          <p:cNvPr id="37" name="図 36" descr="パスタとパン&#10;&#10;中程度の精度で自動的に生成された説明">
            <a:extLst>
              <a:ext uri="{FF2B5EF4-FFF2-40B4-BE49-F238E27FC236}">
                <a16:creationId xmlns:a16="http://schemas.microsoft.com/office/drawing/2014/main" id="{D8AD842F-204D-44F4-B061-4295FAEDC26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8475" b="94576" l="1345" r="98879">
                        <a14:foregroundMark x1="4921" y1="51712" x2="18834" y2="29492"/>
                        <a14:foregroundMark x1="4352" y1="43925" x2="7848" y2="32542"/>
                        <a14:foregroundMark x1="7848" y1="32542" x2="19955" y2="17966"/>
                        <a14:foregroundMark x1="4621" y1="59600" x2="6951" y2="67458"/>
                        <a14:foregroundMark x1="6951" y1="67458" x2="14126" y2="79661"/>
                        <a14:foregroundMark x1="14126" y1="79661" x2="23767" y2="86441"/>
                        <a14:foregroundMark x1="23767" y1="86441" x2="25561" y2="87119"/>
                        <a14:foregroundMark x1="25785" y1="87119" x2="61211" y2="94915"/>
                        <a14:foregroundMark x1="68339" y1="92023" x2="70404" y2="91186"/>
                        <a14:foregroundMark x1="61211" y1="94915" x2="62391" y2="94436"/>
                        <a14:foregroundMark x1="27354" y1="87119" x2="34753" y2="91525"/>
                        <a14:foregroundMark x1="34753" y1="91525" x2="50224" y2="93220"/>
                        <a14:foregroundMark x1="50224" y1="93220" x2="52466" y2="91864"/>
                        <a14:foregroundMark x1="13677" y1="64746" x2="50673" y2="83729"/>
                        <a14:foregroundMark x1="50673" y1="83729" x2="51345" y2="83729"/>
                        <a14:foregroundMark x1="78614" y1="82445" x2="84978" y2="75932"/>
                        <a14:foregroundMark x1="70404" y1="90847" x2="75750" y2="85376"/>
                        <a14:foregroundMark x1="84978" y1="75932" x2="92377" y2="57627"/>
                        <a14:foregroundMark x1="92377" y1="57627" x2="93722" y2="44746"/>
                        <a14:foregroundMark x1="93722" y1="44746" x2="93274" y2="42034"/>
                        <a14:foregroundMark x1="94485" y1="47428" x2="95964" y2="64746"/>
                        <a14:foregroundMark x1="94359" y1="45949" x2="94480" y2="47361"/>
                        <a14:foregroundMark x1="94170" y1="43729" x2="94303" y2="45282"/>
                        <a14:foregroundMark x1="95964" y1="64746" x2="91740" y2="71995"/>
                        <a14:foregroundMark x1="76063" y1="85895" x2="72870" y2="87797"/>
                        <a14:foregroundMark x1="67971" y1="89113" x2="76577" y2="86747"/>
                        <a14:foregroundMark x1="65788" y1="89713" x2="66592" y2="89492"/>
                        <a14:foregroundMark x1="45628" y1="95254" x2="64196" y2="90151"/>
                        <a14:foregroundMark x1="44395" y1="95593" x2="45628" y2="95254"/>
                        <a14:foregroundMark x1="34305" y1="16610" x2="47982" y2="11525"/>
                        <a14:foregroundMark x1="47982" y1="11525" x2="69058" y2="12203"/>
                        <a14:foregroundMark x1="69058" y1="12203" x2="86771" y2="29831"/>
                        <a14:foregroundMark x1="77354" y1="18305" x2="91704" y2="29153"/>
                        <a14:foregroundMark x1="91704" y1="29153" x2="96594" y2="38856"/>
                        <a14:foregroundMark x1="95916" y1="50463" x2="94619" y2="53559"/>
                        <a14:foregroundMark x1="30269" y1="13559" x2="42377" y2="8475"/>
                        <a14:foregroundMark x1="36996" y1="13559" x2="22422" y2="16271"/>
                        <a14:foregroundMark x1="22422" y1="16271" x2="15022" y2="22373"/>
                        <a14:foregroundMark x1="67919" y1="89713" x2="76003" y2="85796"/>
                        <a14:foregroundMark x1="62780" y1="92203" x2="63473" y2="91867"/>
                        <a14:foregroundMark x1="68101" y1="88688" x2="75731" y2="85344"/>
                        <a14:foregroundMark x1="4542" y1="45133" x2="12780" y2="35593"/>
                        <a14:foregroundMark x1="1345" y1="47797" x2="11659" y2="34915"/>
                        <a14:foregroundMark x1="3063" y1="44094" x2="5605" y2="32881"/>
                        <a14:foregroundMark x1="5605" y1="32881" x2="16368" y2="20339"/>
                        <a14:foregroundMark x1="7623" y1="29831" x2="15471" y2="16610"/>
                        <a14:foregroundMark x1="15471" y1="16610" x2="36996" y2="12881"/>
                        <a14:foregroundMark x1="36996" y1="12881" x2="38789" y2="12881"/>
                        <a14:foregroundMark x1="18386" y1="15254" x2="38789" y2="9831"/>
                        <a14:foregroundMark x1="4260" y1="58983" x2="4036" y2="51864"/>
                        <a14:foregroundMark x1="4484" y1="53898" x2="4484" y2="53898"/>
                        <a14:foregroundMark x1="3139" y1="51525" x2="3363" y2="58305"/>
                        <a14:backgroundMark x1="98206" y1="37288" x2="98879" y2="38644"/>
                        <a14:backgroundMark x1="98879" y1="38644" x2="99327" y2="40678"/>
                        <a14:backgroundMark x1="99103" y1="58983" x2="99552" y2="38983"/>
                        <a14:backgroundMark x1="96861" y1="41695" x2="99552" y2="44746"/>
                        <a14:backgroundMark x1="97758" y1="44407" x2="99327" y2="47797"/>
                        <a14:backgroundMark x1="67265" y1="96271" x2="67265" y2="96271"/>
                        <a14:backgroundMark x1="63453" y1="96271" x2="66816" y2="92881"/>
                        <a14:backgroundMark x1="62332" y1="94576" x2="67265" y2="94576"/>
                        <a14:backgroundMark x1="91704" y1="73898" x2="89686" y2="82712"/>
                        <a14:backgroundMark x1="93274" y1="73559" x2="88789" y2="82034"/>
                        <a14:backgroundMark x1="88789" y1="82034" x2="84529" y2="85424"/>
                        <a14:backgroundMark x1="86771" y1="82373" x2="78027" y2="89153"/>
                        <a14:backgroundMark x1="41480" y1="7797" x2="41480" y2="7797"/>
                        <a14:backgroundMark x1="68834" y1="11864" x2="68834" y2="11864"/>
                        <a14:backgroundMark x1="45067" y1="95254" x2="45067" y2="95254"/>
                        <a14:backgroundMark x1="60538" y1="94915" x2="60538" y2="94915"/>
                        <a14:backgroundMark x1="60762" y1="94915" x2="60762" y2="94915"/>
                        <a14:backgroundMark x1="1481" y1="58447" x2="1570" y2="60000"/>
                        <a14:backgroundMark x1="673" y1="44407" x2="1091" y2="51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496" y="2293001"/>
            <a:ext cx="1639526" cy="1084440"/>
          </a:xfrm>
          <a:prstGeom prst="rect">
            <a:avLst/>
          </a:prstGeom>
        </p:spPr>
      </p:pic>
      <p:pic>
        <p:nvPicPr>
          <p:cNvPr id="39" name="図 38" descr="皿の上の食べ物&#10;&#10;中程度の精度で自動的に生成された説明">
            <a:extLst>
              <a:ext uri="{FF2B5EF4-FFF2-40B4-BE49-F238E27FC236}">
                <a16:creationId xmlns:a16="http://schemas.microsoft.com/office/drawing/2014/main" id="{9EFEA2EF-9418-4A6C-9BEA-57E809FECFE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3425" b="93151" l="3341" r="96659">
                        <a14:foregroundMark x1="4232" y1="38014" x2="17595" y2="22603"/>
                        <a14:foregroundMark x1="17595" y1="22603" x2="40757" y2="16781"/>
                        <a14:foregroundMark x1="10913" y1="25342" x2="18040" y2="19178"/>
                        <a14:foregroundMark x1="18040" y1="19178" x2="36971" y2="15068"/>
                        <a14:foregroundMark x1="37416" y1="8904" x2="42094" y2="12671"/>
                        <a14:foregroundMark x1="49889" y1="3425" x2="54120" y2="42123"/>
                        <a14:foregroundMark x1="13808" y1="18493" x2="45880" y2="9932"/>
                        <a14:foregroundMark x1="45880" y1="9932" x2="45880" y2="9932"/>
                        <a14:foregroundMark x1="3786" y1="41096" x2="3786" y2="55822"/>
                        <a14:foregroundMark x1="3786" y1="55822" x2="7795" y2="67808"/>
                        <a14:foregroundMark x1="7795" y1="67808" x2="10245" y2="70205"/>
                        <a14:foregroundMark x1="9354" y1="70548" x2="14031" y2="78425"/>
                        <a14:foregroundMark x1="14031" y1="78425" x2="29844" y2="90411"/>
                        <a14:foregroundMark x1="29844" y1="90411" x2="42984" y2="93493"/>
                        <a14:foregroundMark x1="85078" y1="78767" x2="91759" y2="55479"/>
                        <a14:foregroundMark x1="91759" y1="55479" x2="91314" y2="35616"/>
                        <a14:foregroundMark x1="94878" y1="39726" x2="94432" y2="63356"/>
                        <a14:foregroundMark x1="94432" y1="63356" x2="94432" y2="63356"/>
                        <a14:foregroundMark x1="96659" y1="53425" x2="96659" y2="53425"/>
                        <a14:foregroundMark x1="37416" y1="49658" x2="49443" y2="325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649" y="3332313"/>
            <a:ext cx="1356078" cy="881904"/>
          </a:xfrm>
          <a:prstGeom prst="rect">
            <a:avLst/>
          </a:prstGeom>
        </p:spPr>
      </p:pic>
      <p:pic>
        <p:nvPicPr>
          <p:cNvPr id="41" name="図 40" descr="ダイアグラム&#10;&#10;自動的に生成された説明">
            <a:extLst>
              <a:ext uri="{FF2B5EF4-FFF2-40B4-BE49-F238E27FC236}">
                <a16:creationId xmlns:a16="http://schemas.microsoft.com/office/drawing/2014/main" id="{C9F5E3BA-4C04-4F03-8726-F746E1043A1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42" b="98864" l="100" r="99602">
                        <a14:foregroundMark x1="58308" y1="2983" x2="37612" y2="39205"/>
                        <a14:foregroundMark x1="1791" y1="44460" x2="13433" y2="68466"/>
                        <a14:foregroundMark x1="13433" y1="68466" x2="37811" y2="85938"/>
                        <a14:foregroundMark x1="37811" y1="85938" x2="41294" y2="86506"/>
                        <a14:foregroundMark x1="13831" y1="82102" x2="65672" y2="88778"/>
                        <a14:foregroundMark x1="65672" y1="88778" x2="66269" y2="86932"/>
                        <a14:foregroundMark x1="11144" y1="79830" x2="18507" y2="88494"/>
                        <a14:foregroundMark x1="18507" y1="88494" x2="21592" y2="90199"/>
                        <a14:foregroundMark x1="9851" y1="80682" x2="4975" y2="68182"/>
                        <a14:foregroundMark x1="4975" y1="68182" x2="2488" y2="41619"/>
                        <a14:foregroundMark x1="5473" y1="67898" x2="3184" y2="35511"/>
                        <a14:foregroundMark x1="4478" y1="68750" x2="199" y2="51705"/>
                        <a14:foregroundMark x1="4478" y1="33949" x2="16915" y2="16903"/>
                        <a14:foregroundMark x1="16915" y1="16903" x2="21891" y2="14489"/>
                        <a14:foregroundMark x1="20896" y1="13068" x2="51144" y2="4403"/>
                        <a14:foregroundMark x1="51144" y1="4403" x2="55920" y2="4403"/>
                        <a14:foregroundMark x1="49552" y1="4972" x2="25970" y2="10511"/>
                        <a14:foregroundMark x1="25970" y1="10511" x2="24179" y2="13494"/>
                        <a14:foregroundMark x1="21891" y1="14915" x2="47562" y2="6534"/>
                        <a14:foregroundMark x1="47562" y1="6534" x2="49950" y2="4972"/>
                        <a14:foregroundMark x1="24577" y1="10227" x2="43881" y2="7813"/>
                        <a14:foregroundMark x1="43881" y1="7813" x2="43881" y2="7813"/>
                        <a14:foregroundMark x1="31244" y1="9233" x2="47264" y2="4972"/>
                        <a14:foregroundMark x1="47264" y1="4972" x2="49254" y2="4972"/>
                        <a14:foregroundMark x1="32239" y1="8239" x2="50149" y2="5824"/>
                        <a14:foregroundMark x1="50149" y1="5824" x2="52239" y2="5824"/>
                        <a14:foregroundMark x1="62587" y1="6818" x2="90448" y2="28267"/>
                        <a14:foregroundMark x1="90448" y1="28267" x2="99701" y2="51136"/>
                        <a14:foregroundMark x1="97313" y1="52557" x2="90050" y2="73153"/>
                        <a14:foregroundMark x1="90050" y1="73153" x2="73532" y2="88210"/>
                        <a14:foregroundMark x1="73532" y1="88210" x2="45274" y2="91193"/>
                        <a14:foregroundMark x1="20199" y1="87926" x2="57711" y2="98295"/>
                        <a14:foregroundMark x1="57711" y1="98295" x2="77015" y2="92188"/>
                        <a14:foregroundMark x1="25572" y1="90199" x2="38905" y2="92756"/>
                        <a14:foregroundMark x1="38905" y1="92756" x2="68955" y2="89773"/>
                        <a14:foregroundMark x1="26169" y1="89773" x2="52637" y2="96023"/>
                        <a14:foregroundMark x1="52637" y1="96023" x2="54627" y2="95455"/>
                        <a14:foregroundMark x1="31244" y1="95455" x2="52239" y2="98864"/>
                        <a14:foregroundMark x1="71343" y1="90767" x2="83483" y2="86932"/>
                        <a14:foregroundMark x1="83483" y1="86932" x2="90647" y2="75426"/>
                        <a14:foregroundMark x1="99303" y1="49290" x2="80299" y2="15483"/>
                        <a14:foregroundMark x1="92637" y1="29261" x2="99303" y2="45455"/>
                        <a14:foregroundMark x1="88358" y1="21165" x2="64279" y2="10653"/>
                        <a14:foregroundMark x1="65970" y1="7813" x2="76020" y2="23011"/>
                        <a14:foregroundMark x1="69254" y1="11080" x2="58308" y2="142"/>
                        <a14:foregroundMark x1="58308" y1="142" x2="58308" y2="142"/>
                        <a14:foregroundMark x1="99303" y1="46875" x2="95224" y2="71165"/>
                        <a14:foregroundMark x1="95224" y1="71165" x2="88358" y2="76989"/>
                        <a14:foregroundMark x1="77612" y1="13920" x2="93532" y2="31392"/>
                        <a14:foregroundMark x1="93532" y1="31392" x2="98010" y2="41193"/>
                        <a14:foregroundMark x1="81294" y1="19744" x2="70348" y2="11506"/>
                        <a14:foregroundMark x1="70348" y1="11506" x2="57313" y2="10653"/>
                        <a14:foregroundMark x1="4478" y1="33523" x2="16915" y2="16903"/>
                        <a14:foregroundMark x1="6866" y1="26847" x2="24876" y2="15483"/>
                        <a14:foregroundMark x1="26567" y1="10227" x2="47960" y2="7386"/>
                        <a14:foregroundMark x1="47960" y1="7386" x2="47960" y2="7386"/>
                        <a14:foregroundMark x1="34925" y1="7386" x2="49552" y2="4972"/>
                        <a14:foregroundMark x1="29254" y1="8239" x2="57910" y2="3551"/>
                        <a14:foregroundMark x1="29254" y1="7386" x2="48781" y2="3174"/>
                        <a14:foregroundMark x1="97711" y1="36932" x2="66070" y2="6534"/>
                        <a14:foregroundMark x1="66070" y1="6534" x2="55224" y2="710"/>
                        <a14:foregroundMark x1="55224" y1="710" x2="55224" y2="710"/>
                        <a14:foregroundMark x1="71642" y1="10653" x2="81095" y2="16193"/>
                        <a14:foregroundMark x1="81095" y1="16193" x2="85373" y2="21165"/>
                        <a14:foregroundMark x1="66269" y1="6818" x2="80995" y2="14915"/>
                        <a14:foregroundMark x1="64577" y1="3977" x2="91343" y2="26420"/>
                        <a14:foregroundMark x1="21592" y1="13068" x2="11430" y2="18674"/>
                        <a14:foregroundMark x1="3950" y1="26205" x2="3449" y2="26860"/>
                        <a14:backgroundMark x1="199" y1="8807" x2="7861" y2="4403"/>
                        <a14:backgroundMark x1="1791" y1="20597" x2="2488" y2="10653"/>
                        <a14:backgroundMark x1="3881" y1="19744" x2="22189" y2="1563"/>
                        <a14:backgroundMark x1="22587" y1="3551" x2="33532" y2="2557"/>
                        <a14:backgroundMark x1="33532" y1="2557" x2="40597" y2="1563"/>
                        <a14:backgroundMark x1="40597" y1="1563" x2="49254" y2="142"/>
                        <a14:backgroundMark x1="70945" y1="2557" x2="66269" y2="2131"/>
                        <a14:backgroundMark x1="49254" y1="1136" x2="53234" y2="1136"/>
                        <a14:backgroundMark x1="2189" y1="18750" x2="1493" y2="31676"/>
                        <a14:backgroundMark x1="4179" y1="26847" x2="6866" y2="21165"/>
                        <a14:backgroundMark x1="4179" y1="25426" x2="9552" y2="17330"/>
                        <a14:backgroundMark x1="6866" y1="23011" x2="11542" y2="183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533" y="4008084"/>
            <a:ext cx="1483154" cy="1038946"/>
          </a:xfrm>
          <a:prstGeom prst="rect">
            <a:avLst/>
          </a:prstGeom>
        </p:spPr>
      </p:pic>
      <p:pic>
        <p:nvPicPr>
          <p:cNvPr id="43" name="図 42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16A00A21-6168-459B-8248-365AAFD1F41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1852" b="99383" l="2973" r="99771">
                        <a14:foregroundMark x1="19588" y1="5864" x2="23628" y2="15895"/>
                        <a14:foregroundMark x1="31936" y1="2006" x2="31936" y2="17130"/>
                        <a14:foregroundMark x1="3735" y1="38580" x2="20351" y2="20525"/>
                        <a14:foregroundMark x1="20351" y1="20525" x2="20351" y2="20525"/>
                        <a14:foregroundMark x1="3277" y1="42284" x2="2973" y2="62809"/>
                        <a14:foregroundMark x1="2973" y1="62809" x2="3277" y2="65741"/>
                        <a14:foregroundMark x1="3430" y1="65741" x2="23018" y2="85957"/>
                        <a14:foregroundMark x1="23018" y1="85957" x2="41540" y2="99691"/>
                        <a14:foregroundMark x1="41540" y1="99691" x2="63415" y2="97994"/>
                        <a14:foregroundMark x1="47256" y1="93056" x2="57317" y2="94136"/>
                        <a14:foregroundMark x1="57317" y1="94136" x2="71341" y2="91358"/>
                        <a14:foregroundMark x1="71341" y1="91358" x2="84451" y2="76852"/>
                        <a14:foregroundMark x1="84451" y1="76852" x2="84604" y2="76543"/>
                        <a14:foregroundMark x1="31631" y1="9259" x2="35976" y2="9259"/>
                        <a14:foregroundMark x1="35976" y1="9259" x2="61890" y2="8951"/>
                        <a14:foregroundMark x1="61890" y1="8951" x2="66159" y2="9259"/>
                        <a14:foregroundMark x1="66540" y1="9877" x2="87043" y2="24074"/>
                        <a14:foregroundMark x1="87043" y1="24074" x2="87424" y2="25772"/>
                        <a14:foregroundMark x1="87576" y1="26389" x2="90777" y2="34877"/>
                        <a14:foregroundMark x1="90777" y1="34877" x2="93598" y2="50463"/>
                        <a14:foregroundMark x1="93598" y1="50463" x2="90777" y2="67130"/>
                        <a14:foregroundMark x1="90777" y1="67130" x2="79726" y2="81481"/>
                        <a14:foregroundMark x1="95046" y1="36574" x2="98399" y2="54784"/>
                        <a14:foregroundMark x1="98399" y1="54784" x2="96037" y2="65895"/>
                        <a14:foregroundMark x1="96037" y1="65895" x2="79345" y2="83796"/>
                        <a14:foregroundMark x1="79345" y1="83796" x2="75457" y2="86111"/>
                        <a14:foregroundMark x1="75457" y1="86111" x2="74543" y2="85802"/>
                        <a14:foregroundMark x1="99314" y1="49846" x2="99771" y2="507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398" y="5108573"/>
            <a:ext cx="1391882" cy="68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7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E20AAD-36E5-74B1-AA52-DDD8A2AC0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6134"/>
            <a:ext cx="12233564" cy="1325563"/>
          </a:xfrm>
        </p:spPr>
        <p:txBody>
          <a:bodyPr/>
          <a:lstStyle/>
          <a:p>
            <a:r>
              <a:rPr lang="ja-JP" altLang="en-US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タ</a:t>
            </a:r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イと日本、日本の世代別などを比べてみましょう！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F9119-2C46-7717-60A0-BA7A0DE20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058" y="3105222"/>
            <a:ext cx="2029883" cy="2121081"/>
          </a:xfrm>
          <a:prstGeom prst="rect">
            <a:avLst/>
          </a:prstGeom>
        </p:spPr>
      </p:pic>
      <p:sp>
        <p:nvSpPr>
          <p:cNvPr id="5" name="円形吹き出し 10">
            <a:extLst>
              <a:ext uri="{FF2B5EF4-FFF2-40B4-BE49-F238E27FC236}">
                <a16:creationId xmlns:a16="http://schemas.microsoft.com/office/drawing/2014/main" id="{7139D9D9-5179-BF94-0328-E498F1B2A403}"/>
              </a:ext>
            </a:extLst>
          </p:cNvPr>
          <p:cNvSpPr/>
          <p:nvPr/>
        </p:nvSpPr>
        <p:spPr>
          <a:xfrm>
            <a:off x="485755" y="1631697"/>
            <a:ext cx="4477348" cy="2121081"/>
          </a:xfrm>
          <a:prstGeom prst="wedgeEllipseCallout">
            <a:avLst>
              <a:gd name="adj1" fmla="val 44858"/>
              <a:gd name="adj2" fmla="val 4887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活動案①</a:t>
            </a:r>
            <a:endParaRPr kumimoji="1"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日本料理とタイ料理の相違点は何かな。</a:t>
            </a:r>
            <a:endParaRPr kumimoji="1" lang="en-US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6" name="円形吹き出し 10">
            <a:extLst>
              <a:ext uri="{FF2B5EF4-FFF2-40B4-BE49-F238E27FC236}">
                <a16:creationId xmlns:a16="http://schemas.microsoft.com/office/drawing/2014/main" id="{11204D4A-66A3-34A9-884E-82128271D293}"/>
              </a:ext>
            </a:extLst>
          </p:cNvPr>
          <p:cNvSpPr/>
          <p:nvPr/>
        </p:nvSpPr>
        <p:spPr>
          <a:xfrm>
            <a:off x="7454591" y="1590133"/>
            <a:ext cx="4477348" cy="2575629"/>
          </a:xfrm>
          <a:prstGeom prst="wedgeEllipseCallout">
            <a:avLst>
              <a:gd name="adj1" fmla="val -54936"/>
              <a:gd name="adj2" fmla="val 3596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活動案②</a:t>
            </a:r>
            <a:endParaRPr kumimoji="1"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「定食</a:t>
            </a:r>
            <a:r>
              <a:rPr kumimoji="1" lang="en-US" altLang="ja-JP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</a:t>
            </a:r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定食</a:t>
            </a:r>
            <a:r>
              <a:rPr kumimoji="1" lang="en-US" altLang="ja-JP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</a:t>
            </a:r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」って色んな料理があるらしいけど、どんな料理があるのかな。</a:t>
            </a:r>
            <a:endParaRPr kumimoji="1"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円形吹き出し 10">
            <a:extLst>
              <a:ext uri="{FF2B5EF4-FFF2-40B4-BE49-F238E27FC236}">
                <a16:creationId xmlns:a16="http://schemas.microsoft.com/office/drawing/2014/main" id="{888F0F72-5358-02A2-472E-D9E06F111548}"/>
              </a:ext>
            </a:extLst>
          </p:cNvPr>
          <p:cNvSpPr/>
          <p:nvPr/>
        </p:nvSpPr>
        <p:spPr>
          <a:xfrm>
            <a:off x="302085" y="4190513"/>
            <a:ext cx="4477348" cy="2534065"/>
          </a:xfrm>
          <a:prstGeom prst="wedgeEllipseCallout">
            <a:avLst>
              <a:gd name="adj1" fmla="val 53213"/>
              <a:gd name="adj2" fmla="val -3805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活動案③</a:t>
            </a:r>
            <a:endParaRPr kumimoji="1"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「丼</a:t>
            </a:r>
            <a:r>
              <a:rPr kumimoji="1" lang="en-US" altLang="ja-JP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</a:t>
            </a:r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</a:t>
            </a:r>
            <a:r>
              <a:rPr kumimoji="1" lang="en-US" altLang="ja-JP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</a:t>
            </a:r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ぶり」も色々あるらしいけど、</a:t>
            </a:r>
            <a:endParaRPr kumimoji="1"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どんなものがあるのかな。</a:t>
            </a:r>
            <a:endParaRPr kumimoji="1" lang="en-US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円形吹き出し 10">
            <a:extLst>
              <a:ext uri="{FF2B5EF4-FFF2-40B4-BE49-F238E27FC236}">
                <a16:creationId xmlns:a16="http://schemas.microsoft.com/office/drawing/2014/main" id="{9FE11B3B-D7E2-D1EB-0371-5F4160212AFF}"/>
              </a:ext>
            </a:extLst>
          </p:cNvPr>
          <p:cNvSpPr/>
          <p:nvPr/>
        </p:nvSpPr>
        <p:spPr>
          <a:xfrm>
            <a:off x="7110941" y="4190513"/>
            <a:ext cx="4477348" cy="2534065"/>
          </a:xfrm>
          <a:prstGeom prst="wedgeEllipseCallout">
            <a:avLst>
              <a:gd name="adj1" fmla="val -50293"/>
              <a:gd name="adj2" fmla="val -3969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活動案④</a:t>
            </a:r>
            <a:endParaRPr kumimoji="1"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スライド</a:t>
            </a:r>
            <a:r>
              <a:rPr kumimoji="1" lang="en-US" altLang="ja-JP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p4</a:t>
            </a:r>
            <a:r>
              <a:rPr kumimoji="1"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のランキングは</a:t>
            </a:r>
            <a:r>
              <a:rPr kumimoji="1" lang="en-US" altLang="ja-JP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(1)</a:t>
            </a:r>
            <a:r>
              <a:rPr kumimoji="1"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男女別と</a:t>
            </a:r>
            <a:r>
              <a:rPr kumimoji="1" lang="en-US" altLang="ja-JP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(2)</a:t>
            </a:r>
            <a:r>
              <a:rPr kumimoji="1"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年代別があったよ。</a:t>
            </a:r>
            <a:endParaRPr kumimoji="1" lang="en-US" altLang="ja-JP" sz="20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en-US" altLang="ja-JP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P4</a:t>
            </a:r>
            <a:r>
              <a:rPr kumimoji="1" lang="ja-JP" altLang="en-US" sz="20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のランキングと比べると何が分かるかな。</a:t>
            </a:r>
            <a:endParaRPr kumimoji="1" lang="en-US" sz="20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205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D800D0-0478-40EA-8A54-0368BD63A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活動案①</a:t>
            </a:r>
            <a:br>
              <a:rPr lang="en-US" altLang="ja-JP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</a:br>
            <a:r>
              <a:rPr lang="ja-JP" altLang="en-US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日本料理とタイ料理を比べてみよう！</a:t>
            </a:r>
            <a:endParaRPr lang="en-US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98D5A1-3E11-43FC-9F87-CEC94F698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897459"/>
            <a:ext cx="11353800" cy="328275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ja-JP" sz="3800" b="1" kern="1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  <a:cs typeface="Times New Roman" panose="02020603050405020304" pitchFamily="18" charset="0"/>
              </a:rPr>
              <a:t>★</a:t>
            </a:r>
            <a:r>
              <a:rPr lang="ja-JP" sz="3800" u="wavy" kern="1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  <a:cs typeface="Times New Roman" panose="02020603050405020304" pitchFamily="18" charset="0"/>
              </a:rPr>
              <a:t>日本料理とタイ料理の相違点について話し合いましょう。</a:t>
            </a:r>
            <a:endParaRPr lang="en-US" sz="3800" u="wavy" kern="1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→日本料理の特徴とタイ料理の特徴を調べて、</a:t>
            </a:r>
            <a:endParaRPr lang="en-US" altLang="ja-JP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相違点（同じところ、違うところ）を見つけてみよう！</a:t>
            </a:r>
            <a:endParaRPr lang="en-US" altLang="ja-JP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endParaRPr lang="en-US" altLang="ja-JP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4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→タイ料理の特徴は何ですか。日本や他の国の料理と比べてみましょう。</a:t>
            </a:r>
            <a:endParaRPr lang="en-US" altLang="ja-JP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7FF5EE6-DD71-45E0-A8D1-54AD71E55F91}"/>
              </a:ext>
            </a:extLst>
          </p:cNvPr>
          <p:cNvSpPr txBox="1"/>
          <p:nvPr/>
        </p:nvSpPr>
        <p:spPr>
          <a:xfrm>
            <a:off x="2184091" y="5186020"/>
            <a:ext cx="84113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ja-JP" altLang="en-US" sz="28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相違点を調べる時のポイント（観点）</a:t>
            </a:r>
            <a:endParaRPr lang="en-US" altLang="ja-JP" sz="28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  <a:p>
            <a:pPr marL="0" indent="0">
              <a:buNone/>
            </a:pP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・人気料理のランキング　　　・伝統的な調味料</a:t>
            </a:r>
            <a:r>
              <a:rPr lang="en-US" altLang="ja-JP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	</a:t>
            </a:r>
          </a:p>
          <a:p>
            <a:pPr marL="0" indent="0">
              <a:buNone/>
            </a:pP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・気候　 　　　・伝統文化　　　・歴史（影響を受けた国）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C9EA96-4614-45A1-981A-4CA1F99B28E3}"/>
              </a:ext>
            </a:extLst>
          </p:cNvPr>
          <p:cNvSpPr/>
          <p:nvPr/>
        </p:nvSpPr>
        <p:spPr>
          <a:xfrm>
            <a:off x="1784731" y="5157752"/>
            <a:ext cx="9210101" cy="156803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90250270-B370-4B8C-9D32-ECF926C4AB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119" y="365125"/>
            <a:ext cx="1500611" cy="156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266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46D56C-85A8-45FB-9A8A-37F9A85BB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活動案②　調べてみよう！</a:t>
            </a:r>
            <a:br>
              <a:rPr lang="en-US" altLang="ja-JP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「ていしょく」ってなに？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0DAA1C5-88AC-49C9-B188-86DAD793F19B}"/>
              </a:ext>
            </a:extLst>
          </p:cNvPr>
          <p:cNvSpPr txBox="1"/>
          <p:nvPr/>
        </p:nvSpPr>
        <p:spPr>
          <a:xfrm>
            <a:off x="7222721" y="552704"/>
            <a:ext cx="4348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「定食」は色々な料理があります。定番はどんな料理でしょうか。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3" name="図 12" descr="屋内, テーブル, 小さい, 座る が含まれている画像&#10;&#10;自動的に生成された説明">
            <a:extLst>
              <a:ext uri="{FF2B5EF4-FFF2-40B4-BE49-F238E27FC236}">
                <a16:creationId xmlns:a16="http://schemas.microsoft.com/office/drawing/2014/main" id="{09F58C04-D9C4-41DD-8E52-2040198F1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0" y="1775454"/>
            <a:ext cx="6622683" cy="33070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153F06C-CDB8-457C-BE1C-F891AD522B40}"/>
              </a:ext>
            </a:extLst>
          </p:cNvPr>
          <p:cNvSpPr txBox="1"/>
          <p:nvPr/>
        </p:nvSpPr>
        <p:spPr>
          <a:xfrm>
            <a:off x="399270" y="6477746"/>
            <a:ext cx="1051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米食文化研究所（</a:t>
            </a:r>
            <a:r>
              <a:rPr lang="en-US" altLang="ja-JP" dirty="0"/>
              <a:t>ENG) :</a:t>
            </a:r>
            <a:r>
              <a:rPr lang="ja-JP" altLang="en-US" dirty="0"/>
              <a:t> </a:t>
            </a:r>
            <a:r>
              <a:rPr lang="en-US" altLang="ja-JP" dirty="0"/>
              <a:t>https://kome-academy.com/en/teishoku_library/nowadays.html</a:t>
            </a:r>
            <a:endParaRPr lang="en-US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42A954E-862E-40B3-8F37-3B600695F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013" y="4589324"/>
            <a:ext cx="2233226" cy="1766661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B8EAE0B-2E1C-4294-9A2A-AF994F73D7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394" y="4589325"/>
            <a:ext cx="2439931" cy="1766661"/>
          </a:xfrm>
          <a:prstGeom prst="rect">
            <a:avLst/>
          </a:prstGeom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80C3B1DF-1889-47A2-BDF4-83AC46319A51}"/>
              </a:ext>
            </a:extLst>
          </p:cNvPr>
          <p:cNvGrpSpPr/>
          <p:nvPr/>
        </p:nvGrpSpPr>
        <p:grpSpPr>
          <a:xfrm>
            <a:off x="7439970" y="1665803"/>
            <a:ext cx="4543711" cy="2775920"/>
            <a:chOff x="7439970" y="1665803"/>
            <a:chExt cx="4543711" cy="2775920"/>
          </a:xfrm>
        </p:grpSpPr>
        <p:sp>
          <p:nvSpPr>
            <p:cNvPr id="21" name="四角形: メモ 20">
              <a:extLst>
                <a:ext uri="{FF2B5EF4-FFF2-40B4-BE49-F238E27FC236}">
                  <a16:creationId xmlns:a16="http://schemas.microsoft.com/office/drawing/2014/main" id="{CBD502AB-1802-4C07-BC70-9D6B90E031F3}"/>
                </a:ext>
              </a:extLst>
            </p:cNvPr>
            <p:cNvSpPr/>
            <p:nvPr/>
          </p:nvSpPr>
          <p:spPr>
            <a:xfrm>
              <a:off x="7439970" y="1665803"/>
              <a:ext cx="4348327" cy="2755004"/>
            </a:xfrm>
            <a:prstGeom prst="foldedCorne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A888D7E1-9192-4BC6-81B4-C26C8F8A294D}"/>
                </a:ext>
              </a:extLst>
            </p:cNvPr>
            <p:cNvSpPr txBox="1"/>
            <p:nvPr/>
          </p:nvSpPr>
          <p:spPr>
            <a:xfrm>
              <a:off x="7635354" y="1825622"/>
              <a:ext cx="4348327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u="sng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定食</a:t>
              </a:r>
              <a:endParaRPr lang="en-US" altLang="ja-JP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endPara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ja-JP" altLang="en-US" sz="2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✓栄養バランス</a:t>
              </a:r>
              <a:endPara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ja-JP" altLang="en-US" sz="2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✓三角食べ</a:t>
              </a:r>
              <a:br>
                <a:rPr lang="en-US" altLang="ja-JP" sz="2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</a:br>
              <a:r>
                <a:rPr lang="ja-JP" altLang="en-US" sz="2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　（色々な物を少しずつ食べる）</a:t>
              </a:r>
              <a:endPara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endPara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sp>
        <p:nvSpPr>
          <p:cNvPr id="23" name="矢印: 折線 22">
            <a:extLst>
              <a:ext uri="{FF2B5EF4-FFF2-40B4-BE49-F238E27FC236}">
                <a16:creationId xmlns:a16="http://schemas.microsoft.com/office/drawing/2014/main" id="{DBC2A784-3A15-45F2-8A6E-DEB30E256CB8}"/>
              </a:ext>
            </a:extLst>
          </p:cNvPr>
          <p:cNvSpPr/>
          <p:nvPr/>
        </p:nvSpPr>
        <p:spPr>
          <a:xfrm rot="16200000" flipH="1">
            <a:off x="5797105" y="5618036"/>
            <a:ext cx="908054" cy="6896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吹き出し: 角を丸めた四角形 23">
            <a:extLst>
              <a:ext uri="{FF2B5EF4-FFF2-40B4-BE49-F238E27FC236}">
                <a16:creationId xmlns:a16="http://schemas.microsoft.com/office/drawing/2014/main" id="{FED451AD-B978-4364-826B-EB5C4C4D888B}"/>
              </a:ext>
            </a:extLst>
          </p:cNvPr>
          <p:cNvSpPr/>
          <p:nvPr/>
        </p:nvSpPr>
        <p:spPr>
          <a:xfrm>
            <a:off x="2201320" y="5412963"/>
            <a:ext cx="3199464" cy="908055"/>
          </a:xfrm>
          <a:prstGeom prst="wedgeRoundRectCallout">
            <a:avLst>
              <a:gd name="adj1" fmla="val 57315"/>
              <a:gd name="adj2" fmla="val 478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どんな定食があるか、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詳しく見てみましょう！。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E3CDC93-FC32-4C4E-B30D-5EC51E2A9E88}"/>
              </a:ext>
            </a:extLst>
          </p:cNvPr>
          <p:cNvSpPr txBox="1"/>
          <p:nvPr/>
        </p:nvSpPr>
        <p:spPr>
          <a:xfrm>
            <a:off x="399270" y="1981200"/>
            <a:ext cx="1802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タイ語↓</a:t>
            </a:r>
            <a:endParaRPr lang="en-US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D5269B33-64DD-C6C3-5014-084503CE93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403" y="1392551"/>
            <a:ext cx="1047134" cy="1094179"/>
          </a:xfrm>
          <a:prstGeom prst="rect">
            <a:avLst/>
          </a:prstGeom>
        </p:spPr>
      </p:pic>
      <p:sp>
        <p:nvSpPr>
          <p:cNvPr id="5" name="矢印: 左 4">
            <a:extLst>
              <a:ext uri="{FF2B5EF4-FFF2-40B4-BE49-F238E27FC236}">
                <a16:creationId xmlns:a16="http://schemas.microsoft.com/office/drawing/2014/main" id="{3E8583F7-C167-EA06-F814-47DA6D4D68B5}"/>
              </a:ext>
            </a:extLst>
          </p:cNvPr>
          <p:cNvSpPr/>
          <p:nvPr/>
        </p:nvSpPr>
        <p:spPr>
          <a:xfrm rot="8163702">
            <a:off x="8471726" y="5450753"/>
            <a:ext cx="995914" cy="823995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58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46D56C-85A8-45FB-9A8A-37F9A85BB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活動案③</a:t>
            </a:r>
            <a:br>
              <a:rPr lang="en-US" altLang="ja-JP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「どんぶり」ってなに？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C17CE67-4EED-4C6D-A48F-61544E6D0A60}"/>
              </a:ext>
            </a:extLst>
          </p:cNvPr>
          <p:cNvSpPr txBox="1"/>
          <p:nvPr/>
        </p:nvSpPr>
        <p:spPr>
          <a:xfrm>
            <a:off x="6558534" y="602176"/>
            <a:ext cx="5606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「どんぶり」も色々な種類があります。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どんな丼ぶりがあるか、調べてみましょう！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2" name="図 11" descr="台の上にある数種類の食事&#10;&#10;低い精度で自動的に生成された説明">
            <a:extLst>
              <a:ext uri="{FF2B5EF4-FFF2-40B4-BE49-F238E27FC236}">
                <a16:creationId xmlns:a16="http://schemas.microsoft.com/office/drawing/2014/main" id="{8604D5F8-9136-45B9-A6C2-0D94D194C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36" y="2461514"/>
            <a:ext cx="5135192" cy="3631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AF8545B9-AA0D-4AB7-B27F-BD95BD191880}"/>
              </a:ext>
            </a:extLst>
          </p:cNvPr>
          <p:cNvSpPr/>
          <p:nvPr/>
        </p:nvSpPr>
        <p:spPr>
          <a:xfrm>
            <a:off x="5825465" y="1925790"/>
            <a:ext cx="3755360" cy="908055"/>
          </a:xfrm>
          <a:prstGeom prst="wedgeRoundRectCallout">
            <a:avLst>
              <a:gd name="adj1" fmla="val 57315"/>
              <a:gd name="adj2" fmla="val 478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「どんぶり」について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Website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で読んでみよう！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7" name="四角形: 角を丸くする 16">
            <a:hlinkClick r:id="rId4"/>
            <a:extLst>
              <a:ext uri="{FF2B5EF4-FFF2-40B4-BE49-F238E27FC236}">
                <a16:creationId xmlns:a16="http://schemas.microsoft.com/office/drawing/2014/main" id="{C2CAC4B0-04BD-46FC-88CB-0877D01F6E92}"/>
              </a:ext>
            </a:extLst>
          </p:cNvPr>
          <p:cNvSpPr/>
          <p:nvPr/>
        </p:nvSpPr>
        <p:spPr>
          <a:xfrm>
            <a:off x="9706708" y="2731933"/>
            <a:ext cx="2194560" cy="9080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800"/>
              <a:t>LIVE</a:t>
            </a:r>
            <a:r>
              <a:rPr lang="ja-JP" altLang="en-US" sz="2800"/>
              <a:t> </a:t>
            </a:r>
            <a:r>
              <a:rPr lang="en-US" altLang="ja-JP" sz="2800"/>
              <a:t>JAPAN</a:t>
            </a:r>
            <a:endParaRPr lang="en-US" sz="2800"/>
          </a:p>
        </p:txBody>
      </p:sp>
      <p:pic>
        <p:nvPicPr>
          <p:cNvPr id="19" name="図 18" descr="テキスト&#10;&#10;自動的に生成された説明">
            <a:extLst>
              <a:ext uri="{FF2B5EF4-FFF2-40B4-BE49-F238E27FC236}">
                <a16:creationId xmlns:a16="http://schemas.microsoft.com/office/drawing/2014/main" id="{A9FA4754-F9F6-440C-B473-9C18A534BB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108" b="87838" l="1379" r="98621">
                        <a14:foregroundMark x1="60000" y1="36486" x2="82759" y2="74324"/>
                        <a14:foregroundMark x1="93103" y1="62162" x2="98621" y2="77027"/>
                        <a14:foregroundMark x1="1379" y1="24324" x2="44138" y2="27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85" y="3364161"/>
            <a:ext cx="1869605" cy="954143"/>
          </a:xfrm>
          <a:prstGeom prst="rect">
            <a:avLst/>
          </a:prstGeom>
        </p:spPr>
      </p:pic>
      <p:sp>
        <p:nvSpPr>
          <p:cNvPr id="21" name="四角形: 角を丸くする 20">
            <a:hlinkClick r:id="rId4"/>
            <a:extLst>
              <a:ext uri="{FF2B5EF4-FFF2-40B4-BE49-F238E27FC236}">
                <a16:creationId xmlns:a16="http://schemas.microsoft.com/office/drawing/2014/main" id="{36ECCCC5-60BA-4208-A697-BB0A89D5A211}"/>
              </a:ext>
            </a:extLst>
          </p:cNvPr>
          <p:cNvSpPr/>
          <p:nvPr/>
        </p:nvSpPr>
        <p:spPr>
          <a:xfrm>
            <a:off x="9706708" y="4755265"/>
            <a:ext cx="2194560" cy="12753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800"/>
              <a:t>AJINOMOTO</a:t>
            </a:r>
          </a:p>
          <a:p>
            <a:pPr algn="ctr"/>
            <a:r>
              <a:rPr lang="en-US" altLang="ja-JP" sz="2800"/>
              <a:t>PARK</a:t>
            </a:r>
            <a:endParaRPr lang="en-US" sz="2800"/>
          </a:p>
        </p:txBody>
      </p:sp>
      <p:pic>
        <p:nvPicPr>
          <p:cNvPr id="22" name="図 21" descr="テキスト&#10;&#10;自動的に生成された説明">
            <a:extLst>
              <a:ext uri="{FF2B5EF4-FFF2-40B4-BE49-F238E27FC236}">
                <a16:creationId xmlns:a16="http://schemas.microsoft.com/office/drawing/2014/main" id="{3EB38359-D4A2-47FE-AC63-A72CE374EE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108" b="87838" l="1379" r="98621">
                        <a14:foregroundMark x1="60000" y1="36486" x2="82759" y2="74324"/>
                        <a14:foregroundMark x1="93103" y1="62162" x2="98621" y2="77027"/>
                        <a14:foregroundMark x1="1379" y1="24324" x2="44138" y2="27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82" y="5834368"/>
            <a:ext cx="1869605" cy="954143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00E57945-24C5-4A67-81EF-CBB6230878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85" b="92765" l="9777" r="89665">
                        <a14:foregroundMark x1="48603" y1="5943" x2="62011" y2="20672"/>
                        <a14:foregroundMark x1="68715" y1="91731" x2="51117" y2="927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14" y="3041067"/>
            <a:ext cx="1226231" cy="1325563"/>
          </a:xfrm>
          <a:prstGeom prst="rect">
            <a:avLst/>
          </a:prstGeom>
        </p:spPr>
      </p:pic>
      <p:pic>
        <p:nvPicPr>
          <p:cNvPr id="26" name="図 25" descr="部屋, 帽子 が含まれている画像&#10;&#10;自動的に生成された説明">
            <a:extLst>
              <a:ext uri="{FF2B5EF4-FFF2-40B4-BE49-F238E27FC236}">
                <a16:creationId xmlns:a16="http://schemas.microsoft.com/office/drawing/2014/main" id="{761B5117-CF70-475B-8A67-D6A1568702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292" b="92448" l="9934" r="96689">
                        <a14:foregroundMark x1="53974" y1="7292" x2="53974" y2="7292"/>
                        <a14:foregroundMark x1="58278" y1="66406" x2="65563" y2="52865"/>
                        <a14:foregroundMark x1="51987" y1="46094" x2="60596" y2="46094"/>
                        <a14:foregroundMark x1="61921" y1="92708" x2="32450" y2="84635"/>
                        <a14:foregroundMark x1="47020" y1="63542" x2="53974" y2="60677"/>
                        <a14:foregroundMark x1="53974" y1="64844" x2="61921" y2="59115"/>
                        <a14:foregroundMark x1="90066" y1="38021" x2="85762" y2="47135"/>
                        <a14:foregroundMark x1="93709" y1="41406" x2="96689" y2="3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847" y="3021348"/>
            <a:ext cx="1042500" cy="1325563"/>
          </a:xfrm>
          <a:prstGeom prst="rect">
            <a:avLst/>
          </a:prstGeom>
        </p:spPr>
      </p:pic>
      <p:sp>
        <p:nvSpPr>
          <p:cNvPr id="20" name="吹き出し: 角を丸めた四角形 19">
            <a:extLst>
              <a:ext uri="{FF2B5EF4-FFF2-40B4-BE49-F238E27FC236}">
                <a16:creationId xmlns:a16="http://schemas.microsoft.com/office/drawing/2014/main" id="{C1626568-B77C-43C0-BC72-51FB5C4386D2}"/>
              </a:ext>
            </a:extLst>
          </p:cNvPr>
          <p:cNvSpPr/>
          <p:nvPr/>
        </p:nvSpPr>
        <p:spPr>
          <a:xfrm>
            <a:off x="5753026" y="4277422"/>
            <a:ext cx="3755360" cy="2348815"/>
          </a:xfrm>
          <a:prstGeom prst="wedgeRoundRectCallout">
            <a:avLst>
              <a:gd name="adj1" fmla="val 55966"/>
              <a:gd name="adj2" fmla="val -22020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「どんぶり」の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レシピを見てみよう！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b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作ってみたい「どんぶり」はどれですか？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C394175C-62D1-3EB9-3C92-66E9206278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863" y="1592959"/>
            <a:ext cx="968101" cy="101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45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1">
            <a:extLst>
              <a:ext uri="{FF2B5EF4-FFF2-40B4-BE49-F238E27FC236}">
                <a16:creationId xmlns:a16="http://schemas.microsoft.com/office/drawing/2014/main" id="{89726499-8F9A-E01F-B80B-E63A153C53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4955" y="225169"/>
            <a:ext cx="961935" cy="1201369"/>
          </a:xfrm>
          <a:prstGeom prst="rect">
            <a:avLst/>
          </a:prstGeom>
        </p:spPr>
      </p:pic>
      <p:graphicFrame>
        <p:nvGraphicFramePr>
          <p:cNvPr id="9" name="表 9">
            <a:extLst>
              <a:ext uri="{FF2B5EF4-FFF2-40B4-BE49-F238E27FC236}">
                <a16:creationId xmlns:a16="http://schemas.microsoft.com/office/drawing/2014/main" id="{EC6EC129-199C-3F53-F116-9DC5CEF7E1C6}"/>
              </a:ext>
            </a:extLst>
          </p:cNvPr>
          <p:cNvGraphicFramePr>
            <a:graphicFrameLocks noGrp="1"/>
          </p:cNvGraphicFramePr>
          <p:nvPr/>
        </p:nvGraphicFramePr>
        <p:xfrm>
          <a:off x="285110" y="1426538"/>
          <a:ext cx="10810780" cy="416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1271">
                  <a:extLst>
                    <a:ext uri="{9D8B030D-6E8A-4147-A177-3AD203B41FA5}">
                      <a16:colId xmlns:a16="http://schemas.microsoft.com/office/drawing/2014/main" val="3212302359"/>
                    </a:ext>
                  </a:extLst>
                </a:gridCol>
                <a:gridCol w="3570450">
                  <a:extLst>
                    <a:ext uri="{9D8B030D-6E8A-4147-A177-3AD203B41FA5}">
                      <a16:colId xmlns:a16="http://schemas.microsoft.com/office/drawing/2014/main" val="215807948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509896849"/>
                    </a:ext>
                  </a:extLst>
                </a:gridCol>
                <a:gridCol w="3130059">
                  <a:extLst>
                    <a:ext uri="{9D8B030D-6E8A-4147-A177-3AD203B41FA5}">
                      <a16:colId xmlns:a16="http://schemas.microsoft.com/office/drawing/2014/main" val="1609158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/>
                        <a:t>2002</a:t>
                      </a:r>
                      <a:endParaRPr lang="en-US" sz="2400" dirty="0"/>
                    </a:p>
                  </a:txBody>
                  <a:tcPr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/>
                        <a:t>2012</a:t>
                      </a:r>
                      <a:endParaRPr lang="en-US" sz="2400" dirty="0"/>
                    </a:p>
                  </a:txBody>
                  <a:tcPr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/>
                        <a:t>2022</a:t>
                      </a:r>
                      <a:endParaRPr lang="en-US" sz="2400" dirty="0"/>
                    </a:p>
                  </a:txBody>
                  <a:tcPr anchor="ctr"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846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ja-JP" dirty="0"/>
                        <a:t>1</a:t>
                      </a:r>
                      <a:r>
                        <a:rPr lang="ja-JP" altLang="en-US" dirty="0"/>
                        <a:t>👑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すし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[43.0 % 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すし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[41.6 % 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すし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[38.3% 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7731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ja-JP" dirty="0"/>
                        <a:t>2</a:t>
                      </a:r>
                      <a:r>
                        <a:rPr lang="ja-JP" altLang="en-US" dirty="0"/>
                        <a:t>👑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焼肉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やきにく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[20.4%]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焼肉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やきにく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[24.2%]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焼肉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やきにく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[29.0%]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519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ja-JP" dirty="0"/>
                        <a:t>3</a:t>
                      </a:r>
                      <a:r>
                        <a:rPr lang="ja-JP" altLang="en-US" dirty="0"/>
                        <a:t>👑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さしみ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[20.1%]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ラーメン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[20.1%]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ラーメン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[21.6%]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36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4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ラーメン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[16.7%]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カレーライス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[16.7%]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からあげ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[17.1%]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365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カレーライス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[14.1%]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さしみ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[16.4%]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カレーライス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[16.9%]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391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6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うどん・そば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[10.8%]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パスタ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[11.0%]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さしみ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[15.4%]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415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野菜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（やさい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の煮物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にもの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[10.4%]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うどん・そば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[10.9%]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ぎょうざ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[11.7%]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375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8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てんぷら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[9.3%]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ぎょうざ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[10.8%]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ステーキ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[9.8%]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5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パスタ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[9.1%]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サラダ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[8.3%]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パスタ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[8.7%]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 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10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焼魚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(</a:t>
                      </a:r>
                      <a:r>
                        <a:rPr lang="ja-JP" altLang="en-US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やきざかな</a:t>
                      </a:r>
                      <a:r>
                        <a:rPr lang="en-US" altLang="ja-JP" sz="1200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)</a:t>
                      </a:r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[9.1%]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ステーキ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[8.0%]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ハンバーグ　　</a:t>
                      </a:r>
                      <a:r>
                        <a:rPr lang="en-US" altLang="ja-JP" dirty="0">
                          <a:latin typeface="UD Digi Kyokasho NK-R" panose="02020400000000000000" pitchFamily="18" charset="-128"/>
                          <a:ea typeface="UD Digi Kyokasho NK-R" panose="02020400000000000000" pitchFamily="18" charset="-128"/>
                        </a:rPr>
                        <a:t>[8.4%]</a:t>
                      </a:r>
                      <a:endParaRPr lang="en-US" dirty="0">
                        <a:latin typeface="UD Digi Kyokasho NK-R" panose="02020400000000000000" pitchFamily="18" charset="-128"/>
                        <a:ea typeface="UD Digi Kyokasho NK-R" panose="02020400000000000000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372866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7D226BA-8022-D7A1-5A86-B1B0CBB8D7ED}"/>
              </a:ext>
            </a:extLst>
          </p:cNvPr>
          <p:cNvSpPr txBox="1"/>
          <p:nvPr/>
        </p:nvSpPr>
        <p:spPr>
          <a:xfrm>
            <a:off x="8677743" y="5678525"/>
            <a:ext cx="2714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Website</a:t>
            </a:r>
            <a:r>
              <a:rPr kumimoji="0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：</a:t>
            </a:r>
            <a:r>
              <a:rPr kumimoji="0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「</a:t>
            </a:r>
            <a:r>
              <a:rPr kumimoji="0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生活総研「生活定点」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5F36FCCE-8B5A-AC3C-94D0-789C77BE5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43" y="58517"/>
            <a:ext cx="10631348" cy="1325563"/>
          </a:xfrm>
        </p:spPr>
        <p:txBody>
          <a:bodyPr>
            <a:normAutofit/>
          </a:bodyPr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活動案④</a:t>
            </a:r>
            <a:br>
              <a:rPr lang="en-US" altLang="ja-JP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くらべてみよう！　　　　</a:t>
            </a:r>
            <a:r>
              <a:rPr lang="ja-JP" altLang="en-US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時代別：</a:t>
            </a:r>
            <a:r>
              <a:rPr lang="en-US" altLang="ja-JP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10</a:t>
            </a:r>
            <a:r>
              <a:rPr lang="ja-JP" altLang="en-US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年前と</a:t>
            </a:r>
            <a:r>
              <a:rPr lang="en-US" altLang="ja-JP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</a:t>
            </a:r>
            <a:r>
              <a:rPr lang="ja-JP" altLang="en-US" sz="40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年前</a:t>
            </a:r>
            <a:endParaRPr lang="en-US" u="sng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吹き出し: 角を丸めた四角形 6">
            <a:extLst>
              <a:ext uri="{FF2B5EF4-FFF2-40B4-BE49-F238E27FC236}">
                <a16:creationId xmlns:a16="http://schemas.microsoft.com/office/drawing/2014/main" id="{08CE3667-0BE7-2CC7-DF7C-452CE032AA51}"/>
              </a:ext>
            </a:extLst>
          </p:cNvPr>
          <p:cNvSpPr/>
          <p:nvPr/>
        </p:nvSpPr>
        <p:spPr>
          <a:xfrm>
            <a:off x="464542" y="5831451"/>
            <a:ext cx="7544742" cy="863476"/>
          </a:xfrm>
          <a:prstGeom prst="wedgeRoundRectCallout">
            <a:avLst>
              <a:gd name="adj1" fmla="val -52574"/>
              <a:gd name="adj2" fmla="val -394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Q: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グループで「気づいたこと」を話してみましょう。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この変化はどうして、こうなったと思いますか。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482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C62F58-D90F-4C77-8831-CA477592BB3F}">
  <ds:schemaRefs>
    <ds:schemaRef ds:uri="b0c4f587-39ca-41af-b763-ad6198fafdf1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dd831380-f772-4d0a-86be-ca519d40c5a8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584766B-0F4F-4CDD-9B41-3A5A5F95D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831380-f772-4d0a-86be-ca519d40c5a8"/>
    <ds:schemaRef ds:uri="b0c4f587-39ca-41af-b763-ad6198fafd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C810009-79E7-4B6A-A071-4FAB2657BE5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470</TotalTime>
  <Words>4179</Words>
  <Application>Microsoft Office PowerPoint</Application>
  <PresentationFormat>Widescreen</PresentationFormat>
  <Paragraphs>244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-apple-system</vt:lpstr>
      <vt:lpstr>MS PGothic</vt:lpstr>
      <vt:lpstr>UD Digi Kyokasho N</vt:lpstr>
      <vt:lpstr>UD Digi Kyokasho N-B</vt:lpstr>
      <vt:lpstr>UD Digi Kyokasho NK-B</vt:lpstr>
      <vt:lpstr>UD Digi Kyokasho NK-R</vt:lpstr>
      <vt:lpstr>UD Digi Kyokasho NP-B</vt:lpstr>
      <vt:lpstr>Arial</vt:lpstr>
      <vt:lpstr>Calibri</vt:lpstr>
      <vt:lpstr>Calibri Light</vt:lpstr>
      <vt:lpstr>Wingdings</vt:lpstr>
      <vt:lpstr>office theme</vt:lpstr>
      <vt:lpstr>だい14か　日本料理</vt:lpstr>
      <vt:lpstr>日本人はどんな日本料理が好きだと思いますか。　</vt:lpstr>
      <vt:lpstr>見て、比べてみよう！</vt:lpstr>
      <vt:lpstr>見てみよう！　　「好きな料理ベスト３」2022</vt:lpstr>
      <vt:lpstr>タイと日本、日本の世代別などを比べてみましょう！</vt:lpstr>
      <vt:lpstr>活動案① 日本料理とタイ料理を比べてみよう！</vt:lpstr>
      <vt:lpstr>活動案②　調べてみよう！ 「ていしょく」ってなに？</vt:lpstr>
      <vt:lpstr>活動案③ 「どんぶり」ってなに？</vt:lpstr>
      <vt:lpstr>活動案④ くらべてみよう！　　　　時代別：10年前と20年前</vt:lpstr>
      <vt:lpstr>活動案④ くらべてみよう！　　　　　　性別：男の人と女の人</vt:lpstr>
      <vt:lpstr>出典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Narisara Thongmee</cp:lastModifiedBy>
  <cp:revision>1</cp:revision>
  <dcterms:created xsi:type="dcterms:W3CDTF">2023-04-17T01:56:04Z</dcterms:created>
  <dcterms:modified xsi:type="dcterms:W3CDTF">2026-06-05T07:55:29Z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